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6" r:id="rId3"/>
    <p:sldId id="297" r:id="rId4"/>
    <p:sldId id="265" r:id="rId5"/>
    <p:sldId id="299" r:id="rId6"/>
    <p:sldId id="298" r:id="rId7"/>
    <p:sldId id="300" r:id="rId8"/>
    <p:sldId id="301" r:id="rId9"/>
    <p:sldId id="314" r:id="rId10"/>
    <p:sldId id="304" r:id="rId11"/>
    <p:sldId id="307" r:id="rId12"/>
    <p:sldId id="306" r:id="rId13"/>
    <p:sldId id="317" r:id="rId14"/>
    <p:sldId id="308" r:id="rId15"/>
    <p:sldId id="318" r:id="rId16"/>
    <p:sldId id="310" r:id="rId17"/>
    <p:sldId id="319" r:id="rId18"/>
    <p:sldId id="312" r:id="rId19"/>
    <p:sldId id="320" r:id="rId20"/>
    <p:sldId id="32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200" autoAdjust="0"/>
  </p:normalViewPr>
  <p:slideViewPr>
    <p:cSldViewPr>
      <p:cViewPr>
        <p:scale>
          <a:sx n="60" d="100"/>
          <a:sy n="60" d="100"/>
        </p:scale>
        <p:origin x="-30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CC561-411E-4E60-86FE-229C86BC2710}" type="datetimeFigureOut">
              <a:rPr lang="en-GB" smtClean="0"/>
              <a:pPr/>
              <a:t>31/10/2014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09B5E-DBF6-4BC9-AAFC-F8DBBB2EA3D7}" type="slidenum">
              <a:rPr lang="en-GB" smtClean="0"/>
              <a:pPr/>
              <a:t>‹#›</a:t>
            </a:fld>
            <a:endParaRPr lang="en-GB"/>
          </a:p>
        </p:txBody>
      </p:sp>
    </p:spTree>
    <p:extLst>
      <p:ext uri="{BB962C8B-B14F-4D97-AF65-F5344CB8AC3E}">
        <p14:creationId xmlns:p14="http://schemas.microsoft.com/office/powerpoint/2010/main" val="413452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The 4C roadmap tries to address that question by outlining the steps that should be taken over the next five years in order to maximise the efficiency of digital curation and to ensure sustainability.</a:t>
            </a:r>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2</a:t>
            </a:fld>
            <a:endParaRPr lang="en-GB"/>
          </a:p>
        </p:txBody>
      </p:sp>
    </p:spTree>
    <p:extLst>
      <p:ext uri="{BB962C8B-B14F-4D97-AF65-F5344CB8AC3E}">
        <p14:creationId xmlns:p14="http://schemas.microsoft.com/office/powerpoint/2010/main" val="196456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make funding contingent on being able to declare plausible cost estimates, this  effectively means that organisations will have to engage in cost modelling activity at some level</a:t>
            </a:r>
          </a:p>
          <a:p>
            <a:endParaRPr lang="en-GB" dirty="0" smtClean="0"/>
          </a:p>
          <a:p>
            <a:endParaRPr lang="en-GB" dirty="0" smtClean="0"/>
          </a:p>
          <a:p>
            <a:r>
              <a:rPr lang="en-GB" dirty="0" smtClean="0"/>
              <a:t>This clearer and more insistent focus on the cost of curation may result in some organisations rethinking their current digital asset stewardship arrangements. It could mean that affording long-term preservation doesn’t actually align with their business objectives.</a:t>
            </a:r>
          </a:p>
          <a:p>
            <a:endParaRPr lang="en-GB" dirty="0" smtClean="0"/>
          </a:p>
          <a:p>
            <a:endParaRPr lang="en-GB" dirty="0" smtClean="0"/>
          </a:p>
          <a:p>
            <a:r>
              <a:rPr lang="en-GB" dirty="0" smtClean="0"/>
              <a:t>The question of trust is critical to underpin an effective ownership chain where digital assets can be passed over to organisations that are better placed to curate assets into the future.</a:t>
            </a:r>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16</a:t>
            </a:fld>
            <a:endParaRPr lang="en-GB"/>
          </a:p>
        </p:txBody>
      </p:sp>
    </p:spTree>
    <p:extLst>
      <p:ext uri="{BB962C8B-B14F-4D97-AF65-F5344CB8AC3E}">
        <p14:creationId xmlns:p14="http://schemas.microsoft.com/office/powerpoint/2010/main" val="83899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Comparing operational costs and effort with peers is essential for identifying where efficiencies and savings can be made. This comparison can only happen if people are prepared to share.</a:t>
            </a:r>
          </a:p>
          <a:p>
            <a:endParaRPr lang="en-GB" dirty="0" smtClean="0"/>
          </a:p>
          <a:p>
            <a:endParaRPr lang="en-GB" dirty="0" smtClean="0"/>
          </a:p>
          <a:p>
            <a:r>
              <a:rPr lang="en-GB" dirty="0" smtClean="0"/>
              <a:t>The Curation Costs Exchange provides this mechanism but will need support from the community, not only in the first instance to populate the Exchange with data, but ongoing support to keep it valid as a community resource</a:t>
            </a:r>
          </a:p>
          <a:p>
            <a:endParaRPr lang="en-GB" dirty="0" smtClean="0"/>
          </a:p>
          <a:p>
            <a:endParaRPr lang="en-GB" dirty="0" smtClean="0"/>
          </a:p>
          <a:p>
            <a:r>
              <a:rPr lang="en-GB" dirty="0" smtClean="0"/>
              <a:t>If those who provide digital curation services can be contextually descriptive about their products and transparent about their pricing structures, this will enhance possible comparisons, drive competitiveness and lead the market to maturity. </a:t>
            </a:r>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18</a:t>
            </a:fld>
            <a:endParaRPr lang="en-GB"/>
          </a:p>
        </p:txBody>
      </p:sp>
    </p:spTree>
    <p:extLst>
      <p:ext uri="{BB962C8B-B14F-4D97-AF65-F5344CB8AC3E}">
        <p14:creationId xmlns:p14="http://schemas.microsoft.com/office/powerpoint/2010/main" val="84416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What is driving our need to better understand our curation costs? </a:t>
            </a:r>
          </a:p>
          <a:p>
            <a:endParaRPr lang="en-GB" baseline="0" dirty="0" smtClean="0"/>
          </a:p>
          <a:p>
            <a:r>
              <a:rPr lang="en-GB" baseline="0" dirty="0" smtClean="0"/>
              <a:t>Efficiency </a:t>
            </a:r>
            <a:r>
              <a:rPr lang="en-GB" baseline="0" dirty="0" smtClean="0"/>
              <a:t>is the prime motivation for organisations (or funders, or policy makers) what we are calling ‘resource providers’.</a:t>
            </a:r>
          </a:p>
          <a:p>
            <a:endParaRPr lang="en-GB" baseline="0" dirty="0" smtClean="0"/>
          </a:p>
          <a:p>
            <a:r>
              <a:rPr lang="en-GB" baseline="0" dirty="0" smtClean="0"/>
              <a:t>There </a:t>
            </a:r>
            <a:r>
              <a:rPr lang="en-GB" baseline="0" dirty="0" smtClean="0"/>
              <a:t>is a relationship between the resource provider and the curation service but they have different goals. When all is functioning well, these goals are mutually compatible. </a:t>
            </a:r>
            <a:r>
              <a:rPr lang="en-GB" baseline="0" dirty="0" smtClean="0"/>
              <a:t>When </a:t>
            </a:r>
            <a:r>
              <a:rPr lang="en-GB" baseline="0" dirty="0" smtClean="0"/>
              <a:t>money is tight and the relationship is put under pressure, the onus will be on the curation service to prove it understands the need for efficiency (and can prove that it is indeed functioning efficiently). And in turn it will ask the resource provider to understand that the need to think sustainably</a:t>
            </a:r>
            <a:r>
              <a:rPr lang="en-GB" baseline="0" dirty="0" smtClean="0"/>
              <a:t>.</a:t>
            </a:r>
          </a:p>
          <a:p>
            <a:endParaRPr lang="en-GB" baseline="0" dirty="0" smtClean="0"/>
          </a:p>
          <a:p>
            <a:r>
              <a:rPr lang="en-GB" baseline="0" dirty="0" smtClean="0"/>
              <a:t>This depiction leaves out the requirement to prove value and benefit. Which is a related but different (and very lengthy) discussion in its own right!</a:t>
            </a:r>
          </a:p>
        </p:txBody>
      </p:sp>
      <p:sp>
        <p:nvSpPr>
          <p:cNvPr id="4" name="Slide Number Placeholder 3"/>
          <p:cNvSpPr>
            <a:spLocks noGrp="1"/>
          </p:cNvSpPr>
          <p:nvPr>
            <p:ph type="sldNum" sz="quarter" idx="10"/>
          </p:nvPr>
        </p:nvSpPr>
        <p:spPr/>
        <p:txBody>
          <a:bodyPr/>
          <a:lstStyle/>
          <a:p>
            <a:fld id="{D9009B5E-DBF6-4BC9-AAFC-F8DBBB2EA3D7}"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random numbers problem - how do we meaningfully compare the numbers that we end up with?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Activity based costing versus financial accounting methods.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Describing the amount and type of data that is being looked after.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Complexity - the detail builds up very quickly across different organisations and it doesn’t map together easily. Also, sensitivity around data – many (most?) organisations are not comfortable broadcasting what it costs them to manage their data. How do we effectively anonymise costs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Being able to judge</a:t>
            </a:r>
            <a:r>
              <a:rPr lang="en-GB" baseline="0" dirty="0" smtClean="0"/>
              <a:t> whether an investment represents good value. Is there potential Return on Investment? Does the investment mitigate risks or realise specific benefits?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4</a:t>
            </a:fld>
            <a:endParaRPr lang="en-GB"/>
          </a:p>
        </p:txBody>
      </p:sp>
    </p:spTree>
    <p:extLst>
      <p:ext uri="{BB962C8B-B14F-4D97-AF65-F5344CB8AC3E}">
        <p14:creationId xmlns:p14="http://schemas.microsoft.com/office/powerpoint/2010/main" val="208968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quite a few assumptions built into this.</a:t>
            </a:r>
          </a:p>
          <a:p>
            <a:r>
              <a:rPr lang="en-GB" dirty="0" smtClean="0"/>
              <a:t>The term ‘Curation’ (as the wider and more embracing activity – let’s try and avoid a</a:t>
            </a:r>
            <a:r>
              <a:rPr lang="en-GB" baseline="0" dirty="0" smtClean="0"/>
              <a:t> discussion about what is digital curation!)</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chose to focus on the next 5 </a:t>
            </a:r>
            <a:r>
              <a:rPr lang="en-GB" dirty="0" smtClean="0"/>
              <a:t>years.</a:t>
            </a:r>
          </a:p>
          <a:p>
            <a:endParaRPr lang="en-GB" dirty="0" smtClean="0"/>
          </a:p>
          <a:p>
            <a:r>
              <a:rPr lang="en-GB" dirty="0" smtClean="0"/>
              <a:t>I</a:t>
            </a:r>
            <a:r>
              <a:rPr lang="en-GB" baseline="0" dirty="0" smtClean="0"/>
              <a:t>t corresponds with H2020 but that’s not the principle </a:t>
            </a:r>
            <a:r>
              <a:rPr lang="en-GB" baseline="0" dirty="0" smtClean="0"/>
              <a:t>reason.</a:t>
            </a:r>
          </a:p>
          <a:p>
            <a:endParaRPr lang="en-GB" baseline="0" dirty="0" smtClean="0"/>
          </a:p>
          <a:p>
            <a:r>
              <a:rPr lang="en-GB" baseline="0" dirty="0" smtClean="0"/>
              <a:t>It’s worth acknowledging that although cost (and benefit and value and clarifying the business reasons for doing digital curation) are an issue right now, a hard challenge, we will move on from it and there are bigger (potentially more difficult) challenges ahead</a:t>
            </a:r>
            <a:r>
              <a:rPr lang="en-GB" baseline="0" dirty="0" smtClean="0"/>
              <a:t>.</a:t>
            </a:r>
          </a:p>
          <a:p>
            <a:endParaRPr lang="en-GB" baseline="0" dirty="0" smtClean="0"/>
          </a:p>
          <a:p>
            <a:r>
              <a:rPr lang="en-GB" baseline="0" dirty="0" smtClean="0"/>
              <a:t>It may be that by solving this one, we make life easier for ourselves when we tackle the next ones.</a:t>
            </a:r>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600" dirty="0" smtClean="0"/>
              <a:t>2 difficult and related problems are referenced here:</a:t>
            </a:r>
          </a:p>
          <a:p>
            <a:endParaRPr lang="en-GB" dirty="0" smtClean="0"/>
          </a:p>
          <a:p>
            <a:pPr marL="342900" indent="-342900">
              <a:buFont typeface="Arial" pitchFamily="34" charset="0"/>
              <a:buChar char="•"/>
            </a:pPr>
            <a:r>
              <a:rPr lang="en-GB" dirty="0" smtClean="0"/>
              <a:t>How do we go about quantifying or realising the value of our digital assets?</a:t>
            </a:r>
          </a:p>
          <a:p>
            <a:pPr marL="342900" indent="-342900">
              <a:buFont typeface="Arial" pitchFamily="34" charset="0"/>
              <a:buChar char="•"/>
            </a:pPr>
            <a:endParaRPr lang="en-GB" dirty="0" smtClean="0"/>
          </a:p>
          <a:p>
            <a:pPr marL="342900" indent="-342900">
              <a:buFont typeface="Arial" pitchFamily="34" charset="0"/>
              <a:buChar char="•"/>
            </a:pPr>
            <a:r>
              <a:rPr lang="en-GB" dirty="0" smtClean="0"/>
              <a:t>How do we go about assigning value to each data object (or dataset, data stream, series, collection) when confronted with massive amounts of data?</a:t>
            </a:r>
          </a:p>
          <a:p>
            <a:endParaRPr lang="en-GB" dirty="0" smtClean="0"/>
          </a:p>
          <a:p>
            <a:endParaRPr lang="en-GB" dirty="0" smtClean="0"/>
          </a:p>
          <a:p>
            <a:r>
              <a:rPr lang="en-GB" dirty="0" smtClean="0"/>
              <a:t>It should be part of the ‘business as usual’ function of an organisation to assign time and resource to understanding the value of their assets.</a:t>
            </a:r>
          </a:p>
          <a:p>
            <a:endParaRPr lang="en-GB" dirty="0" smtClean="0"/>
          </a:p>
          <a:p>
            <a:r>
              <a:rPr lang="en-GB" dirty="0" smtClean="0"/>
              <a:t>What does this mean in practice? What exactly are we suggesting organisations do to achieve this goal?</a:t>
            </a:r>
          </a:p>
          <a:p>
            <a:endParaRPr lang="en-GB" dirty="0" smtClean="0"/>
          </a:p>
          <a:p>
            <a:r>
              <a:rPr lang="en-GB" dirty="0" smtClean="0"/>
              <a:t>A periodic data inventory or audit, the goal of which is to ensure that every item of data (or dataset, data stream, series, collection) is aligned with the organisation’s business objectives.</a:t>
            </a:r>
          </a:p>
          <a:p>
            <a:endParaRPr lang="en-GB" dirty="0" smtClean="0"/>
          </a:p>
          <a:p>
            <a:r>
              <a:rPr lang="en-GB" dirty="0" smtClean="0"/>
              <a:t>There are many things that can be said for each message. Maybe try and pick out</a:t>
            </a:r>
            <a:r>
              <a:rPr lang="en-GB" baseline="0" dirty="0" smtClean="0"/>
              <a:t> three key points for each of them. Things that might spark a discussion or provoke different perspectives from different people.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8</a:t>
            </a:fld>
            <a:endParaRPr lang="en-GB"/>
          </a:p>
        </p:txBody>
      </p:sp>
    </p:spTree>
    <p:extLst>
      <p:ext uri="{BB962C8B-B14F-4D97-AF65-F5344CB8AC3E}">
        <p14:creationId xmlns:p14="http://schemas.microsoft.com/office/powerpoint/2010/main" val="48469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try and preserve everything, we will end up with assets that are hard to find, difficult to understand and complicated to re-use</a:t>
            </a:r>
          </a:p>
          <a:p>
            <a:endParaRPr lang="en-GB" dirty="0" smtClean="0"/>
          </a:p>
          <a:p>
            <a:endParaRPr lang="en-GB" dirty="0" smtClean="0"/>
          </a:p>
          <a:p>
            <a:r>
              <a:rPr lang="en-GB" dirty="0" smtClean="0"/>
              <a:t>If we are resolved and are willing to devote resources to it, it should be possible to design effective semi-automated selection and appraisal methods that will help us cope with large volumes of digital content </a:t>
            </a:r>
          </a:p>
          <a:p>
            <a:endParaRPr lang="en-GB" dirty="0" smtClean="0"/>
          </a:p>
          <a:p>
            <a:endParaRPr lang="en-GB" dirty="0" smtClean="0"/>
          </a:p>
          <a:p>
            <a:r>
              <a:rPr lang="en-GB" dirty="0" smtClean="0"/>
              <a:t>The managers (and policy makers) perhaps have the most difficult job here. To understand that an investment needs to be made to understand the investment they have already made!</a:t>
            </a:r>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9</a:t>
            </a:fld>
            <a:endParaRPr lang="en-GB"/>
          </a:p>
        </p:txBody>
      </p:sp>
    </p:spTree>
    <p:extLst>
      <p:ext uri="{BB962C8B-B14F-4D97-AF65-F5344CB8AC3E}">
        <p14:creationId xmlns:p14="http://schemas.microsoft.com/office/powerpoint/2010/main" val="153687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Choosing the most efficient and effective curation infrastructure must be based on shared knowledge and expertise.</a:t>
            </a:r>
          </a:p>
          <a:p>
            <a:endParaRPr lang="en-GB" dirty="0" smtClean="0"/>
          </a:p>
          <a:p>
            <a:endParaRPr lang="en-GB" dirty="0" smtClean="0"/>
          </a:p>
          <a:p>
            <a:r>
              <a:rPr lang="en-GB" dirty="0" smtClean="0"/>
              <a:t>The assumption is that organisations should aspire towards mature curation services and that this will often result in shared infrastructures and require working in partnership with other organisations and service providers</a:t>
            </a:r>
          </a:p>
          <a:p>
            <a:endParaRPr lang="en-GB" dirty="0" smtClean="0"/>
          </a:p>
          <a:p>
            <a:endParaRPr lang="en-GB" dirty="0" smtClean="0"/>
          </a:p>
          <a:p>
            <a:r>
              <a:rPr lang="en-GB" dirty="0" smtClean="0"/>
              <a:t>Effective collaboration requires investment. It takes time and effort and managerial understanding to collaborate effectively and the motivations to do so must be understood by all parties. </a:t>
            </a:r>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12</a:t>
            </a:fld>
            <a:endParaRPr lang="en-GB"/>
          </a:p>
        </p:txBody>
      </p:sp>
    </p:spTree>
    <p:extLst>
      <p:ext uri="{BB962C8B-B14F-4D97-AF65-F5344CB8AC3E}">
        <p14:creationId xmlns:p14="http://schemas.microsoft.com/office/powerpoint/2010/main" val="328326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organisations should be seeking to mature their digital curation activities.  It should be designated as a service that delivers a business function</a:t>
            </a:r>
          </a:p>
          <a:p>
            <a:endParaRPr lang="en-GB" dirty="0" smtClean="0"/>
          </a:p>
          <a:p>
            <a:endParaRPr lang="en-GB" dirty="0" smtClean="0"/>
          </a:p>
          <a:p>
            <a:r>
              <a:rPr lang="en-GB" dirty="0" smtClean="0"/>
              <a:t>As a service, there will be a supply-side and a demand-side and it is important (even if both are internal to an organisation) that the participants in this ‘transaction’ are clear about their roles and responsibilities</a:t>
            </a:r>
          </a:p>
          <a:p>
            <a:endParaRPr lang="en-GB" dirty="0" smtClean="0"/>
          </a:p>
          <a:p>
            <a:endParaRPr lang="en-GB" dirty="0" smtClean="0"/>
          </a:p>
          <a:p>
            <a:r>
              <a:rPr lang="en-GB" dirty="0" smtClean="0"/>
              <a:t>When it is clear who is curating what for whom, it will be easier to declare the business case for curation and to support the arguments for continued investment</a:t>
            </a:r>
          </a:p>
          <a:p>
            <a:endParaRPr lang="en-GB" dirty="0"/>
          </a:p>
        </p:txBody>
      </p:sp>
      <p:sp>
        <p:nvSpPr>
          <p:cNvPr id="4" name="Slide Number Placeholder 3"/>
          <p:cNvSpPr>
            <a:spLocks noGrp="1"/>
          </p:cNvSpPr>
          <p:nvPr>
            <p:ph type="sldNum" sz="quarter" idx="10"/>
          </p:nvPr>
        </p:nvSpPr>
        <p:spPr/>
        <p:txBody>
          <a:bodyPr/>
          <a:lstStyle/>
          <a:p>
            <a:fld id="{D9009B5E-DBF6-4BC9-AAFC-F8DBBB2EA3D7}" type="slidenum">
              <a:rPr lang="en-GB" smtClean="0"/>
              <a:pPr/>
              <a:t>14</a:t>
            </a:fld>
            <a:endParaRPr lang="en-GB"/>
          </a:p>
        </p:txBody>
      </p:sp>
    </p:spTree>
    <p:extLst>
      <p:ext uri="{BB962C8B-B14F-4D97-AF65-F5344CB8AC3E}">
        <p14:creationId xmlns:p14="http://schemas.microsoft.com/office/powerpoint/2010/main" val="236718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74715-AC08-46B6-9DE8-30AED8BB51DC}" type="datetimeFigureOut">
              <a:rPr lang="en-GB" smtClean="0"/>
              <a:pPr/>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B4D80-AB96-46D8-94F7-7602ACAC507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74715-AC08-46B6-9DE8-30AED8BB51DC}" type="datetimeFigureOut">
              <a:rPr lang="en-GB" smtClean="0"/>
              <a:pPr/>
              <a:t>31/10/2014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B4D80-AB96-46D8-94F7-7602ACAC507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5"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6"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sp>
        <p:nvSpPr>
          <p:cNvPr id="10" name="TextBox 9"/>
          <p:cNvSpPr txBox="1"/>
          <p:nvPr/>
        </p:nvSpPr>
        <p:spPr>
          <a:xfrm>
            <a:off x="3491880" y="5426839"/>
            <a:ext cx="5544616" cy="1431161"/>
          </a:xfrm>
          <a:prstGeom prst="rect">
            <a:avLst/>
          </a:prstGeom>
          <a:noFill/>
        </p:spPr>
        <p:txBody>
          <a:bodyPr wrap="square" rtlCol="0">
            <a:spAutoFit/>
          </a:bodyPr>
          <a:lstStyle/>
          <a:p>
            <a:pPr algn="r">
              <a:spcAft>
                <a:spcPts val="600"/>
              </a:spcAft>
            </a:pPr>
            <a:r>
              <a:rPr lang="en-GB" dirty="0" smtClean="0"/>
              <a:t>Neil </a:t>
            </a:r>
            <a:r>
              <a:rPr lang="en-GB" dirty="0" smtClean="0"/>
              <a:t>Grindley – Jisc, UK</a:t>
            </a:r>
          </a:p>
          <a:p>
            <a:pPr algn="r">
              <a:spcAft>
                <a:spcPts val="600"/>
              </a:spcAft>
            </a:pPr>
            <a:r>
              <a:rPr lang="en-GB" dirty="0" smtClean="0"/>
              <a:t>Luis Faria – Keep Solutions, Portuga</a:t>
            </a:r>
            <a:r>
              <a:rPr lang="en-GB" dirty="0"/>
              <a:t>l</a:t>
            </a:r>
            <a:endParaRPr lang="en-GB" dirty="0" smtClean="0"/>
          </a:p>
          <a:p>
            <a:pPr algn="r">
              <a:spcAft>
                <a:spcPts val="600"/>
              </a:spcAft>
            </a:pPr>
            <a:r>
              <a:rPr lang="en-GB" dirty="0" smtClean="0"/>
              <a:t>Katarina Haage – German National Library</a:t>
            </a:r>
          </a:p>
          <a:p>
            <a:pPr algn="r">
              <a:spcAft>
                <a:spcPts val="600"/>
              </a:spcAft>
            </a:pPr>
            <a:r>
              <a:rPr lang="en-GB" dirty="0" smtClean="0"/>
              <a:t>Ulla Bøgvad Kejser – Royal Danish Library</a:t>
            </a:r>
            <a:endParaRPr lang="en-GB" dirty="0"/>
          </a:p>
        </p:txBody>
      </p:sp>
      <p:pic>
        <p:nvPicPr>
          <p:cNvPr id="11" name="Picture 2"/>
          <p:cNvPicPr>
            <a:picLocks noChangeAspect="1" noChangeArrowheads="1"/>
          </p:cNvPicPr>
          <p:nvPr/>
        </p:nvPicPr>
        <p:blipFill>
          <a:blip r:embed="rId4" cstate="print"/>
          <a:srcRect/>
          <a:stretch>
            <a:fillRect/>
          </a:stretch>
        </p:blipFill>
        <p:spPr bwMode="auto">
          <a:xfrm>
            <a:off x="1455942" y="836712"/>
            <a:ext cx="6192078" cy="4365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114425" y="1772766"/>
            <a:ext cx="6915150" cy="3600450"/>
          </a:xfrm>
          <a:prstGeom prst="rect">
            <a:avLst/>
          </a:prstGeom>
          <a:noFill/>
          <a:ln w="9525">
            <a:noFill/>
            <a:miter lim="800000"/>
            <a:headEnd/>
            <a:tailEnd/>
          </a:ln>
        </p:spPr>
      </p:pic>
      <p:sp>
        <p:nvSpPr>
          <p:cNvPr id="6" name="TextBox 5"/>
          <p:cNvSpPr txBox="1"/>
          <p:nvPr/>
        </p:nvSpPr>
        <p:spPr>
          <a:xfrm>
            <a:off x="539552" y="1124744"/>
            <a:ext cx="2808312" cy="369332"/>
          </a:xfrm>
          <a:prstGeom prst="rect">
            <a:avLst/>
          </a:prstGeom>
          <a:noFill/>
        </p:spPr>
        <p:txBody>
          <a:bodyPr wrap="square" rtlCol="0">
            <a:spAutoFit/>
          </a:bodyPr>
          <a:lstStyle/>
          <a:p>
            <a:r>
              <a:rPr lang="en-GB" dirty="0" smtClean="0"/>
              <a:t>Message 2</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1171575" y="619125"/>
            <a:ext cx="6800850"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1443038" y="1819250"/>
            <a:ext cx="6257925" cy="3409950"/>
          </a:xfrm>
          <a:prstGeom prst="rect">
            <a:avLst/>
          </a:prstGeom>
          <a:noFill/>
          <a:ln w="9525">
            <a:noFill/>
            <a:miter lim="800000"/>
            <a:headEnd/>
            <a:tailEnd/>
          </a:ln>
        </p:spPr>
      </p:pic>
      <p:sp>
        <p:nvSpPr>
          <p:cNvPr id="6" name="TextBox 5"/>
          <p:cNvSpPr txBox="1"/>
          <p:nvPr/>
        </p:nvSpPr>
        <p:spPr>
          <a:xfrm>
            <a:off x="539552" y="1124744"/>
            <a:ext cx="2808312" cy="369332"/>
          </a:xfrm>
          <a:prstGeom prst="rect">
            <a:avLst/>
          </a:prstGeom>
          <a:noFill/>
        </p:spPr>
        <p:txBody>
          <a:bodyPr wrap="square" rtlCol="0">
            <a:spAutoFit/>
          </a:bodyPr>
          <a:lstStyle/>
          <a:p>
            <a:r>
              <a:rPr lang="en-GB" dirty="0" smtClean="0"/>
              <a:t>Message 3</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1171575" y="623888"/>
            <a:ext cx="6800850"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1109663" y="1738858"/>
            <a:ext cx="6924675" cy="3562350"/>
          </a:xfrm>
          <a:prstGeom prst="rect">
            <a:avLst/>
          </a:prstGeom>
          <a:noFill/>
          <a:ln w="9525">
            <a:noFill/>
            <a:miter lim="800000"/>
            <a:headEnd/>
            <a:tailEnd/>
          </a:ln>
        </p:spPr>
      </p:pic>
      <p:sp>
        <p:nvSpPr>
          <p:cNvPr id="6" name="TextBox 5"/>
          <p:cNvSpPr txBox="1"/>
          <p:nvPr/>
        </p:nvSpPr>
        <p:spPr>
          <a:xfrm>
            <a:off x="539552" y="1124744"/>
            <a:ext cx="2808312" cy="369332"/>
          </a:xfrm>
          <a:prstGeom prst="rect">
            <a:avLst/>
          </a:prstGeom>
          <a:noFill/>
        </p:spPr>
        <p:txBody>
          <a:bodyPr wrap="square" rtlCol="0">
            <a:spAutoFit/>
          </a:bodyPr>
          <a:lstStyle/>
          <a:p>
            <a:r>
              <a:rPr lang="en-GB" dirty="0" smtClean="0"/>
              <a:t>Message 4</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171575" y="623888"/>
            <a:ext cx="6800850"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1259632" y="1628800"/>
            <a:ext cx="6705600" cy="4924425"/>
          </a:xfrm>
          <a:prstGeom prst="rect">
            <a:avLst/>
          </a:prstGeom>
          <a:noFill/>
          <a:ln w="9525">
            <a:noFill/>
            <a:miter lim="800000"/>
            <a:headEnd/>
            <a:tailEnd/>
          </a:ln>
        </p:spPr>
      </p:pic>
      <p:sp>
        <p:nvSpPr>
          <p:cNvPr id="6" name="TextBox 5"/>
          <p:cNvSpPr txBox="1"/>
          <p:nvPr/>
        </p:nvSpPr>
        <p:spPr>
          <a:xfrm>
            <a:off x="539552" y="1124744"/>
            <a:ext cx="2808312" cy="369332"/>
          </a:xfrm>
          <a:prstGeom prst="rect">
            <a:avLst/>
          </a:prstGeom>
          <a:noFill/>
        </p:spPr>
        <p:txBody>
          <a:bodyPr wrap="square" rtlCol="0">
            <a:spAutoFit/>
          </a:bodyPr>
          <a:lstStyle/>
          <a:p>
            <a:r>
              <a:rPr lang="en-GB" dirty="0" smtClean="0"/>
              <a:t>Message 5</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166813" y="623888"/>
            <a:ext cx="6810375"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srcRect/>
          <a:stretch>
            <a:fillRect/>
          </a:stretch>
        </p:blipFill>
        <p:spPr bwMode="auto">
          <a:xfrm>
            <a:off x="995363" y="1744191"/>
            <a:ext cx="7153275" cy="3629025"/>
          </a:xfrm>
          <a:prstGeom prst="rect">
            <a:avLst/>
          </a:prstGeom>
          <a:noFill/>
          <a:ln w="9525">
            <a:noFill/>
            <a:miter lim="800000"/>
            <a:headEnd/>
            <a:tailEnd/>
          </a:ln>
        </p:spPr>
      </p:pic>
      <p:sp>
        <p:nvSpPr>
          <p:cNvPr id="6" name="TextBox 5"/>
          <p:cNvSpPr txBox="1"/>
          <p:nvPr/>
        </p:nvSpPr>
        <p:spPr>
          <a:xfrm>
            <a:off x="539552" y="1124744"/>
            <a:ext cx="2808312" cy="369332"/>
          </a:xfrm>
          <a:prstGeom prst="rect">
            <a:avLst/>
          </a:prstGeom>
          <a:noFill/>
        </p:spPr>
        <p:txBody>
          <a:bodyPr wrap="square" rtlCol="0">
            <a:spAutoFit/>
          </a:bodyPr>
          <a:lstStyle/>
          <a:p>
            <a:r>
              <a:rPr lang="en-GB" dirty="0" smtClean="0"/>
              <a:t>Message 6</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166813" y="542925"/>
            <a:ext cx="6810375" cy="577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sp>
        <p:nvSpPr>
          <p:cNvPr id="5" name="Rectangle 4"/>
          <p:cNvSpPr/>
          <p:nvPr/>
        </p:nvSpPr>
        <p:spPr>
          <a:xfrm>
            <a:off x="678904" y="1916831"/>
            <a:ext cx="7786189" cy="1661993"/>
          </a:xfrm>
          <a:prstGeom prst="rect">
            <a:avLst/>
          </a:prstGeom>
        </p:spPr>
        <p:txBody>
          <a:bodyPr wrap="square">
            <a:spAutoFit/>
          </a:bodyPr>
          <a:lstStyle/>
          <a:p>
            <a:pPr algn="ctr"/>
            <a:r>
              <a:rPr lang="en-GB" sz="2800" dirty="0" smtClean="0"/>
              <a:t>How can organisations working in a variety of different domains more cost-effectively look after and account for the digital assets in their care? </a:t>
            </a:r>
          </a:p>
          <a:p>
            <a:pPr algn="ct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024" y="1412776"/>
            <a:ext cx="8128432" cy="5324535"/>
          </a:xfrm>
          <a:prstGeom prst="rect">
            <a:avLst/>
          </a:prstGeom>
        </p:spPr>
        <p:txBody>
          <a:bodyPr wrap="square">
            <a:spAutoFit/>
          </a:bodyPr>
          <a:lstStyle/>
          <a:p>
            <a:r>
              <a:rPr lang="en-GB" sz="2800" b="1" dirty="0" smtClean="0"/>
              <a:t>To </a:t>
            </a:r>
            <a:r>
              <a:rPr lang="en-GB" sz="2800" b="1" dirty="0"/>
              <a:t>ensure that the roadmap is a convincing, practical and plausible </a:t>
            </a:r>
            <a:r>
              <a:rPr lang="en-GB" sz="2800" b="1" dirty="0" smtClean="0"/>
              <a:t>document, we need your views on...</a:t>
            </a:r>
          </a:p>
          <a:p>
            <a:endParaRPr lang="en-GB" sz="2800" dirty="0"/>
          </a:p>
          <a:p>
            <a:pPr marL="342900" indent="-342900">
              <a:spcAft>
                <a:spcPts val="1800"/>
              </a:spcAft>
              <a:buFont typeface="Arial" pitchFamily="34" charset="0"/>
              <a:buChar char="•"/>
            </a:pPr>
            <a:r>
              <a:rPr lang="en-GB" sz="2800" dirty="0" smtClean="0"/>
              <a:t>Are </a:t>
            </a:r>
            <a:r>
              <a:rPr lang="en-GB" sz="2800" dirty="0"/>
              <a:t>the </a:t>
            </a:r>
            <a:r>
              <a:rPr lang="en-GB" sz="2800" dirty="0" smtClean="0"/>
              <a:t>key messages </a:t>
            </a:r>
            <a:r>
              <a:rPr lang="en-GB" sz="2800" dirty="0"/>
              <a:t>meaningful to you? </a:t>
            </a:r>
          </a:p>
          <a:p>
            <a:pPr marL="342900" indent="-342900">
              <a:spcAft>
                <a:spcPts val="1800"/>
              </a:spcAft>
              <a:buFont typeface="Arial" pitchFamily="34" charset="0"/>
              <a:buChar char="•"/>
            </a:pPr>
            <a:r>
              <a:rPr lang="en-GB" sz="2800" dirty="0"/>
              <a:t>Do you agree with the </a:t>
            </a:r>
            <a:r>
              <a:rPr lang="en-GB" sz="2800" dirty="0" smtClean="0"/>
              <a:t>messages? </a:t>
            </a:r>
            <a:endParaRPr lang="en-GB" sz="2800" dirty="0"/>
          </a:p>
          <a:p>
            <a:pPr marL="342900" indent="-342900">
              <a:spcAft>
                <a:spcPts val="1800"/>
              </a:spcAft>
              <a:buFont typeface="Arial" pitchFamily="34" charset="0"/>
              <a:buChar char="•"/>
            </a:pPr>
            <a:r>
              <a:rPr lang="en-GB" sz="2800" dirty="0"/>
              <a:t>If the </a:t>
            </a:r>
            <a:r>
              <a:rPr lang="en-GB" sz="2800" dirty="0" smtClean="0"/>
              <a:t>messages apply </a:t>
            </a:r>
            <a:r>
              <a:rPr lang="en-GB" sz="2800" dirty="0"/>
              <a:t>to you, are you prepared to act on it? </a:t>
            </a:r>
          </a:p>
          <a:p>
            <a:pPr marL="342900" indent="-342900">
              <a:spcAft>
                <a:spcPts val="1800"/>
              </a:spcAft>
              <a:buFont typeface="Arial" pitchFamily="34" charset="0"/>
              <a:buChar char="•"/>
            </a:pPr>
            <a:r>
              <a:rPr lang="en-GB" sz="2800" dirty="0" smtClean="0"/>
              <a:t>Are these messages aimed </a:t>
            </a:r>
            <a:r>
              <a:rPr lang="en-GB" sz="2800" dirty="0"/>
              <a:t>at the right audiences? </a:t>
            </a:r>
            <a:r>
              <a:rPr lang="en-GB" sz="2800" dirty="0" smtClean="0"/>
              <a:t>Who else should be targeted? </a:t>
            </a:r>
            <a:endParaRPr lang="en-GB" sz="2800" dirty="0"/>
          </a:p>
          <a:p>
            <a:endParaRPr lang="en-GB" sz="2800" b="1" dirty="0"/>
          </a:p>
        </p:txBody>
      </p:sp>
      <p:pic>
        <p:nvPicPr>
          <p:cNvPr id="3" name="Picture 2"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4"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5"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spTree>
    <p:extLst>
      <p:ext uri="{BB962C8B-B14F-4D97-AF65-F5344CB8AC3E}">
        <p14:creationId xmlns:p14="http://schemas.microsoft.com/office/powerpoint/2010/main" val="269028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83568" y="980728"/>
            <a:ext cx="7832831"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4"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sp>
        <p:nvSpPr>
          <p:cNvPr id="13" name="TextBox 12"/>
          <p:cNvSpPr txBox="1"/>
          <p:nvPr/>
        </p:nvSpPr>
        <p:spPr>
          <a:xfrm>
            <a:off x="288032" y="1124744"/>
            <a:ext cx="8460432" cy="4524315"/>
          </a:xfrm>
          <a:prstGeom prst="rect">
            <a:avLst/>
          </a:prstGeom>
          <a:noFill/>
        </p:spPr>
        <p:txBody>
          <a:bodyPr wrap="square" rtlCol="0">
            <a:spAutoFit/>
          </a:bodyPr>
          <a:lstStyle/>
          <a:p>
            <a:r>
              <a:rPr lang="en-GB" sz="2800" dirty="0" smtClean="0"/>
              <a:t>Challenges hindering </a:t>
            </a:r>
            <a:r>
              <a:rPr lang="en-GB" sz="2800" dirty="0" smtClean="0"/>
              <a:t>our attempts to </a:t>
            </a:r>
            <a:r>
              <a:rPr lang="en-GB" sz="2800" dirty="0" smtClean="0"/>
              <a:t>cost curation. </a:t>
            </a:r>
            <a:endParaRPr lang="en-GB" sz="2800" dirty="0" smtClean="0"/>
          </a:p>
          <a:p>
            <a:endParaRPr lang="en-GB" sz="2800" dirty="0" smtClean="0"/>
          </a:p>
          <a:p>
            <a:pPr marL="342900" indent="-342900">
              <a:spcAft>
                <a:spcPts val="1200"/>
              </a:spcAft>
              <a:buFont typeface="Arial" pitchFamily="34" charset="0"/>
              <a:buChar char="•"/>
            </a:pPr>
            <a:r>
              <a:rPr lang="en-GB" sz="2400" dirty="0" smtClean="0"/>
              <a:t>Lack of data to better understand where we are spending  in relation to curation. </a:t>
            </a:r>
          </a:p>
          <a:p>
            <a:pPr marL="342900" indent="-342900">
              <a:lnSpc>
                <a:spcPct val="150000"/>
              </a:lnSpc>
              <a:spcAft>
                <a:spcPts val="1200"/>
              </a:spcAft>
              <a:buFont typeface="Arial" pitchFamily="34" charset="0"/>
              <a:buChar char="•"/>
            </a:pPr>
            <a:r>
              <a:rPr lang="en-GB" sz="2400" dirty="0" smtClean="0"/>
              <a:t>Curation not often included in financial accounting approaches. </a:t>
            </a:r>
          </a:p>
          <a:p>
            <a:pPr marL="342900" indent="-342900">
              <a:lnSpc>
                <a:spcPct val="150000"/>
              </a:lnSpc>
              <a:spcAft>
                <a:spcPts val="1200"/>
              </a:spcAft>
              <a:buFont typeface="Arial" pitchFamily="34" charset="0"/>
              <a:buChar char="•"/>
            </a:pPr>
            <a:r>
              <a:rPr lang="en-GB" sz="2400" dirty="0" smtClean="0"/>
              <a:t>No common agreement on describing data holdings.</a:t>
            </a:r>
          </a:p>
          <a:p>
            <a:pPr marL="342900" indent="-342900">
              <a:lnSpc>
                <a:spcPct val="150000"/>
              </a:lnSpc>
              <a:spcAft>
                <a:spcPts val="1200"/>
              </a:spcAft>
              <a:buFont typeface="Arial" pitchFamily="34" charset="0"/>
              <a:buChar char="•"/>
            </a:pPr>
            <a:r>
              <a:rPr lang="en-GB" sz="2400" dirty="0" smtClean="0"/>
              <a:t>No easy  way to compare curation related spending with peers.</a:t>
            </a:r>
          </a:p>
          <a:p>
            <a:pPr marL="342900" indent="-342900">
              <a:lnSpc>
                <a:spcPct val="150000"/>
              </a:lnSpc>
              <a:spcAft>
                <a:spcPts val="1200"/>
              </a:spcAft>
              <a:buFont typeface="Arial" pitchFamily="34" charset="0"/>
              <a:buChar char="•"/>
            </a:pPr>
            <a:r>
              <a:rPr lang="en-GB" sz="2400" dirty="0" smtClean="0"/>
              <a:t>Understanding the value of investing. </a:t>
            </a:r>
            <a:endParaRPr lang="en-GB" sz="2400" dirty="0"/>
          </a:p>
        </p:txBody>
      </p:sp>
      <p:pic>
        <p:nvPicPr>
          <p:cNvPr id="6"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357188" y="1254596"/>
            <a:ext cx="8429625"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5" name="Picture 4" descr="30yearsofCuration.PNG"/>
          <p:cNvPicPr>
            <a:picLocks noChangeAspect="1"/>
          </p:cNvPicPr>
          <p:nvPr/>
        </p:nvPicPr>
        <p:blipFill>
          <a:blip r:embed="rId5" cstate="print"/>
          <a:stretch>
            <a:fillRect/>
          </a:stretch>
        </p:blipFill>
        <p:spPr>
          <a:xfrm>
            <a:off x="1763688" y="2204864"/>
            <a:ext cx="5976664" cy="3675305"/>
          </a:xfrm>
          <a:prstGeom prst="rect">
            <a:avLst/>
          </a:prstGeom>
        </p:spPr>
      </p:pic>
      <p:sp>
        <p:nvSpPr>
          <p:cNvPr id="6" name="TextBox 5"/>
          <p:cNvSpPr txBox="1"/>
          <p:nvPr/>
        </p:nvSpPr>
        <p:spPr>
          <a:xfrm>
            <a:off x="611560" y="1340768"/>
            <a:ext cx="4464496" cy="461665"/>
          </a:xfrm>
          <a:prstGeom prst="rect">
            <a:avLst/>
          </a:prstGeom>
          <a:noFill/>
        </p:spPr>
        <p:txBody>
          <a:bodyPr wrap="square" rtlCol="0">
            <a:spAutoFit/>
          </a:bodyPr>
          <a:lstStyle/>
          <a:p>
            <a:r>
              <a:rPr lang="en-GB" sz="2400" dirty="0" smtClean="0"/>
              <a:t>Situating the Roadmap in time</a:t>
            </a:r>
            <a:endParaRPr lang="en-GB"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2"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3"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sp>
        <p:nvSpPr>
          <p:cNvPr id="5" name="TextBox 4"/>
          <p:cNvSpPr txBox="1"/>
          <p:nvPr/>
        </p:nvSpPr>
        <p:spPr>
          <a:xfrm>
            <a:off x="1115616" y="1412776"/>
            <a:ext cx="5472608" cy="3970318"/>
          </a:xfrm>
          <a:prstGeom prst="rect">
            <a:avLst/>
          </a:prstGeom>
          <a:noFill/>
        </p:spPr>
        <p:txBody>
          <a:bodyPr wrap="square" rtlCol="0">
            <a:spAutoFit/>
          </a:bodyPr>
          <a:lstStyle/>
          <a:p>
            <a:r>
              <a:rPr lang="en-GB" sz="3600" dirty="0" smtClean="0"/>
              <a:t>Stakeholder groups</a:t>
            </a:r>
          </a:p>
          <a:p>
            <a:endParaRPr lang="en-GB" dirty="0" smtClean="0"/>
          </a:p>
          <a:p>
            <a:pPr marL="342900" indent="-342900">
              <a:buFont typeface="Arial" pitchFamily="34" charset="0"/>
              <a:buChar char="•"/>
            </a:pPr>
            <a:r>
              <a:rPr lang="en-GB" dirty="0" smtClean="0"/>
              <a:t>Curation Practitioners</a:t>
            </a:r>
          </a:p>
          <a:p>
            <a:pPr marL="342900" indent="-342900">
              <a:buFont typeface="Arial" pitchFamily="34" charset="0"/>
              <a:buChar char="•"/>
            </a:pPr>
            <a:endParaRPr lang="en-GB" dirty="0" smtClean="0"/>
          </a:p>
          <a:p>
            <a:pPr marL="342900" indent="-342900">
              <a:buFont typeface="Arial" pitchFamily="34" charset="0"/>
              <a:buChar char="•"/>
            </a:pPr>
            <a:r>
              <a:rPr lang="en-GB" dirty="0" smtClean="0"/>
              <a:t>Curation Researchers</a:t>
            </a:r>
          </a:p>
          <a:p>
            <a:pPr marL="342900" indent="-342900">
              <a:buFont typeface="Arial" pitchFamily="34" charset="0"/>
              <a:buChar char="•"/>
            </a:pPr>
            <a:endParaRPr lang="en-GB" dirty="0" smtClean="0"/>
          </a:p>
          <a:p>
            <a:pPr marL="342900" indent="-342900">
              <a:buFont typeface="Arial" pitchFamily="34" charset="0"/>
              <a:buChar char="•"/>
            </a:pPr>
            <a:r>
              <a:rPr lang="en-GB" dirty="0" smtClean="0"/>
              <a:t>Data Users (and Re-users)</a:t>
            </a:r>
          </a:p>
          <a:p>
            <a:pPr marL="342900" indent="-342900">
              <a:buFont typeface="Arial" pitchFamily="34" charset="0"/>
              <a:buChar char="•"/>
            </a:pPr>
            <a:endParaRPr lang="en-GB" dirty="0" smtClean="0"/>
          </a:p>
          <a:p>
            <a:pPr marL="342900" indent="-342900">
              <a:buFont typeface="Arial" pitchFamily="34" charset="0"/>
              <a:buChar char="•"/>
            </a:pPr>
            <a:r>
              <a:rPr lang="en-GB" dirty="0" smtClean="0"/>
              <a:t>Managers (and Financial Officers)</a:t>
            </a:r>
          </a:p>
          <a:p>
            <a:pPr marL="342900" indent="-342900">
              <a:buFont typeface="Arial" pitchFamily="34" charset="0"/>
              <a:buChar char="•"/>
            </a:pPr>
            <a:endParaRPr lang="en-GB" dirty="0" smtClean="0"/>
          </a:p>
          <a:p>
            <a:pPr marL="342900" indent="-342900">
              <a:buFont typeface="Arial" pitchFamily="34" charset="0"/>
              <a:buChar char="•"/>
            </a:pPr>
            <a:r>
              <a:rPr lang="en-GB" dirty="0" smtClean="0"/>
              <a:t>Member  Organisations</a:t>
            </a:r>
          </a:p>
          <a:p>
            <a:pPr marL="342900" indent="-342900">
              <a:buFont typeface="Arial" pitchFamily="34" charset="0"/>
              <a:buChar char="•"/>
            </a:pPr>
            <a:endParaRPr lang="en-GB" dirty="0" smtClean="0"/>
          </a:p>
          <a:p>
            <a:pPr marL="342900" indent="-342900">
              <a:buFont typeface="Arial" pitchFamily="34" charset="0"/>
              <a:buChar char="•"/>
            </a:pPr>
            <a:r>
              <a:rPr lang="en-GB" dirty="0" smtClean="0"/>
              <a:t>Policy Makers (Resource Providers / Data Owners)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1347788" y="1899642"/>
            <a:ext cx="6448425" cy="3257550"/>
          </a:xfrm>
          <a:prstGeom prst="rect">
            <a:avLst/>
          </a:prstGeom>
          <a:noFill/>
          <a:ln w="9525">
            <a:noFill/>
            <a:miter lim="800000"/>
            <a:headEnd/>
            <a:tailEnd/>
          </a:ln>
        </p:spPr>
      </p:pic>
      <p:sp>
        <p:nvSpPr>
          <p:cNvPr id="6" name="TextBox 5"/>
          <p:cNvSpPr txBox="1"/>
          <p:nvPr/>
        </p:nvSpPr>
        <p:spPr>
          <a:xfrm>
            <a:off x="539552" y="1124744"/>
            <a:ext cx="2808312" cy="369332"/>
          </a:xfrm>
          <a:prstGeom prst="rect">
            <a:avLst/>
          </a:prstGeom>
          <a:noFill/>
        </p:spPr>
        <p:txBody>
          <a:bodyPr wrap="square" rtlCol="0">
            <a:spAutoFit/>
          </a:bodyPr>
          <a:lstStyle/>
          <a:p>
            <a:r>
              <a:rPr lang="en-GB" dirty="0" smtClean="0"/>
              <a:t>Message 1</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no-text.png"/>
          <p:cNvPicPr>
            <a:picLocks noChangeAspect="1"/>
          </p:cNvPicPr>
          <p:nvPr/>
        </p:nvPicPr>
        <p:blipFill>
          <a:blip r:embed="rId3" cstate="print"/>
          <a:stretch>
            <a:fillRect/>
          </a:stretch>
        </p:blipFill>
        <p:spPr>
          <a:xfrm>
            <a:off x="179512" y="116632"/>
            <a:ext cx="894682" cy="720080"/>
          </a:xfrm>
          <a:prstGeom prst="rect">
            <a:avLst/>
          </a:prstGeom>
        </p:spPr>
      </p:pic>
      <p:sp>
        <p:nvSpPr>
          <p:cNvPr id="3" name="Rectangle 1"/>
          <p:cNvSpPr>
            <a:spLocks noChangeArrowheads="1"/>
          </p:cNvSpPr>
          <p:nvPr/>
        </p:nvSpPr>
        <p:spPr bwMode="auto">
          <a:xfrm>
            <a:off x="2603070" y="138118"/>
            <a:ext cx="3937858" cy="338554"/>
          </a:xfrm>
          <a:prstGeom prst="rect">
            <a:avLst/>
          </a:prstGeom>
          <a:noFill/>
          <a:ln w="9525">
            <a:noFill/>
            <a:miter lim="800000"/>
            <a:headEnd/>
            <a:tailEnd/>
          </a:ln>
          <a:effectLst/>
        </p:spPr>
        <p:txBody>
          <a:bodyPr vert="horz" wrap="none" lIns="4761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lumMod val="50000"/>
                    <a:lumOff val="50000"/>
                  </a:schemeClr>
                </a:solidFill>
                <a:effectLst/>
                <a:ea typeface="Times New Roman" pitchFamily="18" charset="0"/>
                <a:cs typeface="Calibri" pitchFamily="34" charset="0"/>
              </a:rPr>
              <a:t>Collaboration to Clarify the Costs of Curation</a:t>
            </a:r>
            <a:endParaRPr kumimoji="0" lang="en-GB" sz="1800" i="0" u="none" strike="noStrike" cap="none" normalizeH="0" baseline="0" dirty="0" smtClean="0">
              <a:ln>
                <a:noFill/>
              </a:ln>
              <a:solidFill>
                <a:schemeClr val="tx1">
                  <a:lumMod val="50000"/>
                  <a:lumOff val="50000"/>
                </a:schemeClr>
              </a:solidFill>
              <a:effectLst/>
              <a:cs typeface="Arial" pitchFamily="34" charset="0"/>
            </a:endParaRPr>
          </a:p>
        </p:txBody>
      </p:sp>
      <p:pic>
        <p:nvPicPr>
          <p:cNvPr id="4" name="Afbeelding 384"/>
          <p:cNvPicPr/>
          <p:nvPr/>
        </p:nvPicPr>
        <p:blipFill>
          <a:blip r:embed="rId4" cstate="print">
            <a:extLst>
              <a:ext uri="{28A0092B-C50C-407E-A947-70E740481C1C}">
                <a14:useLocalDpi xmlns:a14="http://schemas.microsoft.com/office/drawing/2010/main" val="0"/>
              </a:ext>
            </a:extLst>
          </a:blip>
          <a:stretch>
            <a:fillRect/>
          </a:stretch>
        </p:blipFill>
        <p:spPr bwMode="auto">
          <a:xfrm>
            <a:off x="8047033" y="126469"/>
            <a:ext cx="989463" cy="804880"/>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1157288" y="609600"/>
            <a:ext cx="6829425"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3388</TotalTime>
  <Words>1452</Words>
  <Application>Microsoft Office PowerPoint</Application>
  <PresentationFormat>On-screen Show (4:3)</PresentationFormat>
  <Paragraphs>146</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ngrindley</dc:creator>
  <cp:lastModifiedBy>jd162a</cp:lastModifiedBy>
  <cp:revision>15</cp:revision>
  <dcterms:created xsi:type="dcterms:W3CDTF">2014-09-28T15:23:00Z</dcterms:created>
  <dcterms:modified xsi:type="dcterms:W3CDTF">2014-10-31T13:53:44Z</dcterms:modified>
</cp:coreProperties>
</file>