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377" r:id="rId3"/>
    <p:sldId id="372" r:id="rId4"/>
    <p:sldId id="373" r:id="rId5"/>
    <p:sldId id="374" r:id="rId6"/>
    <p:sldId id="375" r:id="rId7"/>
    <p:sldId id="376" r:id="rId8"/>
    <p:sldId id="364" r:id="rId9"/>
    <p:sldId id="378" r:id="rId10"/>
    <p:sldId id="3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5E7"/>
    <a:srgbClr val="FFE3B9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1" autoAdjust="0"/>
    <p:restoredTop sz="91474" autoAdjust="0"/>
  </p:normalViewPr>
  <p:slideViewPr>
    <p:cSldViewPr>
      <p:cViewPr>
        <p:scale>
          <a:sx n="70" d="100"/>
          <a:sy n="70" d="100"/>
        </p:scale>
        <p:origin x="-281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37E489-5548-6F4B-AFCF-8D91DC7AD967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E5F9B8-11A3-C842-A4F8-90051C208063}">
      <dgm:prSet phldrT="[Text]"/>
      <dgm:spPr/>
      <dgm:t>
        <a:bodyPr/>
        <a:lstStyle/>
        <a:p>
          <a:r>
            <a:rPr lang="en-US" dirty="0" smtClean="0"/>
            <a:t>Release 1</a:t>
          </a:r>
          <a:br>
            <a:rPr lang="en-US" dirty="0" smtClean="0"/>
          </a:br>
          <a:r>
            <a:rPr lang="en-US" dirty="0" smtClean="0"/>
            <a:t>(May 2015)</a:t>
          </a:r>
          <a:endParaRPr lang="en-US" dirty="0"/>
        </a:p>
      </dgm:t>
    </dgm:pt>
    <dgm:pt modelId="{226D7A52-0BA0-B342-B697-18965B95CA28}" type="parTrans" cxnId="{E2D3D163-4059-8E4B-9E7E-E27EDC3E0E3B}">
      <dgm:prSet/>
      <dgm:spPr/>
      <dgm:t>
        <a:bodyPr/>
        <a:lstStyle/>
        <a:p>
          <a:endParaRPr lang="en-US"/>
        </a:p>
      </dgm:t>
    </dgm:pt>
    <dgm:pt modelId="{094E60F5-84A3-C847-AEF6-01AC2516FB0A}" type="sibTrans" cxnId="{E2D3D163-4059-8E4B-9E7E-E27EDC3E0E3B}">
      <dgm:prSet/>
      <dgm:spPr/>
      <dgm:t>
        <a:bodyPr/>
        <a:lstStyle/>
        <a:p>
          <a:endParaRPr lang="en-US"/>
        </a:p>
      </dgm:t>
    </dgm:pt>
    <dgm:pt modelId="{2947C214-4207-E24A-9387-74BE00FAB4BA}">
      <dgm:prSet phldrT="[Text]" custT="1"/>
      <dgm:spPr/>
      <dgm:t>
        <a:bodyPr/>
        <a:lstStyle/>
        <a:p>
          <a:r>
            <a:rPr lang="en-US" sz="1600" b="1" dirty="0" smtClean="0"/>
            <a:t>New features</a:t>
          </a:r>
          <a:endParaRPr lang="en-US" sz="1600" b="1" dirty="0"/>
        </a:p>
      </dgm:t>
    </dgm:pt>
    <dgm:pt modelId="{FE096B5F-B88F-4C4D-9CD3-6F2226FCED70}" type="parTrans" cxnId="{7EC5DB85-6AB1-7C42-BA20-57D7196B6B41}">
      <dgm:prSet/>
      <dgm:spPr/>
      <dgm:t>
        <a:bodyPr/>
        <a:lstStyle/>
        <a:p>
          <a:endParaRPr lang="en-US"/>
        </a:p>
      </dgm:t>
    </dgm:pt>
    <dgm:pt modelId="{A737CE7E-FA1C-CE41-A34F-08CA2027B29E}" type="sibTrans" cxnId="{7EC5DB85-6AB1-7C42-BA20-57D7196B6B41}">
      <dgm:prSet/>
      <dgm:spPr/>
      <dgm:t>
        <a:bodyPr/>
        <a:lstStyle/>
        <a:p>
          <a:endParaRPr lang="en-US"/>
        </a:p>
      </dgm:t>
    </dgm:pt>
    <dgm:pt modelId="{B7FE56EF-7062-6E45-A6E6-C8F21D62BFF4}">
      <dgm:prSet phldrT="[Text]"/>
      <dgm:spPr/>
      <dgm:t>
        <a:bodyPr/>
        <a:lstStyle/>
        <a:p>
          <a:r>
            <a:rPr lang="en-US" dirty="0" smtClean="0"/>
            <a:t>Release 2</a:t>
          </a:r>
          <a:br>
            <a:rPr lang="en-US" dirty="0" smtClean="0"/>
          </a:br>
          <a:r>
            <a:rPr lang="en-US" dirty="0" smtClean="0"/>
            <a:t>(August 2015)</a:t>
          </a:r>
          <a:endParaRPr lang="en-US" dirty="0"/>
        </a:p>
      </dgm:t>
    </dgm:pt>
    <dgm:pt modelId="{E6625998-E57D-8543-8E80-B0FEC0C5DB03}" type="parTrans" cxnId="{2E942DC7-6D44-074F-BFFD-C4475BF5914A}">
      <dgm:prSet/>
      <dgm:spPr/>
      <dgm:t>
        <a:bodyPr/>
        <a:lstStyle/>
        <a:p>
          <a:endParaRPr lang="en-US"/>
        </a:p>
      </dgm:t>
    </dgm:pt>
    <dgm:pt modelId="{9C10CE2B-EE13-7142-8028-32491A659F5F}" type="sibTrans" cxnId="{2E942DC7-6D44-074F-BFFD-C4475BF5914A}">
      <dgm:prSet/>
      <dgm:spPr/>
      <dgm:t>
        <a:bodyPr/>
        <a:lstStyle/>
        <a:p>
          <a:endParaRPr lang="en-US"/>
        </a:p>
      </dgm:t>
    </dgm:pt>
    <dgm:pt modelId="{AC9887C5-6566-4440-860D-44690F44E8B8}">
      <dgm:prSet phldrT="[Text]" custT="1"/>
      <dgm:spPr/>
      <dgm:t>
        <a:bodyPr/>
        <a:lstStyle/>
        <a:p>
          <a:r>
            <a:rPr lang="en-US" sz="1600" b="1" dirty="0" smtClean="0"/>
            <a:t>New features</a:t>
          </a:r>
          <a:endParaRPr lang="en-US" sz="1600" b="1" dirty="0"/>
        </a:p>
      </dgm:t>
    </dgm:pt>
    <dgm:pt modelId="{A5E1C64C-CE43-374B-A0D1-6906EC7A9929}" type="parTrans" cxnId="{97ECF777-4894-9D44-810B-60DCCA59D104}">
      <dgm:prSet/>
      <dgm:spPr/>
      <dgm:t>
        <a:bodyPr/>
        <a:lstStyle/>
        <a:p>
          <a:endParaRPr lang="en-US"/>
        </a:p>
      </dgm:t>
    </dgm:pt>
    <dgm:pt modelId="{044B597F-B8D4-DB4A-BB59-A03C8B9DC254}" type="sibTrans" cxnId="{97ECF777-4894-9D44-810B-60DCCA59D104}">
      <dgm:prSet/>
      <dgm:spPr/>
      <dgm:t>
        <a:bodyPr/>
        <a:lstStyle/>
        <a:p>
          <a:endParaRPr lang="en-US"/>
        </a:p>
      </dgm:t>
    </dgm:pt>
    <dgm:pt modelId="{D6F3213E-7480-9142-982C-03DFC75D2488}">
      <dgm:prSet phldrT="[Text]" custT="1"/>
      <dgm:spPr/>
      <dgm:t>
        <a:bodyPr/>
        <a:lstStyle/>
        <a:p>
          <a:r>
            <a:rPr lang="en-US" sz="1600" b="1" dirty="0" smtClean="0"/>
            <a:t>Maintenance</a:t>
          </a:r>
          <a:endParaRPr lang="en-US" sz="1600" b="1" dirty="0"/>
        </a:p>
      </dgm:t>
    </dgm:pt>
    <dgm:pt modelId="{C007C63F-F8BE-FE47-96DB-6F972EACA088}" type="parTrans" cxnId="{2FB01161-C012-EA43-BD8B-3E9E78786B5A}">
      <dgm:prSet/>
      <dgm:spPr/>
      <dgm:t>
        <a:bodyPr/>
        <a:lstStyle/>
        <a:p>
          <a:endParaRPr lang="en-US"/>
        </a:p>
      </dgm:t>
    </dgm:pt>
    <dgm:pt modelId="{7712DBDD-3C67-8D46-80B7-CCCFE339165E}" type="sibTrans" cxnId="{2FB01161-C012-EA43-BD8B-3E9E78786B5A}">
      <dgm:prSet/>
      <dgm:spPr/>
      <dgm:t>
        <a:bodyPr/>
        <a:lstStyle/>
        <a:p>
          <a:endParaRPr lang="en-US"/>
        </a:p>
      </dgm:t>
    </dgm:pt>
    <dgm:pt modelId="{2DA572AF-9868-D141-B492-C9BD90CDA848}">
      <dgm:prSet phldrT="[Text]"/>
      <dgm:spPr/>
      <dgm:t>
        <a:bodyPr/>
        <a:lstStyle/>
        <a:p>
          <a:endParaRPr lang="en-US" dirty="0"/>
        </a:p>
      </dgm:t>
    </dgm:pt>
    <dgm:pt modelId="{DA0733DF-712C-5445-B1A8-5A49B58BCD53}" type="parTrans" cxnId="{C0817C56-39CF-754B-8EFA-C182216E1D65}">
      <dgm:prSet/>
      <dgm:spPr/>
      <dgm:t>
        <a:bodyPr/>
        <a:lstStyle/>
        <a:p>
          <a:endParaRPr lang="en-US"/>
        </a:p>
      </dgm:t>
    </dgm:pt>
    <dgm:pt modelId="{E1B81505-D25B-A249-ABD0-6B4A8A6F5F19}" type="sibTrans" cxnId="{C0817C56-39CF-754B-8EFA-C182216E1D65}">
      <dgm:prSet/>
      <dgm:spPr/>
      <dgm:t>
        <a:bodyPr/>
        <a:lstStyle/>
        <a:p>
          <a:endParaRPr lang="en-US"/>
        </a:p>
      </dgm:t>
    </dgm:pt>
    <dgm:pt modelId="{331EF5D0-B395-114F-A8F9-2D0F40954700}">
      <dgm:prSet phldrT="[Text]" custT="1"/>
      <dgm:spPr/>
      <dgm:t>
        <a:bodyPr/>
        <a:lstStyle/>
        <a:p>
          <a:r>
            <a:rPr lang="en-US" sz="1600" b="1" dirty="0" smtClean="0"/>
            <a:t>Maintenance</a:t>
          </a:r>
          <a:endParaRPr lang="en-US" sz="1600" b="1" dirty="0"/>
        </a:p>
      </dgm:t>
    </dgm:pt>
    <dgm:pt modelId="{3FF614D0-1FDE-614A-886E-81164F6BE071}" type="parTrans" cxnId="{65201484-28AB-7D49-B90A-2EB26142DBCF}">
      <dgm:prSet/>
      <dgm:spPr/>
      <dgm:t>
        <a:bodyPr/>
        <a:lstStyle/>
        <a:p>
          <a:endParaRPr lang="en-US"/>
        </a:p>
      </dgm:t>
    </dgm:pt>
    <dgm:pt modelId="{BD98659E-9174-B645-AEFC-9BDF333D5E32}" type="sibTrans" cxnId="{65201484-28AB-7D49-B90A-2EB26142DBCF}">
      <dgm:prSet/>
      <dgm:spPr/>
      <dgm:t>
        <a:bodyPr/>
        <a:lstStyle/>
        <a:p>
          <a:endParaRPr lang="en-US"/>
        </a:p>
      </dgm:t>
    </dgm:pt>
    <dgm:pt modelId="{429DEFE6-B78F-AB4A-9677-396D209B9105}">
      <dgm:prSet phldrT="[Text]" custT="1"/>
      <dgm:spPr/>
      <dgm:t>
        <a:bodyPr/>
        <a:lstStyle/>
        <a:p>
          <a:r>
            <a:rPr lang="en-US" sz="1600" b="1" dirty="0" smtClean="0"/>
            <a:t>New features</a:t>
          </a:r>
          <a:endParaRPr lang="en-US" sz="1600" b="1" dirty="0"/>
        </a:p>
      </dgm:t>
    </dgm:pt>
    <dgm:pt modelId="{BA6BA5A1-3BBF-AF47-8EC6-BBFF5A4F26B4}" type="parTrans" cxnId="{A9A95EEE-D75D-CF43-9D50-23CC479D64AA}">
      <dgm:prSet/>
      <dgm:spPr/>
      <dgm:t>
        <a:bodyPr/>
        <a:lstStyle/>
        <a:p>
          <a:endParaRPr lang="en-US"/>
        </a:p>
      </dgm:t>
    </dgm:pt>
    <dgm:pt modelId="{012F65C5-824D-8446-91B3-E26CA26BA277}" type="sibTrans" cxnId="{A9A95EEE-D75D-CF43-9D50-23CC479D64AA}">
      <dgm:prSet/>
      <dgm:spPr/>
      <dgm:t>
        <a:bodyPr/>
        <a:lstStyle/>
        <a:p>
          <a:endParaRPr lang="en-US"/>
        </a:p>
      </dgm:t>
    </dgm:pt>
    <dgm:pt modelId="{F065C186-EC3A-9843-8050-A250941893C4}">
      <dgm:prSet phldrT="[Text]" custT="1"/>
      <dgm:spPr/>
      <dgm:t>
        <a:bodyPr/>
        <a:lstStyle/>
        <a:p>
          <a:r>
            <a:rPr lang="en-US" sz="1600" b="1" dirty="0" smtClean="0"/>
            <a:t>Maintenance</a:t>
          </a:r>
          <a:endParaRPr lang="en-US" sz="1600" b="1" dirty="0"/>
        </a:p>
      </dgm:t>
    </dgm:pt>
    <dgm:pt modelId="{AD8E2464-E0FD-3F4D-A2C2-7DFE9C5F057B}" type="parTrans" cxnId="{A29F32BC-F2CF-8D4C-B85D-A9857CB90BA2}">
      <dgm:prSet/>
      <dgm:spPr/>
      <dgm:t>
        <a:bodyPr/>
        <a:lstStyle/>
        <a:p>
          <a:endParaRPr lang="en-US"/>
        </a:p>
      </dgm:t>
    </dgm:pt>
    <dgm:pt modelId="{655A06FE-8321-0B4C-B542-141CFF562287}" type="sibTrans" cxnId="{A29F32BC-F2CF-8D4C-B85D-A9857CB90BA2}">
      <dgm:prSet/>
      <dgm:spPr/>
      <dgm:t>
        <a:bodyPr/>
        <a:lstStyle/>
        <a:p>
          <a:endParaRPr lang="en-US"/>
        </a:p>
      </dgm:t>
    </dgm:pt>
    <dgm:pt modelId="{9D0CA63A-89A9-774C-826C-069ED15A6F6A}" type="pres">
      <dgm:prSet presAssocID="{B837E489-5548-6F4B-AFCF-8D91DC7AD96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5C65A7D-8276-9D4D-BDFE-6C49FAC219A3}" type="pres">
      <dgm:prSet presAssocID="{13E5F9B8-11A3-C842-A4F8-90051C208063}" presName="horFlow" presStyleCnt="0"/>
      <dgm:spPr/>
    </dgm:pt>
    <dgm:pt modelId="{03316CE6-1A9F-BD48-B01D-BF48A362B6F5}" type="pres">
      <dgm:prSet presAssocID="{13E5F9B8-11A3-C842-A4F8-90051C208063}" presName="bigChev" presStyleLbl="node1" presStyleIdx="0" presStyleCnt="3" custScaleX="137972"/>
      <dgm:spPr/>
      <dgm:t>
        <a:bodyPr/>
        <a:lstStyle/>
        <a:p>
          <a:endParaRPr lang="en-US"/>
        </a:p>
      </dgm:t>
    </dgm:pt>
    <dgm:pt modelId="{75F4E1D2-2EFE-D944-AEC1-FBCB6010A22B}" type="pres">
      <dgm:prSet presAssocID="{FE096B5F-B88F-4C4D-9CD3-6F2226FCED70}" presName="parTrans" presStyleCnt="0"/>
      <dgm:spPr/>
    </dgm:pt>
    <dgm:pt modelId="{1ACCBA7E-116C-F241-9AAA-00BE104327B5}" type="pres">
      <dgm:prSet presAssocID="{2947C214-4207-E24A-9387-74BE00FAB4BA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82145-609F-0F4B-B769-F2AFC073E07A}" type="pres">
      <dgm:prSet presAssocID="{A737CE7E-FA1C-CE41-A34F-08CA2027B29E}" presName="sibTrans" presStyleCnt="0"/>
      <dgm:spPr/>
    </dgm:pt>
    <dgm:pt modelId="{531635A1-DB95-E546-B58F-FF72B5AC800F}" type="pres">
      <dgm:prSet presAssocID="{331EF5D0-B395-114F-A8F9-2D0F40954700}" presName="node" presStyleLbl="alignAccFollowNode1" presStyleIdx="1" presStyleCnt="6" custScaleX="130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66C72B-1979-034C-9C78-56B4786343E6}" type="pres">
      <dgm:prSet presAssocID="{13E5F9B8-11A3-C842-A4F8-90051C208063}" presName="vSp" presStyleCnt="0"/>
      <dgm:spPr/>
    </dgm:pt>
    <dgm:pt modelId="{6C2B57FB-4C8E-9C4C-9005-09D33F2459CF}" type="pres">
      <dgm:prSet presAssocID="{B7FE56EF-7062-6E45-A6E6-C8F21D62BFF4}" presName="horFlow" presStyleCnt="0"/>
      <dgm:spPr/>
    </dgm:pt>
    <dgm:pt modelId="{1E52F53C-E3C2-D148-B767-5271CC4059BD}" type="pres">
      <dgm:prSet presAssocID="{B7FE56EF-7062-6E45-A6E6-C8F21D62BFF4}" presName="bigChev" presStyleLbl="node1" presStyleIdx="1" presStyleCnt="3" custScaleX="137972"/>
      <dgm:spPr/>
      <dgm:t>
        <a:bodyPr/>
        <a:lstStyle/>
        <a:p>
          <a:endParaRPr lang="en-US"/>
        </a:p>
      </dgm:t>
    </dgm:pt>
    <dgm:pt modelId="{1A318562-CB96-8344-B81D-DCD6A5422749}" type="pres">
      <dgm:prSet presAssocID="{A5E1C64C-CE43-374B-A0D1-6906EC7A9929}" presName="parTrans" presStyleCnt="0"/>
      <dgm:spPr/>
    </dgm:pt>
    <dgm:pt modelId="{F66EFAE0-CC09-0A4D-9D23-44730B3DBECC}" type="pres">
      <dgm:prSet presAssocID="{AC9887C5-6566-4440-860D-44690F44E8B8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EA7CA-A620-D047-8E1C-C2BF89F4E88E}" type="pres">
      <dgm:prSet presAssocID="{044B597F-B8D4-DB4A-BB59-A03C8B9DC254}" presName="sibTrans" presStyleCnt="0"/>
      <dgm:spPr/>
    </dgm:pt>
    <dgm:pt modelId="{BDB38C3D-6F19-5540-A907-9A6E9ED618FE}" type="pres">
      <dgm:prSet presAssocID="{D6F3213E-7480-9142-982C-03DFC75D2488}" presName="node" presStyleLbl="alignAccFollowNode1" presStyleIdx="3" presStyleCnt="6" custScaleX="130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5E36E-2443-4441-B06D-2F39FB2B994D}" type="pres">
      <dgm:prSet presAssocID="{B7FE56EF-7062-6E45-A6E6-C8F21D62BFF4}" presName="vSp" presStyleCnt="0"/>
      <dgm:spPr/>
    </dgm:pt>
    <dgm:pt modelId="{D9ABD7E6-CAC8-4246-8D53-9D28A2FC3685}" type="pres">
      <dgm:prSet presAssocID="{2DA572AF-9868-D141-B492-C9BD90CDA848}" presName="horFlow" presStyleCnt="0"/>
      <dgm:spPr/>
    </dgm:pt>
    <dgm:pt modelId="{1376FD53-AA52-3C43-9AE3-7090460D7219}" type="pres">
      <dgm:prSet presAssocID="{2DA572AF-9868-D141-B492-C9BD90CDA848}" presName="bigChev" presStyleLbl="node1" presStyleIdx="2" presStyleCnt="3" custScaleX="137972"/>
      <dgm:spPr/>
      <dgm:t>
        <a:bodyPr/>
        <a:lstStyle/>
        <a:p>
          <a:endParaRPr lang="en-US"/>
        </a:p>
      </dgm:t>
    </dgm:pt>
    <dgm:pt modelId="{30F0DD32-CAA9-C34A-8365-E900BF5015B8}" type="pres">
      <dgm:prSet presAssocID="{BA6BA5A1-3BBF-AF47-8EC6-BBFF5A4F26B4}" presName="parTrans" presStyleCnt="0"/>
      <dgm:spPr/>
    </dgm:pt>
    <dgm:pt modelId="{BB0A051C-B125-134D-A0BD-724409583A9D}" type="pres">
      <dgm:prSet presAssocID="{429DEFE6-B78F-AB4A-9677-396D209B9105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8138A-03DF-564B-9CA2-8D9F180BAAEF}" type="pres">
      <dgm:prSet presAssocID="{012F65C5-824D-8446-91B3-E26CA26BA277}" presName="sibTrans" presStyleCnt="0"/>
      <dgm:spPr/>
    </dgm:pt>
    <dgm:pt modelId="{2BEFC509-2DE4-C345-9F70-863BA0494A31}" type="pres">
      <dgm:prSet presAssocID="{F065C186-EC3A-9843-8050-A250941893C4}" presName="node" presStyleLbl="alignAccFollowNode1" presStyleIdx="5" presStyleCnt="6" custScaleX="130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B01161-C012-EA43-BD8B-3E9E78786B5A}" srcId="{B7FE56EF-7062-6E45-A6E6-C8F21D62BFF4}" destId="{D6F3213E-7480-9142-982C-03DFC75D2488}" srcOrd="1" destOrd="0" parTransId="{C007C63F-F8BE-FE47-96DB-6F972EACA088}" sibTransId="{7712DBDD-3C67-8D46-80B7-CCCFE339165E}"/>
    <dgm:cxn modelId="{265F7CB0-61CD-4BE6-89F0-88FB25B1F86E}" type="presOf" srcId="{AC9887C5-6566-4440-860D-44690F44E8B8}" destId="{F66EFAE0-CC09-0A4D-9D23-44730B3DBECC}" srcOrd="0" destOrd="0" presId="urn:microsoft.com/office/officeart/2005/8/layout/lProcess3"/>
    <dgm:cxn modelId="{97ECF777-4894-9D44-810B-60DCCA59D104}" srcId="{B7FE56EF-7062-6E45-A6E6-C8F21D62BFF4}" destId="{AC9887C5-6566-4440-860D-44690F44E8B8}" srcOrd="0" destOrd="0" parTransId="{A5E1C64C-CE43-374B-A0D1-6906EC7A9929}" sibTransId="{044B597F-B8D4-DB4A-BB59-A03C8B9DC254}"/>
    <dgm:cxn modelId="{E2D3D163-4059-8E4B-9E7E-E27EDC3E0E3B}" srcId="{B837E489-5548-6F4B-AFCF-8D91DC7AD967}" destId="{13E5F9B8-11A3-C842-A4F8-90051C208063}" srcOrd="0" destOrd="0" parTransId="{226D7A52-0BA0-B342-B697-18965B95CA28}" sibTransId="{094E60F5-84A3-C847-AEF6-01AC2516FB0A}"/>
    <dgm:cxn modelId="{F49FF6BB-9519-4298-B505-525405BF799E}" type="presOf" srcId="{B7FE56EF-7062-6E45-A6E6-C8F21D62BFF4}" destId="{1E52F53C-E3C2-D148-B767-5271CC4059BD}" srcOrd="0" destOrd="0" presId="urn:microsoft.com/office/officeart/2005/8/layout/lProcess3"/>
    <dgm:cxn modelId="{65201484-28AB-7D49-B90A-2EB26142DBCF}" srcId="{13E5F9B8-11A3-C842-A4F8-90051C208063}" destId="{331EF5D0-B395-114F-A8F9-2D0F40954700}" srcOrd="1" destOrd="0" parTransId="{3FF614D0-1FDE-614A-886E-81164F6BE071}" sibTransId="{BD98659E-9174-B645-AEFC-9BDF333D5E32}"/>
    <dgm:cxn modelId="{875F5295-050A-4BA1-8E00-5CF900E8AD9C}" type="presOf" srcId="{2DA572AF-9868-D141-B492-C9BD90CDA848}" destId="{1376FD53-AA52-3C43-9AE3-7090460D7219}" srcOrd="0" destOrd="0" presId="urn:microsoft.com/office/officeart/2005/8/layout/lProcess3"/>
    <dgm:cxn modelId="{C5E33E4E-A8A2-4BFD-B220-E666F8CE81B3}" type="presOf" srcId="{429DEFE6-B78F-AB4A-9677-396D209B9105}" destId="{BB0A051C-B125-134D-A0BD-724409583A9D}" srcOrd="0" destOrd="0" presId="urn:microsoft.com/office/officeart/2005/8/layout/lProcess3"/>
    <dgm:cxn modelId="{A9A95EEE-D75D-CF43-9D50-23CC479D64AA}" srcId="{2DA572AF-9868-D141-B492-C9BD90CDA848}" destId="{429DEFE6-B78F-AB4A-9677-396D209B9105}" srcOrd="0" destOrd="0" parTransId="{BA6BA5A1-3BBF-AF47-8EC6-BBFF5A4F26B4}" sibTransId="{012F65C5-824D-8446-91B3-E26CA26BA277}"/>
    <dgm:cxn modelId="{C0817C56-39CF-754B-8EFA-C182216E1D65}" srcId="{B837E489-5548-6F4B-AFCF-8D91DC7AD967}" destId="{2DA572AF-9868-D141-B492-C9BD90CDA848}" srcOrd="2" destOrd="0" parTransId="{DA0733DF-712C-5445-B1A8-5A49B58BCD53}" sibTransId="{E1B81505-D25B-A249-ABD0-6B4A8A6F5F19}"/>
    <dgm:cxn modelId="{F89838B3-8C97-430A-AB7C-60234695CAD2}" type="presOf" srcId="{13E5F9B8-11A3-C842-A4F8-90051C208063}" destId="{03316CE6-1A9F-BD48-B01D-BF48A362B6F5}" srcOrd="0" destOrd="0" presId="urn:microsoft.com/office/officeart/2005/8/layout/lProcess3"/>
    <dgm:cxn modelId="{A29F32BC-F2CF-8D4C-B85D-A9857CB90BA2}" srcId="{2DA572AF-9868-D141-B492-C9BD90CDA848}" destId="{F065C186-EC3A-9843-8050-A250941893C4}" srcOrd="1" destOrd="0" parTransId="{AD8E2464-E0FD-3F4D-A2C2-7DFE9C5F057B}" sibTransId="{655A06FE-8321-0B4C-B542-141CFF562287}"/>
    <dgm:cxn modelId="{58219FBF-421A-4EF7-8207-6FF0B55C53F2}" type="presOf" srcId="{2947C214-4207-E24A-9387-74BE00FAB4BA}" destId="{1ACCBA7E-116C-F241-9AAA-00BE104327B5}" srcOrd="0" destOrd="0" presId="urn:microsoft.com/office/officeart/2005/8/layout/lProcess3"/>
    <dgm:cxn modelId="{6BE7F110-401A-4489-85E4-32C432A502A6}" type="presOf" srcId="{B837E489-5548-6F4B-AFCF-8D91DC7AD967}" destId="{9D0CA63A-89A9-774C-826C-069ED15A6F6A}" srcOrd="0" destOrd="0" presId="urn:microsoft.com/office/officeart/2005/8/layout/lProcess3"/>
    <dgm:cxn modelId="{2E942DC7-6D44-074F-BFFD-C4475BF5914A}" srcId="{B837E489-5548-6F4B-AFCF-8D91DC7AD967}" destId="{B7FE56EF-7062-6E45-A6E6-C8F21D62BFF4}" srcOrd="1" destOrd="0" parTransId="{E6625998-E57D-8543-8E80-B0FEC0C5DB03}" sibTransId="{9C10CE2B-EE13-7142-8028-32491A659F5F}"/>
    <dgm:cxn modelId="{7EC5DB85-6AB1-7C42-BA20-57D7196B6B41}" srcId="{13E5F9B8-11A3-C842-A4F8-90051C208063}" destId="{2947C214-4207-E24A-9387-74BE00FAB4BA}" srcOrd="0" destOrd="0" parTransId="{FE096B5F-B88F-4C4D-9CD3-6F2226FCED70}" sibTransId="{A737CE7E-FA1C-CE41-A34F-08CA2027B29E}"/>
    <dgm:cxn modelId="{EA93F3AB-2248-4108-AFF0-DCE88AA9A5B5}" type="presOf" srcId="{F065C186-EC3A-9843-8050-A250941893C4}" destId="{2BEFC509-2DE4-C345-9F70-863BA0494A31}" srcOrd="0" destOrd="0" presId="urn:microsoft.com/office/officeart/2005/8/layout/lProcess3"/>
    <dgm:cxn modelId="{4B0F2A64-F058-4BB0-B4BD-36325C2438DB}" type="presOf" srcId="{331EF5D0-B395-114F-A8F9-2D0F40954700}" destId="{531635A1-DB95-E546-B58F-FF72B5AC800F}" srcOrd="0" destOrd="0" presId="urn:microsoft.com/office/officeart/2005/8/layout/lProcess3"/>
    <dgm:cxn modelId="{9DE7FD93-7C45-4314-8D5B-798D64905470}" type="presOf" srcId="{D6F3213E-7480-9142-982C-03DFC75D2488}" destId="{BDB38C3D-6F19-5540-A907-9A6E9ED618FE}" srcOrd="0" destOrd="0" presId="urn:microsoft.com/office/officeart/2005/8/layout/lProcess3"/>
    <dgm:cxn modelId="{E7F026BB-B2C0-4BC5-A5AA-E7404616D2C3}" type="presParOf" srcId="{9D0CA63A-89A9-774C-826C-069ED15A6F6A}" destId="{C5C65A7D-8276-9D4D-BDFE-6C49FAC219A3}" srcOrd="0" destOrd="0" presId="urn:microsoft.com/office/officeart/2005/8/layout/lProcess3"/>
    <dgm:cxn modelId="{4D7AB8CA-4E54-49CB-B9CF-4AA366F8AFAA}" type="presParOf" srcId="{C5C65A7D-8276-9D4D-BDFE-6C49FAC219A3}" destId="{03316CE6-1A9F-BD48-B01D-BF48A362B6F5}" srcOrd="0" destOrd="0" presId="urn:microsoft.com/office/officeart/2005/8/layout/lProcess3"/>
    <dgm:cxn modelId="{43FDAFE1-3482-42E9-B853-584C2B8B21C9}" type="presParOf" srcId="{C5C65A7D-8276-9D4D-BDFE-6C49FAC219A3}" destId="{75F4E1D2-2EFE-D944-AEC1-FBCB6010A22B}" srcOrd="1" destOrd="0" presId="urn:microsoft.com/office/officeart/2005/8/layout/lProcess3"/>
    <dgm:cxn modelId="{E2B7E980-22AD-4D66-ADFA-1933F3FBD186}" type="presParOf" srcId="{C5C65A7D-8276-9D4D-BDFE-6C49FAC219A3}" destId="{1ACCBA7E-116C-F241-9AAA-00BE104327B5}" srcOrd="2" destOrd="0" presId="urn:microsoft.com/office/officeart/2005/8/layout/lProcess3"/>
    <dgm:cxn modelId="{55BED4B0-3942-4DDC-AE3D-390C98231A1E}" type="presParOf" srcId="{C5C65A7D-8276-9D4D-BDFE-6C49FAC219A3}" destId="{29E82145-609F-0F4B-B769-F2AFC073E07A}" srcOrd="3" destOrd="0" presId="urn:microsoft.com/office/officeart/2005/8/layout/lProcess3"/>
    <dgm:cxn modelId="{DF34D61B-BF08-4110-8CFE-C76DD41212A7}" type="presParOf" srcId="{C5C65A7D-8276-9D4D-BDFE-6C49FAC219A3}" destId="{531635A1-DB95-E546-B58F-FF72B5AC800F}" srcOrd="4" destOrd="0" presId="urn:microsoft.com/office/officeart/2005/8/layout/lProcess3"/>
    <dgm:cxn modelId="{75718B8D-C6DA-44F0-B563-1CA71EF5C41A}" type="presParOf" srcId="{9D0CA63A-89A9-774C-826C-069ED15A6F6A}" destId="{5A66C72B-1979-034C-9C78-56B4786343E6}" srcOrd="1" destOrd="0" presId="urn:microsoft.com/office/officeart/2005/8/layout/lProcess3"/>
    <dgm:cxn modelId="{9FAD0545-6013-4D0A-A532-0771673CD3ED}" type="presParOf" srcId="{9D0CA63A-89A9-774C-826C-069ED15A6F6A}" destId="{6C2B57FB-4C8E-9C4C-9005-09D33F2459CF}" srcOrd="2" destOrd="0" presId="urn:microsoft.com/office/officeart/2005/8/layout/lProcess3"/>
    <dgm:cxn modelId="{74D0408E-F26C-403E-9248-A88A5DA8ED0C}" type="presParOf" srcId="{6C2B57FB-4C8E-9C4C-9005-09D33F2459CF}" destId="{1E52F53C-E3C2-D148-B767-5271CC4059BD}" srcOrd="0" destOrd="0" presId="urn:microsoft.com/office/officeart/2005/8/layout/lProcess3"/>
    <dgm:cxn modelId="{9801EFCC-AA5A-4552-803D-6F2BFD7D544C}" type="presParOf" srcId="{6C2B57FB-4C8E-9C4C-9005-09D33F2459CF}" destId="{1A318562-CB96-8344-B81D-DCD6A5422749}" srcOrd="1" destOrd="0" presId="urn:microsoft.com/office/officeart/2005/8/layout/lProcess3"/>
    <dgm:cxn modelId="{7F6D1A56-37C4-43E3-BE44-51590E191E07}" type="presParOf" srcId="{6C2B57FB-4C8E-9C4C-9005-09D33F2459CF}" destId="{F66EFAE0-CC09-0A4D-9D23-44730B3DBECC}" srcOrd="2" destOrd="0" presId="urn:microsoft.com/office/officeart/2005/8/layout/lProcess3"/>
    <dgm:cxn modelId="{9F4ABFB1-DFEA-4713-958E-7852444578E8}" type="presParOf" srcId="{6C2B57FB-4C8E-9C4C-9005-09D33F2459CF}" destId="{DE6EA7CA-A620-D047-8E1C-C2BF89F4E88E}" srcOrd="3" destOrd="0" presId="urn:microsoft.com/office/officeart/2005/8/layout/lProcess3"/>
    <dgm:cxn modelId="{CFD150C9-D6CB-44DE-8725-82B21473F7CD}" type="presParOf" srcId="{6C2B57FB-4C8E-9C4C-9005-09D33F2459CF}" destId="{BDB38C3D-6F19-5540-A907-9A6E9ED618FE}" srcOrd="4" destOrd="0" presId="urn:microsoft.com/office/officeart/2005/8/layout/lProcess3"/>
    <dgm:cxn modelId="{D8804CD9-AF9A-4571-9B83-FCC792DB5D8C}" type="presParOf" srcId="{9D0CA63A-89A9-774C-826C-069ED15A6F6A}" destId="{0F95E36E-2443-4441-B06D-2F39FB2B994D}" srcOrd="3" destOrd="0" presId="urn:microsoft.com/office/officeart/2005/8/layout/lProcess3"/>
    <dgm:cxn modelId="{2F508BE0-8F62-4FC5-BE80-06BD7A9618B9}" type="presParOf" srcId="{9D0CA63A-89A9-774C-826C-069ED15A6F6A}" destId="{D9ABD7E6-CAC8-4246-8D53-9D28A2FC3685}" srcOrd="4" destOrd="0" presId="urn:microsoft.com/office/officeart/2005/8/layout/lProcess3"/>
    <dgm:cxn modelId="{D2506B83-28A8-4B34-8BFD-AF32CB689BE9}" type="presParOf" srcId="{D9ABD7E6-CAC8-4246-8D53-9D28A2FC3685}" destId="{1376FD53-AA52-3C43-9AE3-7090460D7219}" srcOrd="0" destOrd="0" presId="urn:microsoft.com/office/officeart/2005/8/layout/lProcess3"/>
    <dgm:cxn modelId="{D01E858E-33B2-4A75-AA85-18628177496D}" type="presParOf" srcId="{D9ABD7E6-CAC8-4246-8D53-9D28A2FC3685}" destId="{30F0DD32-CAA9-C34A-8365-E900BF5015B8}" srcOrd="1" destOrd="0" presId="urn:microsoft.com/office/officeart/2005/8/layout/lProcess3"/>
    <dgm:cxn modelId="{EFA2C2AD-3DC0-4A79-AFA6-972108415FD3}" type="presParOf" srcId="{D9ABD7E6-CAC8-4246-8D53-9D28A2FC3685}" destId="{BB0A051C-B125-134D-A0BD-724409583A9D}" srcOrd="2" destOrd="0" presId="urn:microsoft.com/office/officeart/2005/8/layout/lProcess3"/>
    <dgm:cxn modelId="{B6EA18AF-95C5-420A-A7C1-68365C39A23B}" type="presParOf" srcId="{D9ABD7E6-CAC8-4246-8D53-9D28A2FC3685}" destId="{19A8138A-03DF-564B-9CA2-8D9F180BAAEF}" srcOrd="3" destOrd="0" presId="urn:microsoft.com/office/officeart/2005/8/layout/lProcess3"/>
    <dgm:cxn modelId="{D39258F1-F173-4E47-ACE6-1F32514C47BA}" type="presParOf" srcId="{D9ABD7E6-CAC8-4246-8D53-9D28A2FC3685}" destId="{2BEFC509-2DE4-C345-9F70-863BA0494A31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16CE6-1A9F-BD48-B01D-BF48A362B6F5}">
      <dsp:nvSpPr>
        <dsp:cNvPr id="0" name=""/>
        <dsp:cNvSpPr/>
      </dsp:nvSpPr>
      <dsp:spPr>
        <a:xfrm>
          <a:off x="3769" y="333850"/>
          <a:ext cx="2538977" cy="73608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Release 1</a:t>
          </a:r>
          <a:br>
            <a:rPr lang="en-US" sz="2200" kern="1200" dirty="0" smtClean="0"/>
          </a:br>
          <a:r>
            <a:rPr lang="en-US" sz="2200" kern="1200" dirty="0" smtClean="0"/>
            <a:t>(May 2015)</a:t>
          </a:r>
          <a:endParaRPr lang="en-US" sz="2200" kern="1200" dirty="0"/>
        </a:p>
      </dsp:txBody>
      <dsp:txXfrm>
        <a:off x="371811" y="333850"/>
        <a:ext cx="1802893" cy="736084"/>
      </dsp:txXfrm>
    </dsp:sp>
    <dsp:sp modelId="{1ACCBA7E-116C-F241-9AAA-00BE104327B5}">
      <dsp:nvSpPr>
        <dsp:cNvPr id="0" name=""/>
        <dsp:cNvSpPr/>
      </dsp:nvSpPr>
      <dsp:spPr>
        <a:xfrm>
          <a:off x="2303519" y="396417"/>
          <a:ext cx="1527376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New features</a:t>
          </a:r>
          <a:endParaRPr lang="en-US" sz="1600" b="1" kern="1200" dirty="0"/>
        </a:p>
      </dsp:txBody>
      <dsp:txXfrm>
        <a:off x="2608994" y="396417"/>
        <a:ext cx="916426" cy="610950"/>
      </dsp:txXfrm>
    </dsp:sp>
    <dsp:sp modelId="{531635A1-DB95-E546-B58F-FF72B5AC800F}">
      <dsp:nvSpPr>
        <dsp:cNvPr id="0" name=""/>
        <dsp:cNvSpPr/>
      </dsp:nvSpPr>
      <dsp:spPr>
        <a:xfrm>
          <a:off x="3617062" y="396417"/>
          <a:ext cx="1995791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Maintenance</a:t>
          </a:r>
          <a:endParaRPr lang="en-US" sz="1600" b="1" kern="1200" dirty="0"/>
        </a:p>
      </dsp:txBody>
      <dsp:txXfrm>
        <a:off x="3922537" y="396417"/>
        <a:ext cx="1384841" cy="610950"/>
      </dsp:txXfrm>
    </dsp:sp>
    <dsp:sp modelId="{1E52F53C-E3C2-D148-B767-5271CC4059BD}">
      <dsp:nvSpPr>
        <dsp:cNvPr id="0" name=""/>
        <dsp:cNvSpPr/>
      </dsp:nvSpPr>
      <dsp:spPr>
        <a:xfrm>
          <a:off x="3769" y="1172987"/>
          <a:ext cx="2538977" cy="73608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Release 2</a:t>
          </a:r>
          <a:br>
            <a:rPr lang="en-US" sz="2200" kern="1200" dirty="0" smtClean="0"/>
          </a:br>
          <a:r>
            <a:rPr lang="en-US" sz="2200" kern="1200" dirty="0" smtClean="0"/>
            <a:t>(August 2015)</a:t>
          </a:r>
          <a:endParaRPr lang="en-US" sz="2200" kern="1200" dirty="0"/>
        </a:p>
      </dsp:txBody>
      <dsp:txXfrm>
        <a:off x="371811" y="1172987"/>
        <a:ext cx="1802893" cy="736084"/>
      </dsp:txXfrm>
    </dsp:sp>
    <dsp:sp modelId="{F66EFAE0-CC09-0A4D-9D23-44730B3DBECC}">
      <dsp:nvSpPr>
        <dsp:cNvPr id="0" name=""/>
        <dsp:cNvSpPr/>
      </dsp:nvSpPr>
      <dsp:spPr>
        <a:xfrm>
          <a:off x="2303519" y="1235554"/>
          <a:ext cx="1527376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New features</a:t>
          </a:r>
          <a:endParaRPr lang="en-US" sz="1600" b="1" kern="1200" dirty="0"/>
        </a:p>
      </dsp:txBody>
      <dsp:txXfrm>
        <a:off x="2608994" y="1235554"/>
        <a:ext cx="916426" cy="610950"/>
      </dsp:txXfrm>
    </dsp:sp>
    <dsp:sp modelId="{BDB38C3D-6F19-5540-A907-9A6E9ED618FE}">
      <dsp:nvSpPr>
        <dsp:cNvPr id="0" name=""/>
        <dsp:cNvSpPr/>
      </dsp:nvSpPr>
      <dsp:spPr>
        <a:xfrm>
          <a:off x="3617062" y="1235554"/>
          <a:ext cx="1995791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Maintenance</a:t>
          </a:r>
          <a:endParaRPr lang="en-US" sz="1600" b="1" kern="1200" dirty="0"/>
        </a:p>
      </dsp:txBody>
      <dsp:txXfrm>
        <a:off x="3922537" y="1235554"/>
        <a:ext cx="1384841" cy="610950"/>
      </dsp:txXfrm>
    </dsp:sp>
    <dsp:sp modelId="{1376FD53-AA52-3C43-9AE3-7090460D7219}">
      <dsp:nvSpPr>
        <dsp:cNvPr id="0" name=""/>
        <dsp:cNvSpPr/>
      </dsp:nvSpPr>
      <dsp:spPr>
        <a:xfrm>
          <a:off x="3769" y="2012124"/>
          <a:ext cx="2538977" cy="73608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71811" y="2012124"/>
        <a:ext cx="1802893" cy="736084"/>
      </dsp:txXfrm>
    </dsp:sp>
    <dsp:sp modelId="{BB0A051C-B125-134D-A0BD-724409583A9D}">
      <dsp:nvSpPr>
        <dsp:cNvPr id="0" name=""/>
        <dsp:cNvSpPr/>
      </dsp:nvSpPr>
      <dsp:spPr>
        <a:xfrm>
          <a:off x="2303519" y="2074691"/>
          <a:ext cx="1527376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New features</a:t>
          </a:r>
          <a:endParaRPr lang="en-US" sz="1600" b="1" kern="1200" dirty="0"/>
        </a:p>
      </dsp:txBody>
      <dsp:txXfrm>
        <a:off x="2608994" y="2074691"/>
        <a:ext cx="916426" cy="610950"/>
      </dsp:txXfrm>
    </dsp:sp>
    <dsp:sp modelId="{2BEFC509-2DE4-C345-9F70-863BA0494A31}">
      <dsp:nvSpPr>
        <dsp:cNvPr id="0" name=""/>
        <dsp:cNvSpPr/>
      </dsp:nvSpPr>
      <dsp:spPr>
        <a:xfrm>
          <a:off x="3617062" y="2074691"/>
          <a:ext cx="1995791" cy="6109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Maintenance</a:t>
          </a:r>
          <a:endParaRPr lang="en-US" sz="1600" b="1" kern="1200" dirty="0"/>
        </a:p>
      </dsp:txBody>
      <dsp:txXfrm>
        <a:off x="3922537" y="2074691"/>
        <a:ext cx="1384841" cy="610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5B87C-7D91-4099-A8EA-1E2FCB4F5471}" type="datetimeFigureOut">
              <a:rPr lang="en-GB" smtClean="0"/>
              <a:pPr/>
              <a:t>23/11/2015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3133F-5328-4751-B0E4-3646D7EE87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73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618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133F-5328-4751-B0E4-3646D7EE8743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32DCA-1449-4A12-82DA-606DD1ABF725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526802-4695-4C47-80FB-BC6EC7BD049F}" type="slidenum">
              <a:rPr lang="en-GB" altLang="en-US" smtClean="0"/>
              <a:pPr/>
              <a:t>10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10th November 2015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31526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31526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59832" y="6329213"/>
            <a:ext cx="2895600" cy="41215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Roskilde University, Copenhagen</a:t>
            </a:r>
            <a:endParaRPr lang="en-GB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9" name="Picture 18" descr="DMPonline_logo_biggerjp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-1"/>
            <a:ext cx="1368151" cy="13638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8" name="Picture 7" descr="DMPonline_logo_biggerjp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-1"/>
            <a:ext cx="1368151" cy="1363821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67544" y="631526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DMPonline_logo_biggerjp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-1"/>
            <a:ext cx="1368151" cy="13638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67544" y="631526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 descr="DMPonline_logo_biggerjp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-1"/>
            <a:ext cx="1368151" cy="13638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67544" y="631526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7544" y="631526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7544" y="631526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Roskilde University, Copenhagen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76500-2A69-4585-B4CC-D1606B6747F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10th November 2015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Roskilde University, Copenhagen</a:t>
            </a:r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082" y="6255734"/>
            <a:ext cx="1930382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arta.ribeiro@ed.ac.uk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c.ac.uk/resources/data-management-plan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mail.ac.uk/DMPONLINE-USER-GROU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DigitalCurationCentre/DMPonline_v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524030" cy="1584176"/>
          </a:xfrm>
        </p:spPr>
        <p:txBody>
          <a:bodyPr>
            <a:noAutofit/>
          </a:bodyPr>
          <a:lstStyle/>
          <a:p>
            <a:r>
              <a:rPr lang="en-GB" sz="3600" dirty="0"/>
              <a:t>Where next with DMPonline</a:t>
            </a:r>
            <a:endParaRPr lang="en-GB" sz="3600" dirty="0">
              <a:latin typeface="GillSans-Light" panose="020B0400000000000000" pitchFamily="34" charset="0"/>
            </a:endParaRPr>
          </a:p>
        </p:txBody>
      </p:sp>
      <p:pic>
        <p:nvPicPr>
          <p:cNvPr id="6" name="Picture 5" descr="DMPonline_logo_bigger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0"/>
            <a:ext cx="1588977" cy="1512168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12"/>
            <a:ext cx="1497012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67744" y="4149080"/>
            <a:ext cx="4572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3200" dirty="0">
                <a:solidFill>
                  <a:prstClr val="black">
                    <a:tint val="75000"/>
                  </a:prstClr>
                </a:solidFill>
                <a:latin typeface="GillSans-Light" panose="020B0400000000000000" pitchFamily="34" charset="0"/>
              </a:rPr>
              <a:t>Marta Ribeiro</a:t>
            </a:r>
          </a:p>
          <a:p>
            <a:pPr lvl="0" algn="ctr">
              <a:spcBef>
                <a:spcPct val="20000"/>
              </a:spcBef>
            </a:pPr>
            <a:r>
              <a:rPr lang="en-GB" sz="3200" dirty="0">
                <a:solidFill>
                  <a:srgbClr val="FF9900"/>
                </a:solidFill>
                <a:latin typeface="GillSans-Light" panose="020B0400000000000000" pitchFamily="34" charset="0"/>
                <a:hlinkClick r:id="rId5"/>
              </a:rPr>
              <a:t>marta.ribeiro@ed.ac.uk</a:t>
            </a:r>
            <a:endParaRPr lang="en-GB" sz="3200" dirty="0">
              <a:solidFill>
                <a:srgbClr val="FF9900"/>
              </a:solidFill>
              <a:latin typeface="GillSans-Light" panose="020B0400000000000000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79712" y="6309320"/>
            <a:ext cx="4896544" cy="365125"/>
          </a:xfrm>
        </p:spPr>
        <p:txBody>
          <a:bodyPr/>
          <a:lstStyle/>
          <a:p>
            <a:r>
              <a:rPr lang="en-GB" dirty="0" smtClean="0"/>
              <a:t>Advanced DMPonline, </a:t>
            </a:r>
            <a:r>
              <a:rPr lang="en-US" dirty="0" smtClean="0"/>
              <a:t>23rd November 2015</a:t>
            </a:r>
            <a:r>
              <a:rPr lang="en-GB" dirty="0" smtClean="0"/>
              <a:t>, University of Glasgow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1772816"/>
            <a:ext cx="5832475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 smtClean="0"/>
              <a:t>Thanks – any questions?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576" y="2924944"/>
            <a:ext cx="7672015" cy="33845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  <a:defRPr/>
            </a:pPr>
            <a:endParaRPr lang="en-GB" sz="2400" dirty="0" smtClean="0">
              <a:solidFill>
                <a:srgbClr val="FC6204"/>
              </a:solidFill>
            </a:endParaRPr>
          </a:p>
          <a:p>
            <a:pPr algn="ctr" eaLnBrk="1" hangingPunct="1">
              <a:buFontTx/>
              <a:buNone/>
              <a:defRPr/>
            </a:pPr>
            <a:r>
              <a:rPr lang="en-GB" sz="2800" dirty="0" smtClean="0"/>
              <a:t>DMP guidance, tools and resources:</a:t>
            </a:r>
          </a:p>
          <a:p>
            <a:pPr algn="ctr">
              <a:buNone/>
              <a:defRPr/>
            </a:pPr>
            <a:r>
              <a:rPr lang="en-GB" sz="2400" dirty="0" smtClean="0">
                <a:hlinkClick r:id="rId3"/>
              </a:rPr>
              <a:t>www.dcc.ac.uk/resources/data-management-plans</a:t>
            </a:r>
            <a:r>
              <a:rPr lang="en-GB" sz="2800" dirty="0" smtClean="0"/>
              <a:t> </a:t>
            </a:r>
            <a:endParaRPr lang="en-GB" sz="3600" u="sng" dirty="0"/>
          </a:p>
          <a:p>
            <a:pPr algn="ctr">
              <a:buFont typeface="Arial" charset="0"/>
              <a:buNone/>
              <a:defRPr/>
            </a:pPr>
            <a:endParaRPr lang="en-GB" sz="2800" dirty="0" smtClean="0"/>
          </a:p>
          <a:p>
            <a:pPr algn="ctr">
              <a:buFont typeface="Arial" charset="0"/>
              <a:buNone/>
              <a:defRPr/>
            </a:pPr>
            <a:r>
              <a:rPr lang="en-GB" sz="2800" dirty="0" smtClean="0"/>
              <a:t>Follow </a:t>
            </a:r>
            <a:r>
              <a:rPr lang="en-GB" sz="2800" dirty="0"/>
              <a:t>us on </a:t>
            </a:r>
            <a:r>
              <a:rPr lang="en-GB" sz="2800" dirty="0" smtClean="0"/>
              <a:t>twitter:</a:t>
            </a:r>
          </a:p>
          <a:p>
            <a:pPr algn="ctr">
              <a:buFont typeface="Arial" charset="0"/>
              <a:buNone/>
              <a:defRPr/>
            </a:pPr>
            <a:r>
              <a:rPr lang="en-GB" sz="2800" dirty="0" smtClean="0"/>
              <a:t> </a:t>
            </a:r>
            <a:r>
              <a:rPr lang="en-GB" sz="2800" dirty="0"/>
              <a:t>@digitalcuration and </a:t>
            </a:r>
            <a:r>
              <a:rPr lang="en-GB" sz="2800" dirty="0" smtClean="0"/>
              <a:t>#DMPonline</a:t>
            </a:r>
            <a:endParaRPr lang="en-GB" sz="2800" dirty="0"/>
          </a:p>
          <a:p>
            <a:pPr eaLnBrk="1" hangingPunct="1">
              <a:buFontTx/>
              <a:buNone/>
              <a:defRPr/>
            </a:pPr>
            <a:r>
              <a:rPr lang="en-GB" sz="2200" dirty="0" smtClean="0"/>
              <a:t>	</a:t>
            </a:r>
          </a:p>
          <a:p>
            <a:pPr eaLnBrk="1" hangingPunct="1">
              <a:buFontTx/>
              <a:buNone/>
              <a:defRPr/>
            </a:pPr>
            <a:endParaRPr lang="en-GB" sz="2000" dirty="0" smtClean="0"/>
          </a:p>
          <a:p>
            <a:pPr eaLnBrk="1" hangingPunct="1">
              <a:buFontTx/>
              <a:buNone/>
              <a:defRPr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87624" y="476672"/>
            <a:ext cx="7859216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 smtClean="0">
                <a:solidFill>
                  <a:srgbClr val="FF9900"/>
                </a:solidFill>
                <a:latin typeface="+mj-lt"/>
              </a:rPr>
              <a:t>Roadmap for 2015</a:t>
            </a:r>
            <a:endParaRPr lang="en-GB" sz="4800" dirty="0">
              <a:solidFill>
                <a:srgbClr val="FF9900"/>
              </a:solidFill>
              <a:latin typeface="+mj-lt"/>
            </a:endParaRPr>
          </a:p>
        </p:txBody>
      </p:sp>
      <p:sp>
        <p:nvSpPr>
          <p:cNvPr id="6" name="Right Arrow Callout 5"/>
          <p:cNvSpPr>
            <a:spLocks noChangeArrowheads="1"/>
          </p:cNvSpPr>
          <p:nvPr/>
        </p:nvSpPr>
        <p:spPr bwMode="auto">
          <a:xfrm>
            <a:off x="330200" y="1721643"/>
            <a:ext cx="2784475" cy="4011613"/>
          </a:xfrm>
          <a:prstGeom prst="rightArrowCallout">
            <a:avLst>
              <a:gd name="adj1" fmla="val 8417"/>
              <a:gd name="adj2" fmla="val 7370"/>
              <a:gd name="adj3" fmla="val 15208"/>
              <a:gd name="adj4" fmla="val 76421"/>
            </a:avLst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GB"/>
          </a:p>
        </p:txBody>
      </p:sp>
      <p:graphicFrame>
        <p:nvGraphicFramePr>
          <p:cNvPr id="10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899897"/>
              </p:ext>
            </p:extLst>
          </p:nvPr>
        </p:nvGraphicFramePr>
        <p:xfrm>
          <a:off x="3059832" y="2204864"/>
          <a:ext cx="5616624" cy="3082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434975" y="1891952"/>
            <a:ext cx="1878013" cy="3697288"/>
            <a:chOff x="6863256" y="2175155"/>
            <a:chExt cx="1835685" cy="3887408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872566" y="2957978"/>
              <a:ext cx="1826375" cy="747771"/>
            </a:xfrm>
            <a:prstGeom prst="rect">
              <a:avLst/>
            </a:prstGeom>
            <a:solidFill>
              <a:srgbClr val="4BACC6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smtClean="0">
                  <a:solidFill>
                    <a:srgbClr val="FFFFFF"/>
                  </a:solidFill>
                  <a:latin typeface="Calibri" charset="0"/>
                </a:rPr>
                <a:t>DMP lifecycle and review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6866359" y="3752485"/>
              <a:ext cx="1827926" cy="749440"/>
            </a:xfrm>
            <a:prstGeom prst="rect">
              <a:avLst/>
            </a:prstGeom>
            <a:solidFill>
              <a:srgbClr val="8064A2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smtClean="0">
                  <a:solidFill>
                    <a:srgbClr val="FFFFFF"/>
                  </a:solidFill>
                  <a:latin typeface="Calibri" charset="0"/>
                </a:rPr>
                <a:t>API for system integration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863256" y="5314792"/>
              <a:ext cx="1826375" cy="74777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smtClean="0">
                  <a:solidFill>
                    <a:srgbClr val="FFFFFF"/>
                  </a:solidFill>
                  <a:latin typeface="Calibri" charset="0"/>
                </a:rPr>
                <a:t>Locale-aware support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6864808" y="4545322"/>
              <a:ext cx="1826374" cy="749441"/>
            </a:xfrm>
            <a:prstGeom prst="rect">
              <a:avLst/>
            </a:prstGeom>
            <a:solidFill>
              <a:srgbClr val="9BBB59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smtClean="0">
                  <a:solidFill>
                    <a:srgbClr val="FFFFFF"/>
                  </a:solidFill>
                  <a:latin typeface="Calibri" charset="0"/>
                </a:rPr>
                <a:t>Institutional enhancements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872566" y="2175155"/>
              <a:ext cx="1826375" cy="747771"/>
            </a:xfrm>
            <a:prstGeom prst="rect">
              <a:avLst/>
            </a:prstGeom>
            <a:solidFill>
              <a:srgbClr val="F79646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dirty="0" smtClean="0">
                  <a:solidFill>
                    <a:srgbClr val="FFFFFF"/>
                  </a:solidFill>
                  <a:latin typeface="Calibri" charset="0"/>
                </a:rPr>
                <a:t>Usability enhancements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264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696744" cy="1143000"/>
          </a:xfrm>
        </p:spPr>
        <p:txBody>
          <a:bodyPr>
            <a:noAutofit/>
          </a:bodyPr>
          <a:lstStyle/>
          <a:p>
            <a:r>
              <a:rPr lang="en-US" altLang="en-US" dirty="0">
                <a:ea typeface="ＭＳ Ｐゴシック" charset="-128"/>
              </a:rPr>
              <a:t>Usability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484784"/>
            <a:ext cx="8291264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endParaRPr lang="en-US" sz="2400" dirty="0" smtClean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Rethink layout/presentation of guidance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Display/hide options for user to focus effort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Allow multiple suggested answers</a:t>
            </a:r>
          </a:p>
          <a:p>
            <a:pPr lvl="0"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Revisit the ‘create plan’ wizard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17032"/>
            <a:ext cx="2670028" cy="2223369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3838" y="1484784"/>
            <a:ext cx="8631237" cy="75088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79375" indent="79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GB" altLang="en-US" sz="3000" i="1" dirty="0" smtClean="0">
                <a:solidFill>
                  <a:schemeClr val="bg1"/>
                </a:solidFill>
                <a:latin typeface="Calibri" charset="0"/>
              </a:rPr>
              <a:t>Focus on user experience</a:t>
            </a:r>
          </a:p>
          <a:p>
            <a:pPr>
              <a:buClrTx/>
              <a:buFont typeface="Arial" charset="0"/>
              <a:buChar char="•"/>
              <a:defRPr/>
            </a:pPr>
            <a:endParaRPr lang="en-US" altLang="en-US" sz="2800" dirty="0" smtClean="0">
              <a:latin typeface="Calibri" charset="0"/>
            </a:endParaRPr>
          </a:p>
          <a:p>
            <a:pPr>
              <a:lnSpc>
                <a:spcPct val="200000"/>
              </a:lnSpc>
              <a:buClrTx/>
              <a:buFont typeface="Arial" charset="0"/>
              <a:buChar char="•"/>
              <a:defRPr/>
            </a:pPr>
            <a:endParaRPr lang="en-GB" altLang="en-US" sz="320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0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en-GB" dirty="0" smtClean="0"/>
              <a:t>Lifecycle and review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323528" y="1567333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lvl="0">
              <a:lnSpc>
                <a:spcPct val="150000"/>
              </a:lnSpc>
            </a:pPr>
            <a:r>
              <a:rPr lang="en-US" sz="2400" dirty="0" smtClean="0"/>
              <a:t>Indicate </a:t>
            </a:r>
            <a:r>
              <a:rPr lang="en-US" sz="2400" dirty="0"/>
              <a:t>different </a:t>
            </a:r>
            <a:r>
              <a:rPr lang="en-US" sz="2400" dirty="0" smtClean="0"/>
              <a:t>phases and </a:t>
            </a:r>
            <a:r>
              <a:rPr lang="en-US" sz="2400" dirty="0"/>
              <a:t>versions of a </a:t>
            </a:r>
            <a:r>
              <a:rPr lang="en-US" sz="2400" dirty="0" smtClean="0"/>
              <a:t>plan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/>
              <a:t>Flexible support for different institutional processes</a:t>
            </a:r>
            <a:endParaRPr lang="en-GB" sz="2400" dirty="0"/>
          </a:p>
          <a:p>
            <a:pPr lvl="0">
              <a:lnSpc>
                <a:spcPct val="150000"/>
              </a:lnSpc>
            </a:pPr>
            <a:r>
              <a:rPr lang="en-US" sz="2400" dirty="0" smtClean="0"/>
              <a:t>When to provide </a:t>
            </a:r>
            <a:r>
              <a:rPr lang="en-US" sz="2400" dirty="0"/>
              <a:t>institutional access to plans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altLang="en-US" sz="2400" dirty="0">
                <a:ea typeface="ＭＳ Ｐゴシック" charset="-128"/>
              </a:rPr>
              <a:t>Support for reviewer role</a:t>
            </a:r>
            <a:endParaRPr lang="en-GB" altLang="en-US" sz="2400" dirty="0">
              <a:ea typeface="ＭＳ Ｐゴシック" charset="-12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76056" y="4308079"/>
            <a:ext cx="144016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Initial DMP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7308304" y="4293096"/>
            <a:ext cx="144016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Full DMP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660232" y="5157192"/>
            <a:ext cx="576064" cy="14983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5436096" y="4941168"/>
            <a:ext cx="792088" cy="936104"/>
            <a:chOff x="3347864" y="5085184"/>
            <a:chExt cx="792088" cy="936104"/>
          </a:xfrm>
        </p:grpSpPr>
        <p:sp>
          <p:nvSpPr>
            <p:cNvPr id="29" name="Arc 28"/>
            <p:cNvSpPr/>
            <p:nvPr/>
          </p:nvSpPr>
          <p:spPr>
            <a:xfrm>
              <a:off x="3347864" y="5085184"/>
              <a:ext cx="792088" cy="936104"/>
            </a:xfrm>
            <a:prstGeom prst="arc">
              <a:avLst>
                <a:gd name="adj1" fmla="val 16200000"/>
                <a:gd name="adj2" fmla="val 13808300"/>
              </a:avLst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3419872" y="5157192"/>
              <a:ext cx="92803" cy="144016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35"/>
          <p:cNvGrpSpPr/>
          <p:nvPr/>
        </p:nvGrpSpPr>
        <p:grpSpPr>
          <a:xfrm>
            <a:off x="7740352" y="4941168"/>
            <a:ext cx="792088" cy="936104"/>
            <a:chOff x="3347864" y="5085184"/>
            <a:chExt cx="792088" cy="936104"/>
          </a:xfrm>
        </p:grpSpPr>
        <p:sp>
          <p:nvSpPr>
            <p:cNvPr id="37" name="Arc 36"/>
            <p:cNvSpPr/>
            <p:nvPr/>
          </p:nvSpPr>
          <p:spPr>
            <a:xfrm>
              <a:off x="3347864" y="5085184"/>
              <a:ext cx="792088" cy="936104"/>
            </a:xfrm>
            <a:prstGeom prst="arc">
              <a:avLst>
                <a:gd name="adj1" fmla="val 16200000"/>
                <a:gd name="adj2" fmla="val 13808300"/>
              </a:avLst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V="1">
              <a:off x="3419872" y="5157192"/>
              <a:ext cx="92803" cy="144016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539552" y="4941168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Draft </a:t>
            </a:r>
            <a:r>
              <a:rPr lang="en-GB" dirty="0" smtClean="0">
                <a:sym typeface="Wingdings" pitchFamily="2" charset="2"/>
              </a:rPr>
              <a:t> Reviewed  Revised  Complete  Submitted</a:t>
            </a:r>
            <a:endParaRPr lang="en-GB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223838" y="1527175"/>
            <a:ext cx="8631237" cy="75088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79375" indent="79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GB" altLang="en-US" sz="3000" i="1" dirty="0" smtClean="0">
                <a:solidFill>
                  <a:schemeClr val="bg1"/>
                </a:solidFill>
                <a:latin typeface="Calibri" charset="0"/>
              </a:rPr>
              <a:t>Focus on DMP as a ‘living document’ in projects</a:t>
            </a:r>
          </a:p>
          <a:p>
            <a:pPr>
              <a:buClrTx/>
              <a:buFont typeface="Arial" charset="0"/>
              <a:buChar char="•"/>
              <a:defRPr/>
            </a:pPr>
            <a:endParaRPr lang="en-US" altLang="en-US" sz="2800" dirty="0" smtClean="0">
              <a:latin typeface="Calibri" charset="0"/>
            </a:endParaRPr>
          </a:p>
          <a:p>
            <a:pPr>
              <a:lnSpc>
                <a:spcPct val="200000"/>
              </a:lnSpc>
              <a:buClrTx/>
              <a:buFont typeface="Arial" charset="0"/>
              <a:buChar char="•"/>
              <a:defRPr/>
            </a:pPr>
            <a:endParaRPr lang="en-GB" altLang="en-US" sz="3200" dirty="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7632848" cy="1143000"/>
          </a:xfrm>
        </p:spPr>
        <p:txBody>
          <a:bodyPr>
            <a:noAutofit/>
          </a:bodyPr>
          <a:lstStyle/>
          <a:p>
            <a:r>
              <a:rPr lang="en-US" dirty="0"/>
              <a:t>API for systems </a:t>
            </a:r>
            <a:r>
              <a:rPr lang="en-US" dirty="0" smtClean="0"/>
              <a:t>integration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7016" y="2332037"/>
            <a:ext cx="8856984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Develop a </a:t>
            </a:r>
            <a:r>
              <a:rPr lang="en-US" sz="2400" dirty="0" err="1" smtClean="0"/>
              <a:t>RESTful</a:t>
            </a:r>
            <a:r>
              <a:rPr lang="en-US" sz="2400" dirty="0" smtClean="0"/>
              <a:t> API via Jisc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Create a plan (IN)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Export guidance (OUT)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Basic statistics (OUT) - in collaboration with Lancaster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Export DMPs to </a:t>
            </a:r>
            <a:r>
              <a:rPr lang="en-US" sz="2400" dirty="0" err="1" smtClean="0"/>
              <a:t>Zenodo</a:t>
            </a:r>
            <a:r>
              <a:rPr lang="en-US" sz="2400" dirty="0" smtClean="0"/>
              <a:t> (part of </a:t>
            </a:r>
            <a:r>
              <a:rPr lang="en-US" sz="2400" dirty="0" err="1" smtClean="0"/>
              <a:t>OpenAIRE</a:t>
            </a:r>
            <a:r>
              <a:rPr lang="en-US" sz="2400" dirty="0" smtClean="0"/>
              <a:t>)</a:t>
            </a:r>
            <a:endParaRPr lang="en-GB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Enable institutions </a:t>
            </a:r>
            <a:r>
              <a:rPr lang="en-US" sz="2400" dirty="0"/>
              <a:t>to generate stats and mine </a:t>
            </a:r>
            <a:r>
              <a:rPr lang="en-US" sz="2400" dirty="0" smtClean="0"/>
              <a:t>plan content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Integrate </a:t>
            </a:r>
            <a:r>
              <a:rPr lang="en-US" sz="2400" dirty="0"/>
              <a:t>with other university systems </a:t>
            </a:r>
            <a:endParaRPr lang="en-GB" sz="2400" dirty="0"/>
          </a:p>
          <a:p>
            <a:endParaRPr lang="en-GB" sz="2800" dirty="0"/>
          </a:p>
          <a:p>
            <a:endParaRPr lang="en-US" sz="2800" dirty="0"/>
          </a:p>
          <a:p>
            <a:pPr>
              <a:lnSpc>
                <a:spcPct val="200000"/>
              </a:lnSpc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200" y="2492896"/>
            <a:ext cx="1858131" cy="1584176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3838" y="1527175"/>
            <a:ext cx="8631237" cy="75088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79375" indent="79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GB" altLang="en-US" sz="3000" i="1" dirty="0" smtClean="0">
                <a:solidFill>
                  <a:schemeClr val="bg1"/>
                </a:solidFill>
                <a:latin typeface="Calibri" charset="0"/>
              </a:rPr>
              <a:t>Focus on connecting to other institutional systems</a:t>
            </a:r>
          </a:p>
          <a:p>
            <a:pPr>
              <a:buClrTx/>
              <a:buFont typeface="Arial" charset="0"/>
              <a:buChar char="•"/>
              <a:defRPr/>
            </a:pPr>
            <a:endParaRPr lang="en-US" altLang="en-US" sz="2800" dirty="0" smtClean="0">
              <a:latin typeface="Calibri" charset="0"/>
            </a:endParaRPr>
          </a:p>
          <a:p>
            <a:pPr>
              <a:lnSpc>
                <a:spcPct val="200000"/>
              </a:lnSpc>
              <a:buClrTx/>
              <a:buFont typeface="Arial" charset="0"/>
              <a:buChar char="•"/>
              <a:defRPr/>
            </a:pPr>
            <a:endParaRPr lang="en-GB" altLang="en-US" sz="3200" b="1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0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Institutional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484784"/>
            <a:ext cx="8229600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endParaRPr lang="en-GB" sz="2400" dirty="0" smtClean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400" dirty="0" smtClean="0"/>
              <a:t>Further institutional branding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Customisable </a:t>
            </a:r>
            <a:r>
              <a:rPr lang="en-US" sz="2400" dirty="0"/>
              <a:t>administrative </a:t>
            </a:r>
            <a:r>
              <a:rPr lang="en-US" sz="2400" dirty="0" smtClean="0"/>
              <a:t>data</a:t>
            </a:r>
            <a:endParaRPr lang="en-GB" sz="2400" dirty="0"/>
          </a:p>
          <a:p>
            <a:pPr lvl="0"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Trigger </a:t>
            </a:r>
            <a:r>
              <a:rPr lang="en-US" sz="2400" dirty="0"/>
              <a:t>alerts </a:t>
            </a:r>
            <a:r>
              <a:rPr lang="en-US" sz="2400" dirty="0" smtClean="0"/>
              <a:t>for event monitoring</a:t>
            </a:r>
            <a:endParaRPr lang="en-GB" sz="2400" dirty="0"/>
          </a:p>
          <a:p>
            <a:pPr lvl="0">
              <a:lnSpc>
                <a:spcPct val="150000"/>
              </a:lnSpc>
              <a:spcAft>
                <a:spcPts val="1200"/>
              </a:spcAft>
            </a:pPr>
            <a:r>
              <a:rPr lang="en-US" sz="2400" dirty="0"/>
              <a:t>Create a new template based on an existing </a:t>
            </a:r>
            <a:r>
              <a:rPr lang="en-US" sz="2400" dirty="0" smtClean="0"/>
              <a:t>one</a:t>
            </a:r>
          </a:p>
          <a:p>
            <a:pPr lvl="0"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Export own templates and guidance</a:t>
            </a:r>
            <a:endParaRPr lang="en-GB" sz="2400" dirty="0"/>
          </a:p>
          <a:p>
            <a:pPr>
              <a:lnSpc>
                <a:spcPct val="200000"/>
              </a:lnSpc>
            </a:pPr>
            <a:endParaRPr lang="en-GB" sz="2800" dirty="0"/>
          </a:p>
        </p:txBody>
      </p:sp>
      <p:pic>
        <p:nvPicPr>
          <p:cNvPr id="7" name="Content Placeholder 3" descr="allmen"/>
          <p:cNvPicPr>
            <a:picLocks noChangeAspect="1" noChangeArrowheads="1"/>
          </p:cNvPicPr>
          <p:nvPr/>
        </p:nvPicPr>
        <p:blipFill>
          <a:blip r:embed="rId3" cstate="print"/>
          <a:srcRect l="23355" r="23215" b="66586"/>
          <a:stretch>
            <a:fillRect/>
          </a:stretch>
        </p:blipFill>
        <p:spPr>
          <a:xfrm>
            <a:off x="6444208" y="2492896"/>
            <a:ext cx="2343691" cy="1505637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23838" y="1527175"/>
            <a:ext cx="8631237" cy="750888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79375" indent="79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GB" altLang="en-US" sz="3000" i="1" dirty="0" smtClean="0">
                <a:solidFill>
                  <a:schemeClr val="bg1"/>
                </a:solidFill>
                <a:latin typeface="Calibri" charset="0"/>
              </a:rPr>
              <a:t>Focus on branding and customising for institutions</a:t>
            </a:r>
            <a:endParaRPr lang="en-US" altLang="en-US" sz="2800" dirty="0" smtClean="0">
              <a:latin typeface="Calibri" charset="0"/>
            </a:endParaRPr>
          </a:p>
          <a:p>
            <a:pPr>
              <a:lnSpc>
                <a:spcPct val="200000"/>
              </a:lnSpc>
              <a:buClrTx/>
              <a:buFont typeface="Arial" charset="0"/>
              <a:buChar char="•"/>
              <a:defRPr/>
            </a:pPr>
            <a:endParaRPr lang="en-GB" altLang="en-US" sz="320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0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lag_of_Canada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8488" y="5229200"/>
            <a:ext cx="2376264" cy="1188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Locale-aware </a:t>
            </a:r>
            <a:r>
              <a:rPr lang="en-US" dirty="0"/>
              <a:t>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960240"/>
            <a:ext cx="8363272" cy="29809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2400" dirty="0" smtClean="0"/>
          </a:p>
          <a:p>
            <a:pPr lvl="0"/>
            <a:r>
              <a:rPr lang="en-US" sz="2400" dirty="0" err="1" smtClean="0"/>
              <a:t>Customised</a:t>
            </a:r>
            <a:r>
              <a:rPr lang="en-US" sz="2400" dirty="0" smtClean="0"/>
              <a:t> appearance &amp; language </a:t>
            </a:r>
            <a:r>
              <a:rPr lang="en-US" sz="2400" dirty="0"/>
              <a:t>based on IP </a:t>
            </a:r>
            <a:r>
              <a:rPr lang="en-US" sz="2400" dirty="0" smtClean="0"/>
              <a:t>address</a:t>
            </a:r>
          </a:p>
          <a:p>
            <a:pPr lvl="0"/>
            <a:endParaRPr lang="en-GB" sz="1800" dirty="0"/>
          </a:p>
          <a:p>
            <a:pPr lvl="0"/>
            <a:r>
              <a:rPr lang="en-US" sz="2400" dirty="0"/>
              <a:t>Presentation of different (smaller set of) options based on location / </a:t>
            </a:r>
            <a:r>
              <a:rPr lang="en-US" sz="2400" dirty="0" smtClean="0"/>
              <a:t>organisation</a:t>
            </a:r>
          </a:p>
          <a:p>
            <a:pPr lvl="0"/>
            <a:endParaRPr lang="en-GB" sz="1800" dirty="0"/>
          </a:p>
          <a:p>
            <a:pPr lvl="0"/>
            <a:r>
              <a:rPr lang="en-US" sz="2400" dirty="0" smtClean="0"/>
              <a:t>Single sign-on for non-UK contexts</a:t>
            </a:r>
            <a:endParaRPr lang="en-GB" sz="2400" dirty="0"/>
          </a:p>
        </p:txBody>
      </p:sp>
      <p:pic>
        <p:nvPicPr>
          <p:cNvPr id="5" name="Picture 4" descr="Flag_of_Spain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5445224"/>
            <a:ext cx="1905000" cy="1266825"/>
          </a:xfrm>
          <a:prstGeom prst="rect">
            <a:avLst/>
          </a:prstGeom>
        </p:spPr>
      </p:pic>
      <p:pic>
        <p:nvPicPr>
          <p:cNvPr id="9" name="Picture 8" descr="image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84712" y="5445224"/>
            <a:ext cx="1957189" cy="1174313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23838" y="1527175"/>
            <a:ext cx="8631237" cy="7508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9375" indent="7938" eaLnBrk="0" hangingPunct="0">
              <a:buFont typeface="Arial" charset="0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buFont typeface="Arial" charset="0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sz="3000" i="1" dirty="0">
                <a:solidFill>
                  <a:schemeClr val="bg1"/>
                </a:solidFill>
              </a:rPr>
              <a:t>Focus on local context support for users</a:t>
            </a:r>
          </a:p>
          <a:p>
            <a:pPr>
              <a:buClrTx/>
            </a:pPr>
            <a:endParaRPr lang="en-US" altLang="en-US" sz="2800" dirty="0" smtClean="0"/>
          </a:p>
          <a:p>
            <a:pPr>
              <a:buClrTx/>
            </a:pPr>
            <a:endParaRPr lang="en-US" altLang="en-US" sz="2800" dirty="0"/>
          </a:p>
          <a:p>
            <a:pPr>
              <a:lnSpc>
                <a:spcPct val="200000"/>
              </a:lnSpc>
              <a:buClrTx/>
            </a:pPr>
            <a:endParaRPr lang="en-GB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84168" y="4581128"/>
            <a:ext cx="2771800" cy="1021556"/>
          </a:xfrm>
          <a:prstGeom prst="round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New internationalisation project supported by the University of Edinburgh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80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707088" cy="1143000"/>
          </a:xfrm>
        </p:spPr>
        <p:txBody>
          <a:bodyPr/>
          <a:lstStyle/>
          <a:p>
            <a:r>
              <a:rPr lang="en-GB" altLang="en-US" dirty="0" smtClean="0"/>
              <a:t>DMPonline user group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556792"/>
            <a:ext cx="8393113" cy="474198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000" indent="-342000"/>
            <a:r>
              <a:rPr lang="en-GB" altLang="en-US" sz="2400" dirty="0" smtClean="0"/>
              <a:t>Aims to make it easier for the community to feed in ideas and direct the development of DMPonline</a:t>
            </a:r>
          </a:p>
          <a:p>
            <a:pPr marL="342000" indent="-342000"/>
            <a:endParaRPr lang="en-GB" altLang="en-US" sz="2400" dirty="0" smtClean="0"/>
          </a:p>
          <a:p>
            <a:pPr marL="342000" indent="-342000"/>
            <a:r>
              <a:rPr lang="en-GB" altLang="en-US" sz="2400" dirty="0" smtClean="0"/>
              <a:t>We’ll post plans for consultation and periodically hold webinars or face-to-face meetings to gather input on specific aspects of implementation</a:t>
            </a:r>
          </a:p>
          <a:p>
            <a:pPr marL="342000" indent="-342000"/>
            <a:endParaRPr lang="en-GB" altLang="en-US" sz="2400" dirty="0" smtClean="0"/>
          </a:p>
          <a:p>
            <a:pPr marL="342000" indent="-342000"/>
            <a:r>
              <a:rPr lang="en-GB" altLang="en-US" sz="2400" dirty="0" smtClean="0"/>
              <a:t>Hope to get participants covering all roles e.g. researchers, RDM co-ordinators, administrators, developers, funders...</a:t>
            </a:r>
          </a:p>
          <a:p>
            <a:pPr marL="0" indent="0">
              <a:buNone/>
            </a:pPr>
            <a:endParaRPr lang="en-GB" altLang="en-US" sz="2400" dirty="0" smtClean="0"/>
          </a:p>
          <a:p>
            <a:pPr marL="342000" indent="-342000"/>
            <a:r>
              <a:rPr lang="en-GB" altLang="en-US" sz="2400" dirty="0" smtClean="0"/>
              <a:t>Subscribe to the user group listserv at:</a:t>
            </a:r>
          </a:p>
          <a:p>
            <a:pPr marL="742050" lvl="1" indent="-342000">
              <a:buNone/>
            </a:pPr>
            <a:r>
              <a:rPr lang="en-GB" sz="2000" dirty="0" smtClean="0">
                <a:hlinkClick r:id="rId3"/>
              </a:rPr>
              <a:t>www.jiscmail.ac.uk/DMPONLINE-USER-GROUP</a:t>
            </a:r>
            <a:r>
              <a:rPr lang="en-GB" sz="2000" dirty="0" smtClean="0">
                <a:hlinkClick r:id="rId4"/>
              </a:rPr>
              <a:t> </a:t>
            </a:r>
            <a:endParaRPr lang="en-GB" altLang="en-US" sz="2000" dirty="0" smtClean="0">
              <a:hlinkClick r:id="rId4"/>
            </a:endParaRPr>
          </a:p>
          <a:p>
            <a:pPr marL="0" indent="0">
              <a:buNone/>
            </a:pPr>
            <a:endParaRPr lang="en-GB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What is needed to improve customisation?</a:t>
            </a:r>
          </a:p>
          <a:p>
            <a:pPr lvl="1"/>
            <a:r>
              <a:rPr lang="en-GB" sz="2400" dirty="0" smtClean="0"/>
              <a:t>More options?</a:t>
            </a:r>
          </a:p>
          <a:p>
            <a:pPr lvl="1"/>
            <a:r>
              <a:rPr lang="en-GB" sz="2400" dirty="0" smtClean="0"/>
              <a:t>Better workflow / usability?</a:t>
            </a:r>
          </a:p>
          <a:p>
            <a:pPr lvl="1"/>
            <a:r>
              <a:rPr lang="en-GB" sz="2400" dirty="0" smtClean="0"/>
              <a:t>Rethink guidance / themes?</a:t>
            </a:r>
          </a:p>
          <a:p>
            <a:pPr lvl="1"/>
            <a:endParaRPr lang="en-GB" sz="2400" dirty="0" smtClean="0"/>
          </a:p>
          <a:p>
            <a:r>
              <a:rPr lang="en-GB" sz="2800" dirty="0" smtClean="0"/>
              <a:t>What are your key priorities and feature requests as we rework the roadmap?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MPonline">
      <a:majorFont>
        <a:latin typeface="GillSans-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405</Words>
  <Application>Microsoft Office PowerPoint</Application>
  <PresentationFormat>On-screen Show (4:3)</PresentationFormat>
  <Paragraphs>100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Where next with DMPonline</vt:lpstr>
      <vt:lpstr>PowerPoint Presentation</vt:lpstr>
      <vt:lpstr>Usability enhancements</vt:lpstr>
      <vt:lpstr>Lifecycle and review</vt:lpstr>
      <vt:lpstr>API for systems integration</vt:lpstr>
      <vt:lpstr>Institutional enhancements</vt:lpstr>
      <vt:lpstr>Locale-aware support</vt:lpstr>
      <vt:lpstr>DMPonline user group</vt:lpstr>
      <vt:lpstr>Discussion</vt:lpstr>
      <vt:lpstr>Thanks – any questions?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Options for customising DMPonline</dc:title>
  <dc:creator>Marta Ribeiro</dc:creator>
  <cp:lastModifiedBy>Sarah Jones</cp:lastModifiedBy>
  <cp:revision>151</cp:revision>
  <dcterms:created xsi:type="dcterms:W3CDTF">2014-03-04T14:35:04Z</dcterms:created>
  <dcterms:modified xsi:type="dcterms:W3CDTF">2015-11-23T17:19:05Z</dcterms:modified>
</cp:coreProperties>
</file>