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90" r:id="rId3"/>
    <p:sldId id="274" r:id="rId4"/>
    <p:sldId id="287"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9" r:id="rId22"/>
    <p:sldId id="291" r:id="rId23"/>
  </p:sldIdLst>
  <p:sldSz cx="13004800" cy="9753600"/>
  <p:notesSz cx="6797675" cy="9928225"/>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38" autoAdjust="0"/>
  </p:normalViewPr>
  <p:slideViewPr>
    <p:cSldViewPr snapToGrid="0">
      <p:cViewPr>
        <p:scale>
          <a:sx n="60" d="100"/>
          <a:sy n="60" d="100"/>
        </p:scale>
        <p:origin x="-2322"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30" name="Shape 30"/>
          <p:cNvSpPr>
            <a:spLocks noGrp="1"/>
          </p:cNvSpPr>
          <p:nvPr>
            <p:ph type="body" sz="quarter" idx="1"/>
          </p:nvPr>
        </p:nvSpPr>
        <p:spPr>
          <a:xfrm>
            <a:off x="906358" y="4715907"/>
            <a:ext cx="4984962" cy="4467702"/>
          </a:xfrm>
          <a:prstGeom prst="rect">
            <a:avLst/>
          </a:prstGeom>
        </p:spPr>
        <p:txBody>
          <a:bodyPr/>
          <a:lstStyle/>
          <a:p>
            <a:pPr lvl="0"/>
            <a:endParaRPr/>
          </a:p>
        </p:txBody>
      </p:sp>
    </p:spTree>
    <p:extLst>
      <p:ext uri="{BB962C8B-B14F-4D97-AF65-F5344CB8AC3E}">
        <p14:creationId xmlns:p14="http://schemas.microsoft.com/office/powerpoint/2010/main" val="4101351036"/>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urationexchange.org/compare-cos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urationexchange.org/make-the-ca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Tree>
    <p:extLst>
      <p:ext uri="{BB962C8B-B14F-4D97-AF65-F5344CB8AC3E}">
        <p14:creationId xmlns:p14="http://schemas.microsoft.com/office/powerpoint/2010/main" val="350452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Like</a:t>
            </a:r>
            <a:r>
              <a:rPr lang="en-GB" sz="1000" baseline="0" dirty="0" smtClean="0"/>
              <a:t> so…</a:t>
            </a:r>
            <a:endParaRPr lang="en-GB" sz="1000" dirty="0"/>
          </a:p>
        </p:txBody>
      </p:sp>
    </p:spTree>
    <p:extLst>
      <p:ext uri="{BB962C8B-B14F-4D97-AF65-F5344CB8AC3E}">
        <p14:creationId xmlns:p14="http://schemas.microsoft.com/office/powerpoint/2010/main" val="135503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So that the </a:t>
            </a:r>
            <a:r>
              <a:rPr lang="en-GB" sz="1000" dirty="0" err="1" smtClean="0"/>
              <a:t>CCEx</a:t>
            </a:r>
            <a:r>
              <a:rPr lang="en-GB" sz="1000" dirty="0" smtClean="0"/>
              <a:t> can match your cost information with others similar to yours we ask you to fill in a profile section.</a:t>
            </a:r>
          </a:p>
        </p:txBody>
      </p:sp>
    </p:spTree>
    <p:extLst>
      <p:ext uri="{BB962C8B-B14F-4D97-AF65-F5344CB8AC3E}">
        <p14:creationId xmlns:p14="http://schemas.microsoft.com/office/powerpoint/2010/main" val="328979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dirty="0" smtClean="0"/>
              <a:t>add information about your ‘cost units’ – i.e. the things you spend your money on, whether that is on</a:t>
            </a:r>
            <a:r>
              <a:rPr lang="en-GB" sz="1000" baseline="0" dirty="0" smtClean="0"/>
              <a:t> technology, a process or on human or other resources</a:t>
            </a:r>
          </a:p>
          <a:p>
            <a:pPr marL="171450" indent="-171450">
              <a:buFont typeface="Arial" panose="020B0604020202020204" pitchFamily="34" charset="0"/>
              <a:buChar char="•"/>
            </a:pPr>
            <a:r>
              <a:rPr lang="en-GB" sz="1000" baseline="0" dirty="0" smtClean="0"/>
              <a:t>You describe what it is and how much it cost, over a specified time frame.</a:t>
            </a:r>
          </a:p>
        </p:txBody>
      </p:sp>
    </p:spTree>
    <p:extLst>
      <p:ext uri="{BB962C8B-B14F-4D97-AF65-F5344CB8AC3E}">
        <p14:creationId xmlns:p14="http://schemas.microsoft.com/office/powerpoint/2010/main" val="63897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dirty="0" smtClean="0"/>
              <a:t>Comparison</a:t>
            </a:r>
          </a:p>
          <a:p>
            <a:pPr marL="0" indent="0">
              <a:buFont typeface="Arial" panose="020B0604020202020204" pitchFamily="34" charset="0"/>
              <a:buNone/>
            </a:pPr>
            <a:r>
              <a:rPr lang="en-GB" sz="1000" dirty="0" smtClean="0"/>
              <a:t>Two options for comparison</a:t>
            </a:r>
            <a:r>
              <a:rPr lang="en-GB" sz="1000" baseline="0" dirty="0" smtClean="0"/>
              <a:t> – global and peer-to-peer</a:t>
            </a:r>
          </a:p>
          <a:p>
            <a:pPr marL="171450" indent="-171450">
              <a:buFont typeface="Arial" panose="020B0604020202020204" pitchFamily="34" charset="0"/>
              <a:buChar char="•"/>
            </a:pPr>
            <a:r>
              <a:rPr lang="en-GB" sz="1000" dirty="0" smtClean="0"/>
              <a:t>The Global Comparison shows how your costs compare with an average of all costs submitted by other </a:t>
            </a:r>
            <a:r>
              <a:rPr lang="en-GB" sz="1000" dirty="0" err="1" smtClean="0"/>
              <a:t>CCEx</a:t>
            </a:r>
            <a:r>
              <a:rPr lang="en-GB" sz="1000" dirty="0" smtClean="0"/>
              <a:t> users.</a:t>
            </a:r>
          </a:p>
          <a:p>
            <a:pPr marL="342900" indent="-342900">
              <a:buFont typeface="Arial" panose="020B0604020202020204" pitchFamily="34" charset="0"/>
              <a:buChar char="•"/>
            </a:pPr>
            <a:r>
              <a:rPr lang="en-GB" sz="1000" baseline="0" dirty="0" smtClean="0"/>
              <a:t>filter the results, by selecting which organisations to display, and which to hide</a:t>
            </a:r>
          </a:p>
          <a:p>
            <a:pPr marL="342900" indent="-342900">
              <a:buFont typeface="Arial" panose="020B0604020202020204" pitchFamily="34" charset="0"/>
              <a:buChar char="•"/>
            </a:pPr>
            <a:r>
              <a:rPr lang="en-GB" sz="1000" dirty="0" smtClean="0"/>
              <a:t>The </a:t>
            </a:r>
            <a:r>
              <a:rPr lang="en-GB" sz="1000" baseline="0" dirty="0" smtClean="0"/>
              <a:t>graphs show an overview of your costs, broken down by ‘Financial Accounting’ and ‘Activities,’ – displayed alongside the </a:t>
            </a:r>
            <a:r>
              <a:rPr lang="en-GB" sz="1000" dirty="0" smtClean="0"/>
              <a:t>average of all costs submitted by other </a:t>
            </a:r>
            <a:r>
              <a:rPr lang="en-GB" sz="1000" dirty="0" err="1" smtClean="0"/>
              <a:t>CCEx</a:t>
            </a:r>
            <a:r>
              <a:rPr lang="en-GB" sz="1000" dirty="0" smtClean="0"/>
              <a:t> users,</a:t>
            </a:r>
            <a:r>
              <a:rPr lang="en-GB" sz="1000" baseline="0" dirty="0" smtClean="0"/>
              <a:t> or the organisations you have chosen to filter by.</a:t>
            </a:r>
            <a:endParaRPr lang="en-GB" sz="1000" dirty="0" smtClean="0"/>
          </a:p>
          <a:p>
            <a:pPr marL="342900" indent="-342900">
              <a:buFont typeface="Arial" panose="020B0604020202020204" pitchFamily="34" charset="0"/>
              <a:buChar char="•"/>
            </a:pPr>
            <a:endParaRPr lang="en-GB" sz="1000" dirty="0" smtClean="0"/>
          </a:p>
          <a:p>
            <a:pPr marL="342900" indent="-342900">
              <a:buFont typeface="Arial" panose="020B0604020202020204" pitchFamily="34" charset="0"/>
              <a:buChar char="•"/>
            </a:pPr>
            <a:r>
              <a:rPr lang="en-GB" sz="1000" dirty="0" smtClean="0"/>
              <a:t>Helps identify how</a:t>
            </a:r>
            <a:r>
              <a:rPr lang="en-GB" sz="1000" baseline="0" dirty="0" smtClean="0"/>
              <a:t> your costs compare with the global average, and </a:t>
            </a:r>
            <a:r>
              <a:rPr lang="en-GB" sz="1000" b="0" i="0" kern="1200" dirty="0" smtClean="0">
                <a:solidFill>
                  <a:schemeClr val="tx1"/>
                </a:solidFill>
                <a:effectLst/>
                <a:latin typeface="Avenir Roman"/>
                <a:ea typeface="Avenir Roman"/>
                <a:cs typeface="Avenir Roman"/>
                <a:sym typeface="Avenir Roman"/>
              </a:rPr>
              <a:t>whether you spend more or less in some areas than others do.</a:t>
            </a:r>
            <a:r>
              <a:rPr lang="en-GB" sz="1000" baseline="0" dirty="0" smtClean="0"/>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Where you identify that you spend less, it may be that you have adopted a practice which is particularly cost effective that you can share with others.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And likewise, where you spend more in a particular area than others, it may be that there is a different approach you could adopt, which would help you drive down your costs – helping your budget go further.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Different organisations will have different emphases depending on their purpose and mission, so if you seem to be spending a lot on software development and you develop and maintain your archive system in-house for example, – this is most likely to be ok.</a:t>
            </a:r>
          </a:p>
        </p:txBody>
      </p:sp>
    </p:spTree>
    <p:extLst>
      <p:ext uri="{BB962C8B-B14F-4D97-AF65-F5344CB8AC3E}">
        <p14:creationId xmlns:p14="http://schemas.microsoft.com/office/powerpoint/2010/main" val="22384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costs compared with the global</a:t>
            </a:r>
            <a:r>
              <a:rPr lang="en-GB" sz="1000" baseline="0" dirty="0" smtClean="0"/>
              <a:t> average within the </a:t>
            </a:r>
            <a:r>
              <a:rPr lang="en-GB" sz="1000" baseline="0" dirty="0" err="1" smtClean="0"/>
              <a:t>CCEx</a:t>
            </a:r>
            <a:endParaRPr lang="en-GB" sz="1000" dirty="0"/>
          </a:p>
        </p:txBody>
      </p:sp>
    </p:spTree>
    <p:extLst>
      <p:ext uri="{BB962C8B-B14F-4D97-AF65-F5344CB8AC3E}">
        <p14:creationId xmlns:p14="http://schemas.microsoft.com/office/powerpoint/2010/main" val="394866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smtClean="0"/>
              <a:t>compare your costs with similar organisations or ‘peers’</a:t>
            </a:r>
          </a:p>
          <a:p>
            <a:pPr marL="342900" indent="-342900">
              <a:buFont typeface="Arial" panose="020B0604020202020204" pitchFamily="34" charset="0"/>
              <a:buChar char="•"/>
            </a:pPr>
            <a:r>
              <a:rPr lang="en-GB" sz="1000" baseline="0" dirty="0" smtClean="0"/>
              <a:t>Based on the profile info you submitted – the </a:t>
            </a:r>
            <a:r>
              <a:rPr lang="en-GB" sz="1000" baseline="0" dirty="0" err="1" smtClean="0"/>
              <a:t>CCEx</a:t>
            </a:r>
            <a:r>
              <a:rPr lang="en-GB" sz="1000" baseline="0" dirty="0" smtClean="0"/>
              <a:t> will match you with the closest similar organisation so you can see how an organisation in your own country, sector, size operates and whether there is anything you can learn from them.</a:t>
            </a:r>
          </a:p>
          <a:p>
            <a:pPr marL="342900" indent="-342900">
              <a:buFont typeface="Arial" panose="020B0604020202020204" pitchFamily="34" charset="0"/>
              <a:buChar char="•"/>
            </a:pPr>
            <a:r>
              <a:rPr lang="en-GB" sz="1000" baseline="0" dirty="0" smtClean="0"/>
              <a:t>Option to request contact with this organisation in a LinkedIn style…</a:t>
            </a:r>
          </a:p>
          <a:p>
            <a:pPr marL="342900" indent="-342900">
              <a:buFont typeface="Arial" panose="020B0604020202020204" pitchFamily="34" charset="0"/>
              <a:buChar char="•"/>
            </a:pPr>
            <a:r>
              <a:rPr lang="en-GB" sz="1000" baseline="0" dirty="0" smtClean="0"/>
              <a:t>If anonymised will say Organisation A in Portugal for example…</a:t>
            </a:r>
            <a:endParaRPr lang="en-GB" sz="1000" dirty="0"/>
          </a:p>
        </p:txBody>
      </p:sp>
    </p:spTree>
    <p:extLst>
      <p:ext uri="{BB962C8B-B14F-4D97-AF65-F5344CB8AC3E}">
        <p14:creationId xmlns:p14="http://schemas.microsoft.com/office/powerpoint/2010/main" val="217929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aseline="0" dirty="0" smtClean="0"/>
              <a:t>if you don’t have curation costs to compare…</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Still plenty of resources to help </a:t>
            </a:r>
            <a:r>
              <a:rPr lang="en-GB" sz="900" dirty="0" smtClean="0">
                <a:effectLst/>
                <a:latin typeface="Avenir Roman"/>
                <a:ea typeface="Avenir Roman"/>
                <a:cs typeface="Avenir Roman"/>
                <a:sym typeface="Avenir Roman"/>
              </a:rPr>
              <a:t>provide understanding of digital curation costs,</a:t>
            </a:r>
            <a:r>
              <a:rPr lang="en-GB" sz="900" baseline="0" dirty="0" smtClean="0">
                <a:effectLst/>
                <a:latin typeface="Avenir Roman"/>
                <a:ea typeface="Avenir Roman"/>
                <a:cs typeface="Avenir Roman"/>
                <a:sym typeface="Avenir Roman"/>
              </a:rPr>
              <a:t> </a:t>
            </a:r>
            <a:r>
              <a:rPr lang="en-GB" sz="900" i="1" baseline="0" dirty="0" smtClean="0">
                <a:effectLst/>
                <a:latin typeface="Avenir Roman"/>
                <a:ea typeface="Avenir Roman"/>
                <a:cs typeface="Avenir Roman"/>
                <a:sym typeface="Avenir Roman"/>
              </a:rPr>
              <a:t>before you invest</a:t>
            </a:r>
            <a:r>
              <a:rPr lang="en-GB" sz="900" i="0" baseline="0" dirty="0" smtClean="0">
                <a:effectLst/>
                <a:latin typeface="Avenir Roman"/>
                <a:ea typeface="Avenir Roman"/>
                <a:cs typeface="Avenir Roman"/>
                <a:sym typeface="Avenir Roman"/>
              </a:rPr>
              <a:t> or while you are investing…</a:t>
            </a:r>
            <a:endParaRPr lang="en-GB" sz="900" i="1" dirty="0" smtClean="0">
              <a:effectLst/>
              <a:latin typeface="Avenir Roman"/>
              <a:ea typeface="Avenir Roman"/>
              <a:cs typeface="Avenir Roman"/>
              <a:sym typeface="Avenir Roman"/>
            </a:endParaRPr>
          </a:p>
          <a:p>
            <a:endParaRPr lang="en-GB" sz="900" dirty="0" smtClean="0"/>
          </a:p>
          <a:p>
            <a:r>
              <a:rPr lang="en-GB" sz="900" dirty="0" smtClean="0"/>
              <a:t>These are the resources drawn</a:t>
            </a:r>
            <a:r>
              <a:rPr lang="en-GB" sz="900" baseline="0" dirty="0" smtClean="0"/>
              <a:t> from the 4C project which aim to provide that understanding:</a:t>
            </a:r>
          </a:p>
          <a:p>
            <a:pPr marL="342900" indent="-342900">
              <a:buFont typeface="Arial" panose="020B0604020202020204" pitchFamily="34" charset="0"/>
              <a:buChar char="•"/>
            </a:pPr>
            <a:r>
              <a:rPr lang="en-GB" sz="900" baseline="0" dirty="0" smtClean="0"/>
              <a:t>CCM - </a:t>
            </a:r>
            <a:r>
              <a:rPr lang="en-GB" sz="900" dirty="0" smtClean="0">
                <a:effectLst/>
                <a:latin typeface="Avenir Roman"/>
                <a:ea typeface="Avenir Roman"/>
                <a:cs typeface="Avenir Roman"/>
                <a:sym typeface="Avenir Roman"/>
              </a:rPr>
              <a:t>demonstrates the key concepts in the costs and benefits of digital curation; helpful when putting together a business case for spending of any kind in this area whether that is on staffing, activities or hardware and software.</a:t>
            </a:r>
            <a:endParaRPr lang="en-GB" sz="900" baseline="0" dirty="0" smtClean="0"/>
          </a:p>
          <a:p>
            <a:pPr marL="342900" indent="-342900">
              <a:buFont typeface="Arial" panose="020B0604020202020204" pitchFamily="34" charset="0"/>
              <a:buChar char="•"/>
            </a:pPr>
            <a:r>
              <a:rPr lang="en-GB" sz="900" baseline="0" dirty="0" smtClean="0"/>
              <a:t>ESRM - </a:t>
            </a:r>
            <a:r>
              <a:rPr lang="en-GB" sz="900" dirty="0" smtClean="0">
                <a:effectLst/>
                <a:latin typeface="Avenir Roman"/>
                <a:ea typeface="Avenir Roman"/>
                <a:cs typeface="Avenir Roman"/>
                <a:sym typeface="Avenir Roman"/>
              </a:rPr>
              <a:t>highlights key digital curation concepts, relationships, and decision points in a complex problem space, helping users to benchmark and compare their own local models and invest strategically to preserve data for the long term. </a:t>
            </a:r>
            <a:endParaRPr lang="en-GB" sz="900" baseline="0" dirty="0" smtClean="0"/>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Indirect Cost Drivers - </a:t>
            </a:r>
            <a:r>
              <a:rPr lang="en-GB" sz="900" dirty="0" smtClean="0">
                <a:effectLst/>
                <a:latin typeface="Avenir Roman"/>
                <a:ea typeface="Avenir Roman"/>
                <a:cs typeface="Avenir Roman"/>
                <a:sym typeface="Avenir Roman"/>
              </a:rPr>
              <a:t>pin points a set of values significant in the practice of digital curation today. These values may incur cost but these costs will either realise a specific benefit or mitigate a particular risk. Applied at organisational management level the drivers and related risks and benefits can help to inform decision making about curation investment and help to shape business cases, sustainability strategies and derive best value from digital assets. </a:t>
            </a:r>
          </a:p>
          <a:p>
            <a:pPr marL="342900" indent="-342900">
              <a:buFont typeface="Arial" panose="020B0604020202020204" pitchFamily="34" charset="0"/>
              <a:buChar char="•"/>
            </a:pPr>
            <a:r>
              <a:rPr lang="en-GB" sz="900" baseline="0" dirty="0" smtClean="0"/>
              <a:t>Quality and Trustworthiness - </a:t>
            </a:r>
            <a:r>
              <a:rPr lang="en-GB" sz="900" dirty="0" smtClean="0">
                <a:effectLst/>
                <a:latin typeface="Avenir Roman"/>
                <a:ea typeface="Avenir Roman"/>
                <a:cs typeface="Avenir Roman"/>
                <a:sym typeface="Avenir Roman"/>
              </a:rPr>
              <a:t>examines the costs and benefits of investing in a Trusted Digital Repository,</a:t>
            </a:r>
            <a:r>
              <a:rPr lang="en-GB" sz="900" baseline="0" dirty="0" smtClean="0">
                <a:effectLst/>
                <a:latin typeface="Avenir Roman"/>
                <a:ea typeface="Avenir Roman"/>
                <a:cs typeface="Avenir Roman"/>
                <a:sym typeface="Avenir Roman"/>
              </a:rPr>
              <a:t> for those </a:t>
            </a:r>
            <a:r>
              <a:rPr lang="en-GB" sz="900" dirty="0" smtClean="0">
                <a:effectLst/>
                <a:latin typeface="Avenir Roman"/>
                <a:ea typeface="Avenir Roman"/>
                <a:cs typeface="Avenir Roman"/>
                <a:sym typeface="Avenir Roman"/>
              </a:rPr>
              <a:t>considering certification. </a:t>
            </a:r>
            <a:endParaRPr lang="en-GB" sz="900" baseline="0" dirty="0" smtClean="0"/>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Model requirements spec - </a:t>
            </a:r>
            <a:r>
              <a:rPr lang="en-GB" sz="900" dirty="0" smtClean="0">
                <a:effectLst/>
                <a:latin typeface="Avenir Roman"/>
                <a:ea typeface="Avenir Roman"/>
                <a:cs typeface="Avenir Roman"/>
                <a:sym typeface="Avenir Roman"/>
              </a:rPr>
              <a:t>provides concepts and a generic specification for create your own models.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Summary of cost models - </a:t>
            </a:r>
            <a:r>
              <a:rPr lang="en-GB" sz="900" dirty="0" smtClean="0">
                <a:effectLst/>
                <a:latin typeface="Avenir Roman"/>
                <a:ea typeface="Avenir Roman"/>
                <a:cs typeface="Avenir Roman"/>
                <a:sym typeface="Avenir Roman"/>
              </a:rPr>
              <a:t>Drawing from the ‘Evaluation of Cost Models and Needs &amp; Gaps Analysis’ deliverable, provides an overview of selected cost and benefit models</a:t>
            </a:r>
            <a:r>
              <a:rPr lang="en-GB" sz="900" baseline="0" dirty="0" smtClean="0">
                <a:effectLst/>
                <a:latin typeface="Avenir Roman"/>
                <a:ea typeface="Avenir Roman"/>
                <a:cs typeface="Avenir Roman"/>
                <a:sym typeface="Avenir Roman"/>
              </a:rPr>
              <a:t> and </a:t>
            </a:r>
            <a:r>
              <a:rPr lang="en-GB" sz="900" dirty="0" smtClean="0">
                <a:effectLst/>
                <a:latin typeface="Avenir Roman"/>
                <a:ea typeface="Avenir Roman"/>
                <a:cs typeface="Avenir Roman"/>
                <a:sym typeface="Avenir Roman"/>
              </a:rPr>
              <a:t>helps users identify which model may best suit their needs. </a:t>
            </a:r>
            <a:endParaRPr lang="en-GB" sz="900" dirty="0"/>
          </a:p>
        </p:txBody>
      </p:sp>
    </p:spTree>
    <p:extLst>
      <p:ext uri="{BB962C8B-B14F-4D97-AF65-F5344CB8AC3E}">
        <p14:creationId xmlns:p14="http://schemas.microsoft.com/office/powerpoint/2010/main" val="200046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Tree>
    <p:extLst>
      <p:ext uri="{BB962C8B-B14F-4D97-AF65-F5344CB8AC3E}">
        <p14:creationId xmlns:p14="http://schemas.microsoft.com/office/powerpoint/2010/main" val="145234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great response to the </a:t>
            </a:r>
            <a:r>
              <a:rPr lang="en-GB" sz="1000" dirty="0" err="1" smtClean="0"/>
              <a:t>CCEx</a:t>
            </a:r>
            <a:r>
              <a:rPr lang="en-GB" sz="1000" dirty="0" smtClean="0"/>
              <a:t> so far since we released the beta version in August…</a:t>
            </a:r>
            <a:endParaRPr lang="en-GB" sz="1000" dirty="0"/>
          </a:p>
        </p:txBody>
      </p:sp>
    </p:spTree>
    <p:extLst>
      <p:ext uri="{BB962C8B-B14F-4D97-AF65-F5344CB8AC3E}">
        <p14:creationId xmlns:p14="http://schemas.microsoft.com/office/powerpoint/2010/main" val="98513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619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smtClean="0">
                <a:effectLst/>
                <a:latin typeface="Avenir Roman"/>
                <a:ea typeface="Avenir Roman"/>
                <a:cs typeface="Avenir Roman"/>
                <a:sym typeface="Avenir Roman"/>
              </a:rPr>
              <a:t>Volumes of data to be curated is increasing rapidly</a:t>
            </a:r>
          </a:p>
          <a:p>
            <a:pPr marL="171450" indent="-171450">
              <a:buFont typeface="Arial" panose="020B0604020202020204" pitchFamily="34" charset="0"/>
              <a:buChar char="•"/>
            </a:pPr>
            <a:r>
              <a:rPr lang="en-GB" sz="1000" dirty="0" smtClean="0">
                <a:effectLst/>
                <a:latin typeface="Avenir Roman"/>
                <a:ea typeface="Avenir Roman"/>
                <a:cs typeface="Avenir Roman"/>
                <a:sym typeface="Avenir Roman"/>
              </a:rPr>
              <a:t>Budgets</a:t>
            </a:r>
            <a:r>
              <a:rPr lang="en-GB" sz="1000" baseline="0" dirty="0" smtClean="0">
                <a:effectLst/>
                <a:latin typeface="Avenir Roman"/>
                <a:ea typeface="Avenir Roman"/>
                <a:cs typeface="Avenir Roman"/>
                <a:sym typeface="Avenir Roman"/>
              </a:rPr>
              <a:t> are not increasing in line with this growth</a:t>
            </a:r>
          </a:p>
          <a:p>
            <a:pPr marL="171450" indent="-171450">
              <a:buFont typeface="Arial" panose="020B0604020202020204" pitchFamily="34" charset="0"/>
              <a:buChar char="•"/>
            </a:pPr>
            <a:r>
              <a:rPr lang="en-GB" sz="1000" baseline="0" dirty="0" smtClean="0">
                <a:effectLst/>
                <a:latin typeface="Avenir Roman"/>
                <a:ea typeface="Avenir Roman"/>
                <a:cs typeface="Avenir Roman"/>
                <a:sym typeface="Avenir Roman"/>
              </a:rPr>
              <a:t>Investments in digital curation must be strategically and carefully targeted</a:t>
            </a:r>
          </a:p>
          <a:p>
            <a:pPr marL="171450" indent="-171450">
              <a:buFont typeface="Arial" panose="020B0604020202020204" pitchFamily="34" charset="0"/>
              <a:buChar char="•"/>
            </a:pPr>
            <a:r>
              <a:rPr lang="en-GB" sz="1000" baseline="0" dirty="0" smtClean="0">
                <a:effectLst/>
                <a:latin typeface="Avenir Roman"/>
                <a:ea typeface="Avenir Roman"/>
                <a:cs typeface="Avenir Roman"/>
                <a:sym typeface="Avenir Roman"/>
              </a:rPr>
              <a:t>Need to get best value for money</a:t>
            </a:r>
            <a:endParaRPr lang="en-GB" sz="1000" dirty="0" smtClean="0">
              <a:effectLst/>
              <a:latin typeface="Avenir Roman"/>
              <a:ea typeface="Avenir Roman"/>
              <a:cs typeface="Avenir Roman"/>
              <a:sym typeface="Avenir Roman"/>
            </a:endParaRPr>
          </a:p>
        </p:txBody>
      </p:sp>
    </p:spTree>
    <p:extLst>
      <p:ext uri="{BB962C8B-B14F-4D97-AF65-F5344CB8AC3E}">
        <p14:creationId xmlns:p14="http://schemas.microsoft.com/office/powerpoint/2010/main" val="294164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000" dirty="0" smtClean="0"/>
              <a:t>The digital curation community recognises the potential of the </a:t>
            </a:r>
            <a:r>
              <a:rPr lang="en-GB" sz="1000" dirty="0" err="1" smtClean="0"/>
              <a:t>CCEx</a:t>
            </a:r>
            <a:r>
              <a:rPr lang="en-GB" sz="1000" dirty="0" smtClean="0"/>
              <a:t>, </a:t>
            </a:r>
            <a:r>
              <a:rPr lang="en-GB" sz="1000" dirty="0" err="1" smtClean="0"/>
              <a:t>esp</a:t>
            </a:r>
            <a:r>
              <a:rPr lang="en-GB" sz="1000" dirty="0" smtClean="0"/>
              <a:t> CCT to help understand digital</a:t>
            </a:r>
            <a:r>
              <a:rPr lang="en-GB" sz="1000" baseline="0" dirty="0" smtClean="0"/>
              <a:t> curation costs and articulate the benefits of investment in this area</a:t>
            </a:r>
          </a:p>
          <a:p>
            <a:pPr marL="342900" indent="-342900">
              <a:buFont typeface="Arial" panose="020B0604020202020204" pitchFamily="34" charset="0"/>
              <a:buChar char="•"/>
            </a:pPr>
            <a:r>
              <a:rPr lang="en-GB" sz="1000" dirty="0" smtClean="0"/>
              <a:t>success will be measured in the readiness of organisations to share sensitive cost data and by the Cost Comparison Tool’s adequacy and pertinence: </a:t>
            </a:r>
          </a:p>
          <a:p>
            <a:pPr marL="342900" indent="-342900">
              <a:buFont typeface="Arial" panose="020B0604020202020204" pitchFamily="34" charset="0"/>
              <a:buChar char="•"/>
            </a:pPr>
            <a:r>
              <a:rPr lang="en-GB" sz="1000" dirty="0" smtClean="0"/>
              <a:t>Does it work properly? Is it intuitive? Are the results interesting? </a:t>
            </a:r>
          </a:p>
          <a:p>
            <a:pPr marL="342900" indent="-342900">
              <a:buFont typeface="Arial" panose="020B0604020202020204" pitchFamily="34" charset="0"/>
              <a:buChar char="•"/>
            </a:pPr>
            <a:r>
              <a:rPr lang="en-GB" sz="1000" dirty="0" smtClean="0"/>
              <a:t>We think we’ve covered adequacy and pertinence in high level of user involvement in developing the tool, in fact the </a:t>
            </a:r>
            <a:r>
              <a:rPr lang="en-GB" sz="1000" dirty="0" err="1" smtClean="0"/>
              <a:t>CCEx</a:t>
            </a:r>
            <a:r>
              <a:rPr lang="en-GB" sz="1000" dirty="0" smtClean="0"/>
              <a:t> is a product of the user requirements that we have identified through deliverables, consultations and workshops, webinars, focus groups, beta-testing, and usability tests. </a:t>
            </a:r>
          </a:p>
          <a:p>
            <a:pPr marL="342900" indent="-342900">
              <a:buFont typeface="Arial" panose="020B0604020202020204" pitchFamily="34" charset="0"/>
              <a:buChar char="•"/>
            </a:pPr>
            <a:endParaRPr lang="en-GB" sz="1000" dirty="0" smtClean="0"/>
          </a:p>
          <a:p>
            <a:pPr marL="342900" indent="-342900">
              <a:buFont typeface="Arial" panose="020B0604020202020204" pitchFamily="34" charset="0"/>
              <a:buChar char="•"/>
            </a:pPr>
            <a:r>
              <a:rPr lang="en-GB" sz="1000" dirty="0" smtClean="0"/>
              <a:t>two key challenges remain: to gather cost data, and to translate these into figures that organisations of all kinds find meaningful and engaging. </a:t>
            </a:r>
          </a:p>
          <a:p>
            <a:pPr marL="342900" indent="-342900">
              <a:buFont typeface="Arial" panose="020B0604020202020204" pitchFamily="34" charset="0"/>
              <a:buChar char="•"/>
            </a:pPr>
            <a:r>
              <a:rPr lang="en-GB" sz="1000" dirty="0" smtClean="0"/>
              <a:t>meaningfulness depends on how many cost data sets the </a:t>
            </a:r>
            <a:r>
              <a:rPr lang="en-GB" sz="1000" dirty="0" err="1" smtClean="0"/>
              <a:t>CCEx</a:t>
            </a:r>
            <a:r>
              <a:rPr lang="en-GB" sz="1000" dirty="0" smtClean="0"/>
              <a:t> is able to attract in order to generate statistically reliable and useable figures. </a:t>
            </a:r>
          </a:p>
          <a:p>
            <a:pPr marL="342900" indent="-342900">
              <a:buFont typeface="Arial" panose="020B0604020202020204" pitchFamily="34" charset="0"/>
              <a:buChar char="•"/>
            </a:pPr>
            <a:r>
              <a:rPr lang="en-GB" sz="1000" dirty="0" smtClean="0"/>
              <a:t>meaningfulness of the results is the compelling argument for the submission of new cost data sets. </a:t>
            </a:r>
          </a:p>
          <a:p>
            <a:pPr marL="342900" indent="-342900">
              <a:buFont typeface="Arial" panose="020B0604020202020204" pitchFamily="34" charset="0"/>
              <a:buChar char="•"/>
            </a:pPr>
            <a:endParaRPr lang="en-GB" sz="1000" dirty="0" smtClean="0"/>
          </a:p>
          <a:p>
            <a:pPr marL="342900" indent="-342900">
              <a:buFont typeface="Arial" panose="020B0604020202020204" pitchFamily="34" charset="0"/>
              <a:buChar char="•"/>
            </a:pPr>
            <a:r>
              <a:rPr lang="en-GB" sz="1000" dirty="0" err="1" smtClean="0"/>
              <a:t>CCEx</a:t>
            </a:r>
            <a:r>
              <a:rPr lang="en-GB" sz="1000" dirty="0" smtClean="0"/>
              <a:t> needs community support, to use it, add to it, take care of it – and above all share their data with it to make it work.</a:t>
            </a:r>
          </a:p>
          <a:p>
            <a:endParaRPr lang="en-GB" sz="1000" dirty="0"/>
          </a:p>
        </p:txBody>
      </p:sp>
    </p:spTree>
    <p:extLst>
      <p:ext uri="{BB962C8B-B14F-4D97-AF65-F5344CB8AC3E}">
        <p14:creationId xmlns:p14="http://schemas.microsoft.com/office/powerpoint/2010/main" val="118520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000" dirty="0" smtClean="0"/>
              <a:t>The Curation Costs Exchange may be found at …</a:t>
            </a:r>
          </a:p>
          <a:p>
            <a:pPr marL="342900" indent="-342900">
              <a:buFont typeface="Arial" panose="020B0604020202020204" pitchFamily="34" charset="0"/>
              <a:buChar char="•"/>
            </a:pPr>
            <a:r>
              <a:rPr lang="en-GB" sz="1000" dirty="0" smtClean="0"/>
              <a:t>full release will coincide with the 4C/DPC ‘Investing in Opportunity: Policy, Practice and Planning for a Sustainable Digital Future’ Conference at the </a:t>
            </a:r>
            <a:r>
              <a:rPr lang="en-GB" sz="1000" dirty="0" err="1" smtClean="0"/>
              <a:t>Wellcome</a:t>
            </a:r>
            <a:r>
              <a:rPr lang="en-GB" sz="1000" dirty="0" smtClean="0"/>
              <a:t> Trust in London, UK on 17th and 18th November 2014.</a:t>
            </a:r>
          </a:p>
          <a:p>
            <a:endParaRPr lang="en-GB" sz="1000" dirty="0"/>
          </a:p>
        </p:txBody>
      </p:sp>
    </p:spTree>
    <p:extLst>
      <p:ext uri="{BB962C8B-B14F-4D97-AF65-F5344CB8AC3E}">
        <p14:creationId xmlns:p14="http://schemas.microsoft.com/office/powerpoint/2010/main" val="85586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000" dirty="0" smtClean="0"/>
              <a:t>The Curation Costs Exchange may be found at …</a:t>
            </a:r>
          </a:p>
          <a:p>
            <a:pPr marL="342900" indent="-342900">
              <a:buFont typeface="Arial" panose="020B0604020202020204" pitchFamily="34" charset="0"/>
              <a:buChar char="•"/>
            </a:pPr>
            <a:r>
              <a:rPr lang="en-GB" sz="1000" dirty="0" smtClean="0"/>
              <a:t>full release will coincide with the 4C/DPC ‘Investing in Opportunity: Policy, Practice and Planning for a Sustainable Digital Future’ Conference at the </a:t>
            </a:r>
            <a:r>
              <a:rPr lang="en-GB" sz="1000" dirty="0" err="1" smtClean="0"/>
              <a:t>Wellcome</a:t>
            </a:r>
            <a:r>
              <a:rPr lang="en-GB" sz="1000" dirty="0" smtClean="0"/>
              <a:t> Trust in London, UK on 17th and 18th November 2014.</a:t>
            </a:r>
          </a:p>
          <a:p>
            <a:endParaRPr lang="en-GB" sz="1000" dirty="0"/>
          </a:p>
        </p:txBody>
      </p:sp>
    </p:spTree>
    <p:extLst>
      <p:ext uri="{BB962C8B-B14F-4D97-AF65-F5344CB8AC3E}">
        <p14:creationId xmlns:p14="http://schemas.microsoft.com/office/powerpoint/2010/main" val="85586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t>established to help organisations across Europe (and beyond) to more effectively invest in digital curation and preservation.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i="1" dirty="0" smtClean="0"/>
              <a:t>REF – Vision</a:t>
            </a:r>
            <a:r>
              <a:rPr lang="en-GB" sz="1000" i="1" baseline="0" dirty="0" smtClean="0"/>
              <a:t> and Mission</a:t>
            </a:r>
            <a:endParaRPr lang="en-GB" sz="1000" i="1" dirty="0" smtClean="0"/>
          </a:p>
          <a:p>
            <a:pPr marL="342900" indent="-342900">
              <a:buFont typeface="Arial" panose="020B0604020202020204" pitchFamily="34" charset="0"/>
              <a:buChar char="•"/>
            </a:pPr>
            <a:r>
              <a:rPr lang="en-GB" sz="1000" dirty="0" smtClean="0"/>
              <a:t>Started in February 2013, for 2 year – finishing</a:t>
            </a:r>
            <a:r>
              <a:rPr lang="en-GB" sz="1000" baseline="0" dirty="0" smtClean="0"/>
              <a:t> January 31</a:t>
            </a:r>
            <a:r>
              <a:rPr lang="en-GB" sz="1000" baseline="30000" dirty="0" smtClean="0"/>
              <a:t>st</a:t>
            </a:r>
            <a:r>
              <a:rPr lang="en-GB" sz="1000" baseline="0" dirty="0" smtClean="0"/>
              <a:t> 2015</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t>13 partners across Europe, representing curation cost experts</a:t>
            </a:r>
          </a:p>
          <a:p>
            <a:pPr marL="342900" indent="-342900">
              <a:buFont typeface="Arial" panose="020B0604020202020204" pitchFamily="34" charset="0"/>
              <a:buChar char="•"/>
            </a:pPr>
            <a:endParaRPr lang="en-GB" sz="1000" baseline="0" dirty="0" smtClean="0"/>
          </a:p>
          <a:p>
            <a:pPr marL="0" marR="0" lvl="3" indent="0" defTabSz="457200" eaLnBrk="1" fontAlgn="auto" latinLnBrk="0" hangingPunct="1">
              <a:lnSpc>
                <a:spcPct val="125000"/>
              </a:lnSpc>
              <a:spcBef>
                <a:spcPts val="0"/>
              </a:spcBef>
              <a:spcAft>
                <a:spcPts val="0"/>
              </a:spcAft>
              <a:buClrTx/>
              <a:buSzTx/>
              <a:buFont typeface="Arial" panose="020B0604020202020204" pitchFamily="34" charset="0"/>
              <a:buNone/>
              <a:tabLst/>
              <a:defRPr/>
            </a:pPr>
            <a:r>
              <a:rPr lang="en-GB" sz="1000" baseline="0" dirty="0" smtClean="0"/>
              <a:t>Already been a lot of work in the area of curation costs (much of it by the partners themselves) and the project aimed to build on this (rather than reinventing the wheel), to:</a:t>
            </a:r>
          </a:p>
          <a:p>
            <a:pPr marL="342900" marR="0" lvl="3"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effectLst/>
                <a:latin typeface="Avenir Roman"/>
                <a:ea typeface="Avenir Roman"/>
                <a:cs typeface="Avenir Roman"/>
                <a:sym typeface="Avenir Roman"/>
              </a:rPr>
              <a:t>Articulate the</a:t>
            </a:r>
            <a:r>
              <a:rPr lang="en-GB" sz="1000" baseline="0" dirty="0" smtClean="0">
                <a:effectLst/>
                <a:latin typeface="Avenir Roman"/>
                <a:ea typeface="Avenir Roman"/>
                <a:cs typeface="Avenir Roman"/>
                <a:sym typeface="Avenir Roman"/>
              </a:rPr>
              <a:t> benefits of informed investments in digital curation</a:t>
            </a:r>
          </a:p>
          <a:p>
            <a:pPr marL="342900" marR="0" lvl="3"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baseline="0" dirty="0" smtClean="0">
                <a:effectLst/>
                <a:latin typeface="Avenir Roman"/>
                <a:ea typeface="Avenir Roman"/>
                <a:cs typeface="Avenir Roman"/>
                <a:sym typeface="Avenir Roman"/>
              </a:rPr>
              <a:t>Make the already available resources more accessible and user friendly</a:t>
            </a:r>
          </a:p>
          <a:p>
            <a:pPr marL="342900" marR="0" lvl="3"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effectLst/>
                <a:latin typeface="Avenir Roman"/>
                <a:ea typeface="Avenir Roman"/>
                <a:cs typeface="Avenir Roman"/>
                <a:sym typeface="Avenir Roman"/>
              </a:rPr>
              <a:t>Create greater transparency around curation</a:t>
            </a:r>
            <a:r>
              <a:rPr lang="en-GB" sz="1000" baseline="0" dirty="0" smtClean="0">
                <a:effectLst/>
                <a:latin typeface="Avenir Roman"/>
                <a:ea typeface="Avenir Roman"/>
                <a:cs typeface="Avenir Roman"/>
                <a:sym typeface="Avenir Roman"/>
              </a:rPr>
              <a:t> costs</a:t>
            </a:r>
          </a:p>
          <a:p>
            <a:pPr marL="342900" marR="0" lvl="3"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sz="1000" dirty="0" smtClean="0">
              <a:effectLst/>
              <a:latin typeface="Avenir Roman"/>
              <a:ea typeface="Avenir Roman"/>
              <a:cs typeface="Avenir Roman"/>
              <a:sym typeface="Avenir Roman"/>
            </a:endParaRPr>
          </a:p>
          <a:p>
            <a:pPr marL="0" indent="0">
              <a:buFont typeface="Arial" panose="020B0604020202020204" pitchFamily="34" charset="0"/>
              <a:buNone/>
            </a:pPr>
            <a:r>
              <a:rPr lang="en-GB" sz="1000" baseline="0" dirty="0" smtClean="0"/>
              <a:t>Project is ‘open and social’ – depends entirely on the input, guidance and feedback from stakeholder groups</a:t>
            </a:r>
          </a:p>
          <a:p>
            <a:pPr marL="342900" lvl="3" indent="-342900">
              <a:buFont typeface="Arial" panose="020B0604020202020204" pitchFamily="34" charset="0"/>
              <a:buChar char="•"/>
            </a:pPr>
            <a:r>
              <a:rPr lang="en-GB" sz="1000" baseline="0" dirty="0" smtClean="0"/>
              <a:t>This has been great, we have built up a network of over 350 individuals from organisations ranging from:</a:t>
            </a:r>
          </a:p>
          <a:p>
            <a:pPr marL="342900" lvl="4" indent="-342900">
              <a:buFont typeface="Arial" panose="020B0604020202020204" pitchFamily="34" charset="0"/>
              <a:buChar char="•"/>
            </a:pPr>
            <a:r>
              <a:rPr lang="en-GB" sz="1000" baseline="0" dirty="0" smtClean="0"/>
              <a:t>SMEs and vendors, large archives and libraries, the BBC, the aerospace industry, </a:t>
            </a:r>
          </a:p>
          <a:p>
            <a:pPr marL="342900" lvl="4" indent="-342900">
              <a:buFont typeface="Arial" panose="020B0604020202020204" pitchFamily="34" charset="0"/>
              <a:buChar char="•"/>
            </a:pPr>
            <a:r>
              <a:rPr lang="en-GB" sz="1000" baseline="0" dirty="0" smtClean="0"/>
              <a:t>and banks… thanks to Lloyds who have provided their input.</a:t>
            </a:r>
          </a:p>
        </p:txBody>
      </p:sp>
    </p:spTree>
    <p:extLst>
      <p:ext uri="{BB962C8B-B14F-4D97-AF65-F5344CB8AC3E}">
        <p14:creationId xmlns:p14="http://schemas.microsoft.com/office/powerpoint/2010/main" val="346273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000" dirty="0" smtClean="0"/>
              <a:t>Highlighted some of the key outputs (not all) on this journey here - EXPLAIN</a:t>
            </a:r>
          </a:p>
          <a:p>
            <a:pPr marL="342900" indent="-342900">
              <a:buFont typeface="Arial" panose="020B0604020202020204" pitchFamily="34" charset="0"/>
              <a:buChar char="•"/>
            </a:pPr>
            <a:r>
              <a:rPr lang="en-GB" sz="1000" dirty="0" smtClean="0"/>
              <a:t>Underpinning much of the work in</a:t>
            </a:r>
            <a:r>
              <a:rPr lang="en-GB" sz="1000" baseline="0" dirty="0" smtClean="0"/>
              <a:t> the second half of the project was the </a:t>
            </a:r>
            <a:r>
              <a:rPr lang="en-GB" sz="1000" dirty="0" smtClean="0"/>
              <a:t>cost model analysis</a:t>
            </a:r>
          </a:p>
          <a:p>
            <a:pPr marL="342900" indent="-342900">
              <a:buFont typeface="Arial" panose="020B0604020202020204" pitchFamily="34" charset="0"/>
              <a:buChar char="•"/>
            </a:pPr>
            <a:r>
              <a:rPr lang="en-GB" sz="1000" baseline="0" dirty="0" smtClean="0"/>
              <a:t>Found that while each was perfectly suitable for the organisations which developed them, they were not easily transferrable or support the process of ‘understanding digital curation costs’</a:t>
            </a:r>
          </a:p>
          <a:p>
            <a:pPr marL="0" indent="0">
              <a:buFont typeface="Arial" panose="020B0604020202020204" pitchFamily="34" charset="0"/>
              <a:buNone/>
            </a:pPr>
            <a:r>
              <a:rPr lang="en-GB" sz="1000" baseline="0" dirty="0" smtClean="0"/>
              <a:t>Led to:</a:t>
            </a:r>
          </a:p>
          <a:p>
            <a:pPr marL="171450" indent="-171450">
              <a:buFont typeface="Arial" panose="020B0604020202020204" pitchFamily="34" charset="0"/>
              <a:buChar char="•"/>
            </a:pPr>
            <a:r>
              <a:rPr lang="en-GB" sz="1000" baseline="0" dirty="0" smtClean="0"/>
              <a:t>Roadmap for sustaining </a:t>
            </a:r>
            <a:r>
              <a:rPr lang="en-GB" sz="1000" i="1" baseline="0" dirty="0" smtClean="0"/>
              <a:t>transparent </a:t>
            </a:r>
            <a:r>
              <a:rPr lang="en-GB" sz="1000" baseline="0" dirty="0" smtClean="0"/>
              <a:t>investment in digital curation, work on cost concepts, and a weird and wonderful thing called the Curation Costs Exchange</a:t>
            </a:r>
          </a:p>
        </p:txBody>
      </p:sp>
    </p:spTree>
    <p:extLst>
      <p:ext uri="{BB962C8B-B14F-4D97-AF65-F5344CB8AC3E}">
        <p14:creationId xmlns:p14="http://schemas.microsoft.com/office/powerpoint/2010/main" val="211449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i="0" u="sng" dirty="0" smtClean="0">
                <a:effectLst/>
                <a:latin typeface="Avenir Roman"/>
                <a:ea typeface="Avenir Roman"/>
                <a:cs typeface="Avenir Roman"/>
                <a:sym typeface="Avenir Roman"/>
              </a:rPr>
              <a:t>What is it?</a:t>
            </a:r>
          </a:p>
          <a:p>
            <a:r>
              <a:rPr lang="en-GB" sz="900" dirty="0" smtClean="0">
                <a:effectLst/>
                <a:latin typeface="Avenir Roman"/>
                <a:ea typeface="Avenir Roman"/>
                <a:cs typeface="Avenir Roman"/>
                <a:sym typeface="Avenir Roman"/>
              </a:rPr>
              <a:t>Framework of useful information designed to help anyone who creates or curates digital content, or funds the process, to make smarter investments in digital curation</a:t>
            </a:r>
            <a:r>
              <a:rPr lang="en-GB" sz="900" baseline="0" dirty="0" smtClean="0">
                <a:effectLst/>
                <a:latin typeface="Avenir Roman"/>
                <a:ea typeface="Avenir Roman"/>
                <a:cs typeface="Avenir Roman"/>
                <a:sym typeface="Avenir Roman"/>
              </a:rPr>
              <a:t> – arranged in this online platform.</a:t>
            </a:r>
            <a:endParaRPr lang="en-GB" sz="900" dirty="0" smtClean="0">
              <a:effectLst/>
              <a:latin typeface="Avenir Roman"/>
              <a:ea typeface="Avenir Roman"/>
              <a:cs typeface="Avenir Roman"/>
              <a:sym typeface="Avenir Roman"/>
            </a:endParaRPr>
          </a:p>
          <a:p>
            <a:pPr marL="0" marR="0" indent="0" defTabSz="457200" eaLnBrk="1" fontAlgn="auto" latinLnBrk="0" hangingPunct="1">
              <a:lnSpc>
                <a:spcPct val="125000"/>
              </a:lnSpc>
              <a:spcBef>
                <a:spcPts val="0"/>
              </a:spcBef>
              <a:spcAft>
                <a:spcPts val="0"/>
              </a:spcAft>
              <a:buClrTx/>
              <a:buSzTx/>
              <a:buFontTx/>
              <a:buNone/>
              <a:tabLst/>
              <a:defRPr/>
            </a:pPr>
            <a:r>
              <a:rPr lang="en-GB" sz="900" baseline="0" dirty="0" smtClean="0"/>
              <a:t>Features which are designed appeal to a range of users:</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Those who are already investing in digital curation, and want to see how their costs compare to other similar organisation </a:t>
            </a:r>
            <a:r>
              <a:rPr lang="en-GB" sz="900" baseline="0" dirty="0" err="1" smtClean="0"/>
              <a:t>e.g</a:t>
            </a:r>
            <a:r>
              <a:rPr lang="en-GB" sz="900" baseline="0" dirty="0" smtClean="0"/>
              <a:t>…curators who want to make efficiencies, funders who want to be sure their investment is well placed, SMEs or vendors who want to be sure their services remain competitive</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baseline="0" dirty="0" smtClean="0"/>
              <a:t>Those who want to know about more about investing in digital curation before they take the plunge…</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sz="900" baseline="0" dirty="0" smtClean="0"/>
          </a:p>
          <a:p>
            <a:pPr marL="0" marR="0" indent="0" defTabSz="457200" eaLnBrk="1" fontAlgn="auto" latinLnBrk="0" hangingPunct="1">
              <a:lnSpc>
                <a:spcPct val="125000"/>
              </a:lnSpc>
              <a:spcBef>
                <a:spcPts val="0"/>
              </a:spcBef>
              <a:spcAft>
                <a:spcPts val="0"/>
              </a:spcAft>
              <a:buClrTx/>
              <a:buSzTx/>
              <a:buFont typeface="Arial" panose="020B0604020202020204" pitchFamily="34" charset="0"/>
              <a:buNone/>
              <a:tabLst/>
              <a:defRPr/>
            </a:pPr>
            <a:r>
              <a:rPr lang="en-GB" sz="900" u="sng" baseline="0" dirty="0" smtClean="0"/>
              <a:t>What does it do?</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u="sng" dirty="0" smtClean="0">
                <a:effectLst/>
                <a:latin typeface="Avenir Roman"/>
                <a:ea typeface="Avenir Roman"/>
                <a:cs typeface="Avenir Roman"/>
                <a:sym typeface="Avenir Roman"/>
                <a:hlinkClick r:id="rId3"/>
              </a:rPr>
              <a:t>Cost Comparison Tool</a:t>
            </a:r>
            <a:r>
              <a:rPr lang="en-GB" sz="900" dirty="0" smtClean="0">
                <a:effectLst/>
                <a:latin typeface="Avenir Roman"/>
                <a:ea typeface="Avenir Roman"/>
                <a:cs typeface="Avenir Roman"/>
                <a:sym typeface="Avenir Roman"/>
              </a:rPr>
              <a:t> or ‘Compare Costs’ sits at the heart of the </a:t>
            </a:r>
            <a:r>
              <a:rPr lang="en-GB" sz="900" dirty="0" err="1" smtClean="0">
                <a:effectLst/>
                <a:latin typeface="Avenir Roman"/>
                <a:ea typeface="Avenir Roman"/>
                <a:cs typeface="Avenir Roman"/>
                <a:sym typeface="Avenir Roman"/>
              </a:rPr>
              <a:t>CCEx</a:t>
            </a:r>
            <a:r>
              <a:rPr lang="en-GB" sz="900" dirty="0" smtClean="0">
                <a:effectLst/>
                <a:latin typeface="Avenir Roman"/>
                <a:ea typeface="Avenir Roman"/>
                <a:cs typeface="Avenir Roman"/>
                <a:sym typeface="Avenir Roman"/>
              </a:rPr>
              <a:t>  - if you HAVE cost data already</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enables exchange and comparison of cost data</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provides the opportunity to identify greater efficiencies, better practices and valuable exchanges of information between</a:t>
            </a:r>
            <a:r>
              <a:rPr lang="en-GB" sz="900" baseline="0" dirty="0" smtClean="0">
                <a:effectLst/>
                <a:latin typeface="Avenir Roman"/>
                <a:ea typeface="Avenir Roman"/>
                <a:cs typeface="Avenir Roman"/>
                <a:sym typeface="Avenir Roman"/>
              </a:rPr>
              <a:t> organisation</a:t>
            </a:r>
            <a:r>
              <a:rPr lang="en-GB" sz="900" dirty="0" smtClean="0">
                <a:effectLst/>
                <a:latin typeface="Avenir Roman"/>
                <a:ea typeface="Avenir Roman"/>
                <a:cs typeface="Avenir Roman"/>
                <a:sym typeface="Avenir Roman"/>
              </a:rPr>
              <a:t>.</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data is anonymised and amalgamated into user averages for the benefit of comparison.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identity is only shared if organisation consents</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sz="900" dirty="0" smtClean="0">
              <a:effectLst/>
              <a:latin typeface="Avenir Roman"/>
              <a:ea typeface="Avenir Roman"/>
              <a:cs typeface="Avenir Roman"/>
              <a:sym typeface="Avenir Roman"/>
            </a:endParaRP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u="sng" dirty="0" smtClean="0">
                <a:effectLst/>
                <a:latin typeface="Avenir Roman"/>
                <a:ea typeface="Avenir Roman"/>
                <a:cs typeface="Avenir Roman"/>
                <a:sym typeface="Avenir Roman"/>
                <a:hlinkClick r:id="rId4"/>
              </a:rPr>
              <a:t>‘Understand your Costs’</a:t>
            </a:r>
            <a:r>
              <a:rPr lang="en-GB" sz="900" dirty="0" smtClean="0">
                <a:effectLst/>
                <a:latin typeface="Avenir Roman"/>
                <a:ea typeface="Avenir Roman"/>
                <a:cs typeface="Avenir Roman"/>
                <a:sym typeface="Avenir Roman"/>
              </a:rPr>
              <a:t> toolkit of resources drawn from the 4C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provide that grounding through the lifecycle of digital curation costs.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900" dirty="0" smtClean="0">
                <a:effectLst/>
                <a:latin typeface="Avenir Roman"/>
                <a:ea typeface="Avenir Roman"/>
                <a:cs typeface="Avenir Roman"/>
                <a:sym typeface="Avenir Roman"/>
              </a:rPr>
              <a:t>If</a:t>
            </a:r>
            <a:r>
              <a:rPr lang="en-GB" sz="900" baseline="0" dirty="0" smtClean="0">
                <a:effectLst/>
                <a:latin typeface="Avenir Roman"/>
                <a:ea typeface="Avenir Roman"/>
                <a:cs typeface="Avenir Roman"/>
                <a:sym typeface="Avenir Roman"/>
              </a:rPr>
              <a:t> </a:t>
            </a:r>
            <a:r>
              <a:rPr lang="en-GB" sz="900" dirty="0" smtClean="0">
                <a:effectLst/>
                <a:latin typeface="Avenir Roman"/>
                <a:ea typeface="Avenir Roman"/>
                <a:cs typeface="Avenir Roman"/>
                <a:sym typeface="Avenir Roman"/>
              </a:rPr>
              <a:t>planning to build a business case for investments in digital curation, carry out a cost appraisal or analysis, or want to know about cost modelling, </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endParaRPr lang="en-GB" sz="900" u="sng" baseline="0" dirty="0" smtClean="0"/>
          </a:p>
        </p:txBody>
      </p:sp>
    </p:spTree>
    <p:extLst>
      <p:ext uri="{BB962C8B-B14F-4D97-AF65-F5344CB8AC3E}">
        <p14:creationId xmlns:p14="http://schemas.microsoft.com/office/powerpoint/2010/main" val="360418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Get started is our ‘about’ page, with</a:t>
            </a:r>
            <a:r>
              <a:rPr lang="en-GB" sz="1000" baseline="0" dirty="0" smtClean="0"/>
              <a:t> information about what’s what, what’s where and what the </a:t>
            </a:r>
            <a:r>
              <a:rPr lang="en-GB" sz="1000" baseline="0" dirty="0" err="1" smtClean="0"/>
              <a:t>CCEx</a:t>
            </a:r>
            <a:r>
              <a:rPr lang="en-GB" sz="1000" baseline="0" dirty="0" smtClean="0"/>
              <a:t> can do to help you.</a:t>
            </a:r>
            <a:endParaRPr lang="en-GB" sz="1000" dirty="0"/>
          </a:p>
        </p:txBody>
      </p:sp>
    </p:spTree>
    <p:extLst>
      <p:ext uri="{BB962C8B-B14F-4D97-AF65-F5344CB8AC3E}">
        <p14:creationId xmlns:p14="http://schemas.microsoft.com/office/powerpoint/2010/main" val="30221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5347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effectLst/>
                <a:latin typeface="Avenir Roman"/>
                <a:ea typeface="Avenir Roman"/>
                <a:cs typeface="Avenir Roman"/>
                <a:sym typeface="Avenir Roman"/>
              </a:rPr>
              <a:t>brains of</a:t>
            </a:r>
            <a:r>
              <a:rPr lang="en-GB" sz="1000" baseline="0" dirty="0" smtClean="0">
                <a:effectLst/>
                <a:latin typeface="Avenir Roman"/>
                <a:ea typeface="Avenir Roman"/>
                <a:cs typeface="Avenir Roman"/>
                <a:sym typeface="Avenir Roman"/>
              </a:rPr>
              <a:t> the </a:t>
            </a:r>
            <a:r>
              <a:rPr lang="en-GB" sz="1000" baseline="0" dirty="0" err="1" smtClean="0">
                <a:effectLst/>
                <a:latin typeface="Avenir Roman"/>
                <a:ea typeface="Avenir Roman"/>
                <a:cs typeface="Avenir Roman"/>
                <a:sym typeface="Avenir Roman"/>
              </a:rPr>
              <a:t>CCEx</a:t>
            </a:r>
            <a:r>
              <a:rPr lang="en-GB" sz="1000" baseline="0" dirty="0" smtClean="0">
                <a:effectLst/>
                <a:latin typeface="Avenir Roman"/>
                <a:ea typeface="Avenir Roman"/>
                <a:cs typeface="Avenir Roman"/>
                <a:sym typeface="Avenir Roman"/>
              </a:rPr>
              <a:t> – here are some of the things you can do with the tool</a:t>
            </a:r>
            <a:endParaRPr lang="en-GB" sz="1000" dirty="0" smtClean="0">
              <a:effectLst/>
              <a:latin typeface="Avenir Roman"/>
              <a:ea typeface="Avenir Roman"/>
              <a:cs typeface="Avenir Roman"/>
              <a:sym typeface="Avenir Roman"/>
            </a:endParaRPr>
          </a:p>
          <a:p>
            <a:pPr marL="342900" indent="-342900">
              <a:buFont typeface="Arial" panose="020B0604020202020204" pitchFamily="34" charset="0"/>
              <a:buChar char="•"/>
            </a:pPr>
            <a:r>
              <a:rPr lang="en-GB" sz="1000" dirty="0" smtClean="0">
                <a:effectLst/>
                <a:latin typeface="Avenir Roman"/>
                <a:ea typeface="Avenir Roman"/>
                <a:cs typeface="Avenir Roman"/>
                <a:sym typeface="Avenir Roman"/>
              </a:rPr>
              <a:t>Encourages users to be bold and share their cost data, in return for cost information about their peers. </a:t>
            </a:r>
          </a:p>
          <a:p>
            <a:pPr marL="342900" indent="-342900">
              <a:buFont typeface="Arial" panose="020B0604020202020204" pitchFamily="34" charset="0"/>
              <a:buChar char="•"/>
            </a:pPr>
            <a:r>
              <a:rPr lang="en-GB" sz="1000" dirty="0" smtClean="0">
                <a:effectLst/>
                <a:latin typeface="Avenir Roman"/>
                <a:ea typeface="Avenir Roman"/>
                <a:cs typeface="Avenir Roman"/>
                <a:sym typeface="Avenir Roman"/>
              </a:rPr>
              <a:t>the more we share the more we learn.</a:t>
            </a:r>
          </a:p>
          <a:p>
            <a:pPr marL="342900" marR="0" indent="-34290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sz="1000" dirty="0" smtClean="0">
                <a:effectLst/>
                <a:latin typeface="Avenir Roman"/>
                <a:ea typeface="Avenir Roman"/>
                <a:cs typeface="Avenir Roman"/>
                <a:sym typeface="Avenir Roman"/>
              </a:rPr>
              <a:t>Once you can see what other organisations</a:t>
            </a:r>
            <a:r>
              <a:rPr lang="en-GB" sz="1000" baseline="0" dirty="0" smtClean="0">
                <a:effectLst/>
                <a:latin typeface="Avenir Roman"/>
                <a:ea typeface="Avenir Roman"/>
                <a:cs typeface="Avenir Roman"/>
                <a:sym typeface="Avenir Roman"/>
              </a:rPr>
              <a:t> are spending in certain areas, and you make that comparison with your own costs, its easy to see where </a:t>
            </a:r>
            <a:r>
              <a:rPr lang="en-GB" sz="1000" dirty="0" smtClean="0">
                <a:effectLst/>
                <a:latin typeface="Avenir Roman"/>
                <a:ea typeface="Avenir Roman"/>
                <a:cs typeface="Avenir Roman"/>
                <a:sym typeface="Avenir Roman"/>
              </a:rPr>
              <a:t>greater efficiencies, and better practices might be introduced.</a:t>
            </a:r>
          </a:p>
        </p:txBody>
      </p:sp>
    </p:spTree>
    <p:extLst>
      <p:ext uri="{BB962C8B-B14F-4D97-AF65-F5344CB8AC3E}">
        <p14:creationId xmlns:p14="http://schemas.microsoft.com/office/powerpoint/2010/main" val="366753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000" baseline="0" dirty="0" smtClean="0"/>
              <a:t>first page you come to</a:t>
            </a:r>
          </a:p>
          <a:p>
            <a:pPr marL="342900" indent="-342900">
              <a:buFont typeface="Arial" panose="020B0604020202020204" pitchFamily="34" charset="0"/>
              <a:buChar char="•"/>
            </a:pPr>
            <a:r>
              <a:rPr lang="en-GB" sz="1000" baseline="0" dirty="0" smtClean="0"/>
              <a:t>Immediately presented with an amalgamation of costs submitted to the </a:t>
            </a:r>
            <a:r>
              <a:rPr lang="en-GB" sz="1000" baseline="0" dirty="0" err="1" smtClean="0"/>
              <a:t>CCEx</a:t>
            </a:r>
            <a:r>
              <a:rPr lang="en-GB" sz="1000" baseline="0" dirty="0" smtClean="0"/>
              <a:t>, and the option to filter this…</a:t>
            </a:r>
          </a:p>
          <a:p>
            <a:pPr marL="342900" indent="-342900">
              <a:buFont typeface="Arial" panose="020B0604020202020204" pitchFamily="34" charset="0"/>
              <a:buChar char="•"/>
            </a:pPr>
            <a:r>
              <a:rPr lang="en-GB" sz="1000" baseline="0" dirty="0" smtClean="0"/>
              <a:t>And if you want to work through and see how your costs compare, you are invited to sign up and create your own account</a:t>
            </a:r>
            <a:endParaRPr lang="en-GB" sz="1000" dirty="0"/>
          </a:p>
        </p:txBody>
      </p:sp>
    </p:spTree>
    <p:extLst>
      <p:ext uri="{BB962C8B-B14F-4D97-AF65-F5344CB8AC3E}">
        <p14:creationId xmlns:p14="http://schemas.microsoft.com/office/powerpoint/2010/main" val="428242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lgn="ctr">
              <a:defRPr sz="600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atin typeface="+mn-lt"/>
                <a:ea typeface="+mn-ea"/>
                <a:cs typeface="+mn-cs"/>
                <a:sym typeface="Helvetica Light"/>
              </a:defRPr>
            </a:lvl1pPr>
            <a:lvl2pPr marL="685800" indent="-342900">
              <a:spcBef>
                <a:spcPts val="3200"/>
              </a:spcBef>
              <a:defRPr sz="2800">
                <a:latin typeface="+mn-lt"/>
                <a:ea typeface="+mn-ea"/>
                <a:cs typeface="+mn-cs"/>
                <a:sym typeface="Helvetica Light"/>
              </a:defRPr>
            </a:lvl2pPr>
            <a:lvl3pPr marL="1028700" indent="-342900">
              <a:spcBef>
                <a:spcPts val="3200"/>
              </a:spcBef>
              <a:defRPr sz="2800">
                <a:latin typeface="+mn-lt"/>
                <a:ea typeface="+mn-ea"/>
                <a:cs typeface="+mn-cs"/>
                <a:sym typeface="Helvetica Light"/>
              </a:defRPr>
            </a:lvl3pPr>
            <a:lvl4pPr marL="1371600" indent="-342900">
              <a:spcBef>
                <a:spcPts val="3200"/>
              </a:spcBef>
              <a:defRPr sz="2800">
                <a:latin typeface="+mn-lt"/>
                <a:ea typeface="+mn-ea"/>
                <a:cs typeface="+mn-cs"/>
                <a:sym typeface="Helvetica Light"/>
              </a:defRPr>
            </a:lvl4pPr>
            <a:lvl5pPr marL="1714500" indent="-342900">
              <a:spcBef>
                <a:spcPts val="3200"/>
              </a:spcBef>
              <a:defRPr sz="2800">
                <a:latin typeface="+mn-lt"/>
                <a:ea typeface="+mn-ea"/>
                <a:cs typeface="+mn-cs"/>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defRPr sz="8000">
          <a:latin typeface="+mj-lt"/>
          <a:ea typeface="+mj-ea"/>
          <a:cs typeface="+mj-cs"/>
          <a:sym typeface="Raleway"/>
        </a:defRPr>
      </a:lvl1pPr>
      <a:lvl2pPr indent="228600" defTabSz="584200">
        <a:defRPr sz="8000">
          <a:latin typeface="+mj-lt"/>
          <a:ea typeface="+mj-ea"/>
          <a:cs typeface="+mj-cs"/>
          <a:sym typeface="Raleway"/>
        </a:defRPr>
      </a:lvl2pPr>
      <a:lvl3pPr indent="457200" defTabSz="584200">
        <a:defRPr sz="8000">
          <a:latin typeface="+mj-lt"/>
          <a:ea typeface="+mj-ea"/>
          <a:cs typeface="+mj-cs"/>
          <a:sym typeface="Raleway"/>
        </a:defRPr>
      </a:lvl3pPr>
      <a:lvl4pPr indent="685800" defTabSz="584200">
        <a:defRPr sz="8000">
          <a:latin typeface="+mj-lt"/>
          <a:ea typeface="+mj-ea"/>
          <a:cs typeface="+mj-cs"/>
          <a:sym typeface="Raleway"/>
        </a:defRPr>
      </a:lvl4pPr>
      <a:lvl5pPr indent="914400" defTabSz="584200">
        <a:defRPr sz="8000">
          <a:latin typeface="+mj-lt"/>
          <a:ea typeface="+mj-ea"/>
          <a:cs typeface="+mj-cs"/>
          <a:sym typeface="Raleway"/>
        </a:defRPr>
      </a:lvl5pPr>
      <a:lvl6pPr indent="1143000" defTabSz="584200">
        <a:defRPr sz="8000">
          <a:latin typeface="+mj-lt"/>
          <a:ea typeface="+mj-ea"/>
          <a:cs typeface="+mj-cs"/>
          <a:sym typeface="Raleway"/>
        </a:defRPr>
      </a:lvl6pPr>
      <a:lvl7pPr indent="1371600" defTabSz="584200">
        <a:defRPr sz="8000">
          <a:latin typeface="+mj-lt"/>
          <a:ea typeface="+mj-ea"/>
          <a:cs typeface="+mj-cs"/>
          <a:sym typeface="Raleway"/>
        </a:defRPr>
      </a:lvl7pPr>
      <a:lvl8pPr indent="1600200" defTabSz="584200">
        <a:defRPr sz="8000">
          <a:latin typeface="+mj-lt"/>
          <a:ea typeface="+mj-ea"/>
          <a:cs typeface="+mj-cs"/>
          <a:sym typeface="Raleway"/>
        </a:defRPr>
      </a:lvl8pPr>
      <a:lvl9pPr indent="1828800" defTabSz="584200">
        <a:defRPr sz="8000">
          <a:latin typeface="+mj-lt"/>
          <a:ea typeface="+mj-ea"/>
          <a:cs typeface="+mj-cs"/>
          <a:sym typeface="Raleway"/>
        </a:defRPr>
      </a:lvl9pPr>
    </p:titleStyle>
    <p:bodyStyle>
      <a:lvl1pPr marL="444500" indent="-444500" defTabSz="584200">
        <a:spcBef>
          <a:spcPts val="4200"/>
        </a:spcBef>
        <a:buSzPct val="75000"/>
        <a:buChar char="•"/>
        <a:defRPr sz="3600">
          <a:latin typeface="+mj-lt"/>
          <a:ea typeface="+mj-ea"/>
          <a:cs typeface="+mj-cs"/>
          <a:sym typeface="Raleway"/>
        </a:defRPr>
      </a:lvl1pPr>
      <a:lvl2pPr marL="889000" indent="-444500" defTabSz="584200">
        <a:spcBef>
          <a:spcPts val="4200"/>
        </a:spcBef>
        <a:buSzPct val="75000"/>
        <a:buChar char="•"/>
        <a:defRPr sz="3600">
          <a:latin typeface="+mj-lt"/>
          <a:ea typeface="+mj-ea"/>
          <a:cs typeface="+mj-cs"/>
          <a:sym typeface="Raleway"/>
        </a:defRPr>
      </a:lvl2pPr>
      <a:lvl3pPr marL="1333500" indent="-444500" defTabSz="584200">
        <a:spcBef>
          <a:spcPts val="4200"/>
        </a:spcBef>
        <a:buSzPct val="75000"/>
        <a:buChar char="•"/>
        <a:defRPr sz="3600">
          <a:latin typeface="+mj-lt"/>
          <a:ea typeface="+mj-ea"/>
          <a:cs typeface="+mj-cs"/>
          <a:sym typeface="Raleway"/>
        </a:defRPr>
      </a:lvl3pPr>
      <a:lvl4pPr marL="1778000" indent="-444500" defTabSz="584200">
        <a:spcBef>
          <a:spcPts val="4200"/>
        </a:spcBef>
        <a:buSzPct val="75000"/>
        <a:buChar char="•"/>
        <a:defRPr sz="3600">
          <a:latin typeface="+mj-lt"/>
          <a:ea typeface="+mj-ea"/>
          <a:cs typeface="+mj-cs"/>
          <a:sym typeface="Raleway"/>
        </a:defRPr>
      </a:lvl4pPr>
      <a:lvl5pPr marL="2222500" indent="-444500" defTabSz="584200">
        <a:spcBef>
          <a:spcPts val="4200"/>
        </a:spcBef>
        <a:buSzPct val="75000"/>
        <a:buChar char="•"/>
        <a:defRPr sz="3600">
          <a:latin typeface="+mj-lt"/>
          <a:ea typeface="+mj-ea"/>
          <a:cs typeface="+mj-cs"/>
          <a:sym typeface="Raleway"/>
        </a:defRPr>
      </a:lvl5pPr>
      <a:lvl6pPr marL="2667000" indent="-444500" defTabSz="584200">
        <a:spcBef>
          <a:spcPts val="4200"/>
        </a:spcBef>
        <a:buSzPct val="75000"/>
        <a:buChar char="•"/>
        <a:defRPr sz="3600">
          <a:latin typeface="+mj-lt"/>
          <a:ea typeface="+mj-ea"/>
          <a:cs typeface="+mj-cs"/>
          <a:sym typeface="Raleway"/>
        </a:defRPr>
      </a:lvl6pPr>
      <a:lvl7pPr marL="3111500" indent="-444500" defTabSz="584200">
        <a:spcBef>
          <a:spcPts val="4200"/>
        </a:spcBef>
        <a:buSzPct val="75000"/>
        <a:buChar char="•"/>
        <a:defRPr sz="3600">
          <a:latin typeface="+mj-lt"/>
          <a:ea typeface="+mj-ea"/>
          <a:cs typeface="+mj-cs"/>
          <a:sym typeface="Raleway"/>
        </a:defRPr>
      </a:lvl7pPr>
      <a:lvl8pPr marL="3556000" indent="-444500" defTabSz="584200">
        <a:spcBef>
          <a:spcPts val="4200"/>
        </a:spcBef>
        <a:buSzPct val="75000"/>
        <a:buChar char="•"/>
        <a:defRPr sz="3600">
          <a:latin typeface="+mj-lt"/>
          <a:ea typeface="+mj-ea"/>
          <a:cs typeface="+mj-cs"/>
          <a:sym typeface="Raleway"/>
        </a:defRPr>
      </a:lvl8pPr>
      <a:lvl9pPr marL="4000500" indent="-444500" defTabSz="584200">
        <a:spcBef>
          <a:spcPts val="4200"/>
        </a:spcBef>
        <a:buSzPct val="75000"/>
        <a:buChar char="•"/>
        <a:defRPr sz="3600">
          <a:latin typeface="+mj-lt"/>
          <a:ea typeface="+mj-ea"/>
          <a:cs typeface="+mj-cs"/>
          <a:sym typeface="Raleway"/>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http://www.keep.p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http://www.digitalbevaring.dk/"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curationexchange.org" TargetMode="Externa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4.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curationexchange.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6161"/>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3672835" y="2940325"/>
            <a:ext cx="8436603" cy="1047812"/>
          </a:xfrm>
          <a:prstGeom prst="rect">
            <a:avLst/>
          </a:prstGeom>
        </p:spPr>
        <p:txBody>
          <a:bodyPr>
            <a:normAutofit fontScale="90000"/>
          </a:bodyPr>
          <a:lstStyle>
            <a:lvl1pPr defTabSz="531622">
              <a:defRPr sz="5551" b="1">
                <a:solidFill>
                  <a:srgbClr val="FFFFFF"/>
                </a:solidFill>
                <a:latin typeface="Raleway SemiBold"/>
                <a:ea typeface="Raleway SemiBold"/>
                <a:cs typeface="Raleway SemiBold"/>
                <a:sym typeface="Raleway SemiBold"/>
              </a:defRPr>
            </a:lvl1pPr>
          </a:lstStyle>
          <a:p>
            <a:pPr lvl="0">
              <a:defRPr sz="1800" b="0">
                <a:solidFill>
                  <a:srgbClr val="000000"/>
                </a:solidFill>
              </a:defRPr>
            </a:pPr>
            <a:r>
              <a:rPr sz="5551" b="1">
                <a:solidFill>
                  <a:srgbClr val="FFFFFF"/>
                </a:solidFill>
              </a:rPr>
              <a:t>Curation Costs Exchange</a:t>
            </a:r>
          </a:p>
        </p:txBody>
      </p:sp>
      <p:pic>
        <p:nvPicPr>
          <p:cNvPr id="33" name="ccex_logo.fw-white.png"/>
          <p:cNvPicPr/>
          <p:nvPr/>
        </p:nvPicPr>
        <p:blipFill>
          <a:blip r:embed="rId3">
            <a:extLst/>
          </a:blip>
          <a:stretch>
            <a:fillRect/>
          </a:stretch>
        </p:blipFill>
        <p:spPr>
          <a:xfrm>
            <a:off x="623039" y="2792829"/>
            <a:ext cx="2892755" cy="2525829"/>
          </a:xfrm>
          <a:prstGeom prst="rect">
            <a:avLst/>
          </a:prstGeom>
          <a:ln w="12700">
            <a:miter lim="400000"/>
          </a:ln>
        </p:spPr>
      </p:pic>
      <p:sp>
        <p:nvSpPr>
          <p:cNvPr id="34" name="Shape 34"/>
          <p:cNvSpPr/>
          <p:nvPr/>
        </p:nvSpPr>
        <p:spPr>
          <a:xfrm>
            <a:off x="317704" y="8259669"/>
            <a:ext cx="4690387" cy="10720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GB" sz="2100" dirty="0" smtClean="0">
                <a:solidFill>
                  <a:srgbClr val="FFFFFF"/>
                </a:solidFill>
                <a:latin typeface="+mj-lt"/>
                <a:ea typeface="+mj-ea"/>
                <a:cs typeface="+mj-cs"/>
                <a:sym typeface="Raleway"/>
              </a:rPr>
              <a:t>Sarah Middleton </a:t>
            </a:r>
            <a:r>
              <a:rPr lang="en-GB" sz="2100" u="sng" dirty="0" smtClean="0">
                <a:solidFill>
                  <a:srgbClr val="FFFFFF"/>
                </a:solidFill>
                <a:latin typeface="+mj-lt"/>
                <a:ea typeface="+mj-ea"/>
                <a:cs typeface="+mj-cs"/>
                <a:sym typeface="Raleway"/>
              </a:rPr>
              <a:t>sarah@dpconline.org</a:t>
            </a:r>
            <a:endParaRPr sz="2100" dirty="0">
              <a:solidFill>
                <a:srgbClr val="FFFFFF"/>
              </a:solidFill>
              <a:latin typeface="+mj-lt"/>
              <a:ea typeface="+mj-ea"/>
              <a:cs typeface="+mj-cs"/>
              <a:sym typeface="Raleway"/>
            </a:endParaRPr>
          </a:p>
          <a:p>
            <a:pPr lvl="0" algn="l">
              <a:defRPr sz="1800"/>
            </a:pPr>
            <a:r>
              <a:rPr lang="en-GB" sz="2100" dirty="0" smtClean="0">
                <a:solidFill>
                  <a:srgbClr val="FFFFFF"/>
                </a:solidFill>
                <a:latin typeface="+mj-lt"/>
                <a:ea typeface="+mj-ea"/>
                <a:cs typeface="+mj-cs"/>
                <a:sym typeface="Raleway"/>
              </a:rPr>
              <a:t>Digital Preservation Coalition</a:t>
            </a:r>
          </a:p>
          <a:p>
            <a:pPr lvl="0" algn="l">
              <a:defRPr sz="1800"/>
            </a:pPr>
            <a:r>
              <a:rPr sz="2100" u="sng" dirty="0" smtClean="0">
                <a:solidFill>
                  <a:srgbClr val="FFFFFF"/>
                </a:solidFill>
                <a:latin typeface="+mj-lt"/>
                <a:ea typeface="+mj-ea"/>
                <a:cs typeface="+mj-cs"/>
                <a:sym typeface="Raleway"/>
                <a:hlinkClick r:id="rId4"/>
              </a:rPr>
              <a:t>www.</a:t>
            </a:r>
            <a:r>
              <a:rPr lang="en-GB" sz="2100" u="sng" dirty="0" smtClean="0">
                <a:solidFill>
                  <a:srgbClr val="FFFFFF"/>
                </a:solidFill>
                <a:latin typeface="+mj-lt"/>
                <a:ea typeface="+mj-ea"/>
                <a:cs typeface="+mj-cs"/>
                <a:sym typeface="Raleway"/>
                <a:hlinkClick r:id="rId4"/>
              </a:rPr>
              <a:t>dpconline.org</a:t>
            </a:r>
            <a:endParaRPr sz="2100" u="sng" dirty="0">
              <a:solidFill>
                <a:srgbClr val="FFFFFF"/>
              </a:solidFill>
              <a:latin typeface="+mj-lt"/>
              <a:ea typeface="+mj-ea"/>
              <a:cs typeface="+mj-cs"/>
              <a:sym typeface="Raleway"/>
              <a:hlinkClick r:id="rId4"/>
            </a:endParaRPr>
          </a:p>
        </p:txBody>
      </p:sp>
      <p:sp>
        <p:nvSpPr>
          <p:cNvPr id="35" name="Shape 35"/>
          <p:cNvSpPr/>
          <p:nvPr/>
        </p:nvSpPr>
        <p:spPr>
          <a:xfrm>
            <a:off x="12579489" y="8741583"/>
            <a:ext cx="102656" cy="42575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r">
              <a:defRPr sz="1800"/>
            </a:pPr>
            <a:endParaRPr sz="2100" dirty="0">
              <a:solidFill>
                <a:srgbClr val="FFFFFF"/>
              </a:solidFill>
              <a:latin typeface="+mj-lt"/>
              <a:ea typeface="+mj-ea"/>
              <a:cs typeface="+mj-cs"/>
              <a:sym typeface="Raleway"/>
            </a:endParaRPr>
          </a:p>
        </p:txBody>
      </p:sp>
      <p:sp>
        <p:nvSpPr>
          <p:cNvPr id="36" name="Shape 36"/>
          <p:cNvSpPr>
            <a:spLocks noGrp="1"/>
          </p:cNvSpPr>
          <p:nvPr>
            <p:ph type="body" idx="1"/>
          </p:nvPr>
        </p:nvSpPr>
        <p:spPr>
          <a:xfrm>
            <a:off x="3672835" y="3989330"/>
            <a:ext cx="8600996" cy="1264321"/>
          </a:xfrm>
          <a:prstGeom prst="rect">
            <a:avLst/>
          </a:prstGeom>
        </p:spPr>
        <p:txBody>
          <a:bodyPr>
            <a:normAutofit/>
          </a:bodyPr>
          <a:lstStyle>
            <a:lvl1pPr algn="l">
              <a:defRPr sz="2800">
                <a:solidFill>
                  <a:srgbClr val="FFFFFF"/>
                </a:solidFill>
                <a:latin typeface="Raleway Light"/>
                <a:ea typeface="Raleway Light"/>
                <a:cs typeface="Raleway Light"/>
                <a:sym typeface="Raleway Light"/>
              </a:defRPr>
            </a:lvl1pPr>
          </a:lstStyle>
          <a:p>
            <a:pPr lvl="0">
              <a:defRPr sz="1800">
                <a:solidFill>
                  <a:srgbClr val="000000"/>
                </a:solidFill>
              </a:defRPr>
            </a:pPr>
            <a:r>
              <a:rPr lang="en-GB" sz="3200" dirty="0">
                <a:solidFill>
                  <a:schemeClr val="bg1"/>
                </a:solidFill>
                <a:latin typeface="Raleway" pitchFamily="50" charset="0"/>
              </a:rPr>
              <a:t>Understanding and comparing digital curation costs to support smarter investments</a:t>
            </a:r>
            <a:endParaRPr sz="3200" dirty="0">
              <a:solidFill>
                <a:schemeClr val="bg1"/>
              </a:solidFill>
              <a:latin typeface="Raleway" pitchFamily="50" charset="0"/>
            </a:endParaRPr>
          </a:p>
        </p:txBody>
      </p:sp>
      <p:grpSp>
        <p:nvGrpSpPr>
          <p:cNvPr id="39" name="Group 39"/>
          <p:cNvGrpSpPr/>
          <p:nvPr/>
        </p:nvGrpSpPr>
        <p:grpSpPr>
          <a:xfrm>
            <a:off x="237037" y="200913"/>
            <a:ext cx="989464" cy="804881"/>
            <a:chOff x="0" y="0"/>
            <a:chExt cx="989462" cy="804879"/>
          </a:xfrm>
        </p:grpSpPr>
        <p:sp>
          <p:nvSpPr>
            <p:cNvPr id="37" name="Shape 37"/>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38" name="image1.png" descr="logo-no-text.png"/>
            <p:cNvPicPr/>
            <p:nvPr/>
          </p:nvPicPr>
          <p:blipFill>
            <a:blip r:embed="rId5">
              <a:extLst/>
            </a:blip>
            <a:stretch>
              <a:fillRect/>
            </a:stretch>
          </p:blipFill>
          <p:spPr>
            <a:xfrm>
              <a:off x="47390" y="42400"/>
              <a:ext cx="894683" cy="720080"/>
            </a:xfrm>
            <a:prstGeom prst="rect">
              <a:avLst/>
            </a:prstGeom>
            <a:ln w="12700" cap="flat">
              <a:noFill/>
              <a:miter lim="400000"/>
            </a:ln>
            <a:effectLst/>
          </p:spPr>
        </p:pic>
      </p:grpSp>
      <p:pic>
        <p:nvPicPr>
          <p:cNvPr id="40" name="image2.gif"/>
          <p:cNvPicPr/>
          <p:nvPr/>
        </p:nvPicPr>
        <p:blipFill>
          <a:blip r:embed="rId6">
            <a:extLst/>
          </a:blip>
          <a:stretch>
            <a:fillRect/>
          </a:stretch>
        </p:blipFill>
        <p:spPr>
          <a:xfrm>
            <a:off x="11803697" y="200913"/>
            <a:ext cx="989464" cy="804881"/>
          </a:xfrm>
          <a:prstGeom prst="rect">
            <a:avLst/>
          </a:prstGeom>
          <a:ln w="12700">
            <a:miter lim="400000"/>
          </a:ln>
        </p:spPr>
      </p:pic>
      <p:sp>
        <p:nvSpPr>
          <p:cNvPr id="41" name="Shape 41"/>
          <p:cNvSpPr/>
          <p:nvPr/>
        </p:nvSpPr>
        <p:spPr>
          <a:xfrm>
            <a:off x="4625249" y="175900"/>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A6AAA9"/>
                </a:solidFill>
                <a:latin typeface="Calibri"/>
                <a:ea typeface="Calibri"/>
                <a:cs typeface="Calibri"/>
                <a:sym typeface="Calibri"/>
              </a:defRPr>
            </a:lvl1pPr>
          </a:lstStyle>
          <a:p>
            <a:pPr lvl="0">
              <a:defRPr sz="1800">
                <a:solidFill>
                  <a:srgbClr val="000000"/>
                </a:solidFill>
              </a:defRPr>
            </a:pPr>
            <a:r>
              <a:rPr sz="1600" dirty="0">
                <a:solidFill>
                  <a:srgbClr val="A6AAA9"/>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90" name="1405039002_chart_2.pdf"/>
          <p:cNvPicPr/>
          <p:nvPr/>
        </p:nvPicPr>
        <p:blipFill>
          <a:blip r:embed="rId3">
            <a:extLst/>
          </a:blip>
          <a:stretch>
            <a:fillRect/>
          </a:stretch>
        </p:blipFill>
        <p:spPr>
          <a:xfrm>
            <a:off x="-559702" y="-536703"/>
            <a:ext cx="3429001" cy="3437364"/>
          </a:xfrm>
          <a:prstGeom prst="rect">
            <a:avLst/>
          </a:prstGeom>
          <a:ln w="12700">
            <a:miter lim="400000"/>
          </a:ln>
        </p:spPr>
      </p:pic>
      <p:pic>
        <p:nvPicPr>
          <p:cNvPr id="91" name="widget_nav.png"/>
          <p:cNvPicPr/>
          <p:nvPr/>
        </p:nvPicPr>
        <p:blipFill>
          <a:blip r:embed="rId4">
            <a:extLst/>
          </a:blip>
          <a:srcRect t="4603" b="4603"/>
          <a:stretch>
            <a:fillRect/>
          </a:stretch>
        </p:blipFill>
        <p:spPr>
          <a:xfrm>
            <a:off x="3085342" y="1926840"/>
            <a:ext cx="9645302" cy="482690"/>
          </a:xfrm>
          <a:prstGeom prst="rect">
            <a:avLst/>
          </a:prstGeom>
          <a:ln w="12700">
            <a:miter lim="400000"/>
          </a:ln>
        </p:spPr>
      </p:pic>
      <p:grpSp>
        <p:nvGrpSpPr>
          <p:cNvPr id="94" name="Group 94"/>
          <p:cNvGrpSpPr/>
          <p:nvPr/>
        </p:nvGrpSpPr>
        <p:grpSpPr>
          <a:xfrm>
            <a:off x="2382193" y="2964669"/>
            <a:ext cx="482601" cy="485927"/>
            <a:chOff x="0" y="-3325"/>
            <a:chExt cx="482600" cy="485925"/>
          </a:xfrm>
        </p:grpSpPr>
        <p:sp>
          <p:nvSpPr>
            <p:cNvPr id="92" name="Shape 92"/>
            <p:cNvSpPr/>
            <p:nvPr/>
          </p:nvSpPr>
          <p:spPr>
            <a:xfrm>
              <a:off x="0" y="0"/>
              <a:ext cx="482600" cy="482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C059"/>
            </a:solidFill>
            <a:ln w="12700" cap="flat">
              <a:noFill/>
              <a:miter lim="400000"/>
            </a:ln>
            <a:effectLst/>
          </p:spPr>
          <p:txBody>
            <a:bodyPr wrap="square" lIns="0" tIns="0" rIns="0" bIns="0" numCol="1" anchor="ctr">
              <a:noAutofit/>
            </a:bodyPr>
            <a:lstStyle/>
            <a:p>
              <a:pPr lvl="0" defTabSz="12700">
                <a:lnSpc>
                  <a:spcPct val="10000"/>
                </a:lnSpc>
                <a:defRPr sz="1200" b="1">
                  <a:solidFill>
                    <a:srgbClr val="FFFFFF"/>
                  </a:solidFill>
                  <a:latin typeface="+mj-lt"/>
                  <a:ea typeface="+mj-ea"/>
                  <a:cs typeface="+mj-cs"/>
                  <a:sym typeface="Raleway"/>
                </a:defRPr>
              </a:pPr>
              <a:endParaRPr/>
            </a:p>
          </p:txBody>
        </p:sp>
        <p:sp>
          <p:nvSpPr>
            <p:cNvPr id="93" name="Shape 93"/>
            <p:cNvSpPr/>
            <p:nvPr/>
          </p:nvSpPr>
          <p:spPr>
            <a:xfrm>
              <a:off x="-1" y="-3326"/>
              <a:ext cx="482601" cy="3876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2700">
                <a:defRPr sz="2900" b="1">
                  <a:solidFill>
                    <a:srgbClr val="FFFFFF"/>
                  </a:solidFill>
                  <a:latin typeface="+mj-lt"/>
                  <a:ea typeface="+mj-ea"/>
                  <a:cs typeface="+mj-cs"/>
                  <a:sym typeface="Raleway"/>
                </a:defRPr>
              </a:lvl1pPr>
            </a:lstStyle>
            <a:p>
              <a:pPr lvl="0">
                <a:defRPr sz="1800" b="0">
                  <a:solidFill>
                    <a:srgbClr val="000000"/>
                  </a:solidFill>
                </a:defRPr>
              </a:pPr>
              <a:r>
                <a:rPr sz="2900" b="1">
                  <a:solidFill>
                    <a:srgbClr val="FFFFFF"/>
                  </a:solidFill>
                </a:rPr>
                <a:t>1</a:t>
              </a:r>
            </a:p>
          </p:txBody>
        </p:sp>
      </p:grpSp>
      <p:pic>
        <p:nvPicPr>
          <p:cNvPr id="95" name="sign_in.png"/>
          <p:cNvPicPr/>
          <p:nvPr/>
        </p:nvPicPr>
        <p:blipFill>
          <a:blip r:embed="rId5">
            <a:extLst/>
          </a:blip>
          <a:stretch>
            <a:fillRect/>
          </a:stretch>
        </p:blipFill>
        <p:spPr>
          <a:xfrm>
            <a:off x="2618465" y="2651651"/>
            <a:ext cx="8662937" cy="5553906"/>
          </a:xfrm>
          <a:prstGeom prst="rect">
            <a:avLst/>
          </a:prstGeom>
          <a:ln w="12700">
            <a:miter lim="400000"/>
          </a:ln>
        </p:spPr>
      </p:pic>
      <p:grpSp>
        <p:nvGrpSpPr>
          <p:cNvPr id="98" name="Group 98"/>
          <p:cNvGrpSpPr/>
          <p:nvPr/>
        </p:nvGrpSpPr>
        <p:grpSpPr>
          <a:xfrm>
            <a:off x="224338" y="8737654"/>
            <a:ext cx="989464" cy="804881"/>
            <a:chOff x="0" y="0"/>
            <a:chExt cx="989462" cy="804879"/>
          </a:xfrm>
        </p:grpSpPr>
        <p:sp>
          <p:nvSpPr>
            <p:cNvPr id="96" name="Shape 96"/>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97" name="image1.png" descr="logo-no-text.png"/>
            <p:cNvPicPr/>
            <p:nvPr/>
          </p:nvPicPr>
          <p:blipFill>
            <a:blip r:embed="rId6">
              <a:extLst/>
            </a:blip>
            <a:stretch>
              <a:fillRect/>
            </a:stretch>
          </p:blipFill>
          <p:spPr>
            <a:xfrm>
              <a:off x="47390" y="42400"/>
              <a:ext cx="894683" cy="720080"/>
            </a:xfrm>
            <a:prstGeom prst="rect">
              <a:avLst/>
            </a:prstGeom>
            <a:ln w="12700" cap="flat">
              <a:noFill/>
              <a:miter lim="400000"/>
            </a:ln>
            <a:effectLst/>
          </p:spPr>
        </p:pic>
      </p:grpSp>
      <p:pic>
        <p:nvPicPr>
          <p:cNvPr id="99" name="image2.gif"/>
          <p:cNvPicPr/>
          <p:nvPr/>
        </p:nvPicPr>
        <p:blipFill>
          <a:blip r:embed="rId7">
            <a:extLst/>
          </a:blip>
          <a:stretch>
            <a:fillRect/>
          </a:stretch>
        </p:blipFill>
        <p:spPr>
          <a:xfrm>
            <a:off x="11790998" y="8737654"/>
            <a:ext cx="989464" cy="804881"/>
          </a:xfrm>
          <a:prstGeom prst="rect">
            <a:avLst/>
          </a:prstGeom>
          <a:ln w="12700">
            <a:miter lim="400000"/>
          </a:ln>
        </p:spPr>
      </p:pic>
      <p:sp>
        <p:nvSpPr>
          <p:cNvPr id="100" name="Shape 100"/>
          <p:cNvSpPr/>
          <p:nvPr/>
        </p:nvSpPr>
        <p:spPr>
          <a:xfrm>
            <a:off x="4612550" y="9224345"/>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103" name="1405039002_chart_2.pdf"/>
          <p:cNvPicPr/>
          <p:nvPr/>
        </p:nvPicPr>
        <p:blipFill>
          <a:blip r:embed="rId3">
            <a:extLst/>
          </a:blip>
          <a:stretch>
            <a:fillRect/>
          </a:stretch>
        </p:blipFill>
        <p:spPr>
          <a:xfrm>
            <a:off x="-559702" y="-536703"/>
            <a:ext cx="3429001" cy="3437364"/>
          </a:xfrm>
          <a:prstGeom prst="rect">
            <a:avLst/>
          </a:prstGeom>
          <a:ln w="12700">
            <a:miter lim="400000"/>
          </a:ln>
        </p:spPr>
      </p:pic>
      <p:pic>
        <p:nvPicPr>
          <p:cNvPr id="104" name="widget_nav.png"/>
          <p:cNvPicPr/>
          <p:nvPr/>
        </p:nvPicPr>
        <p:blipFill>
          <a:blip r:embed="rId4">
            <a:extLst/>
          </a:blip>
          <a:srcRect t="4603" b="4603"/>
          <a:stretch>
            <a:fillRect/>
          </a:stretch>
        </p:blipFill>
        <p:spPr>
          <a:xfrm>
            <a:off x="3085342" y="1926840"/>
            <a:ext cx="9645302" cy="482690"/>
          </a:xfrm>
          <a:prstGeom prst="rect">
            <a:avLst/>
          </a:prstGeom>
          <a:ln w="12700">
            <a:miter lim="400000"/>
          </a:ln>
        </p:spPr>
      </p:pic>
      <p:grpSp>
        <p:nvGrpSpPr>
          <p:cNvPr id="107" name="Group 107"/>
          <p:cNvGrpSpPr/>
          <p:nvPr/>
        </p:nvGrpSpPr>
        <p:grpSpPr>
          <a:xfrm>
            <a:off x="2382193" y="2914747"/>
            <a:ext cx="482601" cy="485927"/>
            <a:chOff x="0" y="-3325"/>
            <a:chExt cx="482600" cy="485925"/>
          </a:xfrm>
        </p:grpSpPr>
        <p:sp>
          <p:nvSpPr>
            <p:cNvPr id="105" name="Shape 105"/>
            <p:cNvSpPr/>
            <p:nvPr/>
          </p:nvSpPr>
          <p:spPr>
            <a:xfrm>
              <a:off x="0" y="0"/>
              <a:ext cx="482600" cy="482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C059"/>
            </a:solidFill>
            <a:ln w="12700" cap="flat">
              <a:noFill/>
              <a:miter lim="400000"/>
            </a:ln>
            <a:effectLst/>
          </p:spPr>
          <p:txBody>
            <a:bodyPr wrap="square" lIns="0" tIns="0" rIns="0" bIns="0" numCol="1" anchor="ctr">
              <a:noAutofit/>
            </a:bodyPr>
            <a:lstStyle/>
            <a:p>
              <a:pPr lvl="0" defTabSz="12700">
                <a:lnSpc>
                  <a:spcPct val="10000"/>
                </a:lnSpc>
                <a:defRPr sz="1200" b="1">
                  <a:solidFill>
                    <a:srgbClr val="FFFFFF"/>
                  </a:solidFill>
                  <a:latin typeface="+mj-lt"/>
                  <a:ea typeface="+mj-ea"/>
                  <a:cs typeface="+mj-cs"/>
                  <a:sym typeface="Raleway"/>
                </a:defRPr>
              </a:pPr>
              <a:endParaRPr/>
            </a:p>
          </p:txBody>
        </p:sp>
        <p:sp>
          <p:nvSpPr>
            <p:cNvPr id="106" name="Shape 106"/>
            <p:cNvSpPr/>
            <p:nvPr/>
          </p:nvSpPr>
          <p:spPr>
            <a:xfrm>
              <a:off x="-1" y="-3326"/>
              <a:ext cx="482601" cy="3876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2700">
                <a:defRPr sz="2900" b="1">
                  <a:solidFill>
                    <a:srgbClr val="FFFFFF"/>
                  </a:solidFill>
                  <a:latin typeface="+mj-lt"/>
                  <a:ea typeface="+mj-ea"/>
                  <a:cs typeface="+mj-cs"/>
                  <a:sym typeface="Raleway"/>
                </a:defRPr>
              </a:lvl1pPr>
            </a:lstStyle>
            <a:p>
              <a:pPr lvl="0">
                <a:defRPr sz="1800" b="0">
                  <a:solidFill>
                    <a:srgbClr val="000000"/>
                  </a:solidFill>
                </a:defRPr>
              </a:pPr>
              <a:r>
                <a:rPr sz="2900" b="1">
                  <a:solidFill>
                    <a:srgbClr val="FFFFFF"/>
                  </a:solidFill>
                </a:rPr>
                <a:t>2</a:t>
              </a:r>
            </a:p>
          </p:txBody>
        </p:sp>
      </p:grpSp>
      <p:pic>
        <p:nvPicPr>
          <p:cNvPr id="108" name="create_organization.png"/>
          <p:cNvPicPr/>
          <p:nvPr/>
        </p:nvPicPr>
        <p:blipFill>
          <a:blip r:embed="rId5">
            <a:extLst/>
          </a:blip>
          <a:stretch>
            <a:fillRect/>
          </a:stretch>
        </p:blipFill>
        <p:spPr>
          <a:xfrm>
            <a:off x="2726678" y="2651572"/>
            <a:ext cx="10362581" cy="6203056"/>
          </a:xfrm>
          <a:prstGeom prst="rect">
            <a:avLst/>
          </a:prstGeom>
          <a:ln w="12700">
            <a:miter lim="400000"/>
          </a:ln>
        </p:spPr>
      </p:pic>
      <p:grpSp>
        <p:nvGrpSpPr>
          <p:cNvPr id="111" name="Group 111"/>
          <p:cNvGrpSpPr/>
          <p:nvPr/>
        </p:nvGrpSpPr>
        <p:grpSpPr>
          <a:xfrm>
            <a:off x="224338" y="8737654"/>
            <a:ext cx="989464" cy="804881"/>
            <a:chOff x="0" y="0"/>
            <a:chExt cx="989462" cy="804879"/>
          </a:xfrm>
        </p:grpSpPr>
        <p:sp>
          <p:nvSpPr>
            <p:cNvPr id="109" name="Shape 109"/>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110" name="image1.png" descr="logo-no-text.png"/>
            <p:cNvPicPr/>
            <p:nvPr/>
          </p:nvPicPr>
          <p:blipFill>
            <a:blip r:embed="rId6">
              <a:extLst/>
            </a:blip>
            <a:stretch>
              <a:fillRect/>
            </a:stretch>
          </p:blipFill>
          <p:spPr>
            <a:xfrm>
              <a:off x="47390" y="42400"/>
              <a:ext cx="894683" cy="720080"/>
            </a:xfrm>
            <a:prstGeom prst="rect">
              <a:avLst/>
            </a:prstGeom>
            <a:ln w="12700" cap="flat">
              <a:noFill/>
              <a:miter lim="400000"/>
            </a:ln>
            <a:effectLst/>
          </p:spPr>
        </p:pic>
      </p:grpSp>
      <p:pic>
        <p:nvPicPr>
          <p:cNvPr id="112" name="image2.gif"/>
          <p:cNvPicPr/>
          <p:nvPr/>
        </p:nvPicPr>
        <p:blipFill>
          <a:blip r:embed="rId7">
            <a:extLst/>
          </a:blip>
          <a:stretch>
            <a:fillRect/>
          </a:stretch>
        </p:blipFill>
        <p:spPr>
          <a:xfrm>
            <a:off x="11790998" y="8737654"/>
            <a:ext cx="989464" cy="804881"/>
          </a:xfrm>
          <a:prstGeom prst="rect">
            <a:avLst/>
          </a:prstGeom>
          <a:ln w="12700">
            <a:miter lim="400000"/>
          </a:ln>
        </p:spPr>
      </p:pic>
      <p:sp>
        <p:nvSpPr>
          <p:cNvPr id="113" name="Shape 113"/>
          <p:cNvSpPr/>
          <p:nvPr/>
        </p:nvSpPr>
        <p:spPr>
          <a:xfrm>
            <a:off x="4612550" y="9224345"/>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7"/>
          <p:cNvGrpSpPr/>
          <p:nvPr/>
        </p:nvGrpSpPr>
        <p:grpSpPr>
          <a:xfrm>
            <a:off x="224338" y="8737654"/>
            <a:ext cx="989464" cy="804881"/>
            <a:chOff x="0" y="0"/>
            <a:chExt cx="989462" cy="804879"/>
          </a:xfrm>
        </p:grpSpPr>
        <p:sp>
          <p:nvSpPr>
            <p:cNvPr id="115" name="Shape 115"/>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116"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sp>
        <p:nvSpPr>
          <p:cNvPr id="118" name="Shape 118"/>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119" name="1405039002_chart_2.pdf"/>
          <p:cNvPicPr/>
          <p:nvPr/>
        </p:nvPicPr>
        <p:blipFill>
          <a:blip r:embed="rId4">
            <a:extLst/>
          </a:blip>
          <a:stretch>
            <a:fillRect/>
          </a:stretch>
        </p:blipFill>
        <p:spPr>
          <a:xfrm>
            <a:off x="-559702" y="-536703"/>
            <a:ext cx="3429001" cy="3437364"/>
          </a:xfrm>
          <a:prstGeom prst="rect">
            <a:avLst/>
          </a:prstGeom>
          <a:ln w="12700">
            <a:miter lim="400000"/>
          </a:ln>
        </p:spPr>
      </p:pic>
      <p:pic>
        <p:nvPicPr>
          <p:cNvPr id="120" name="widget_nav.png"/>
          <p:cNvPicPr/>
          <p:nvPr/>
        </p:nvPicPr>
        <p:blipFill>
          <a:blip r:embed="rId5">
            <a:extLst/>
          </a:blip>
          <a:srcRect t="4603" b="4603"/>
          <a:stretch>
            <a:fillRect/>
          </a:stretch>
        </p:blipFill>
        <p:spPr>
          <a:xfrm>
            <a:off x="3085342" y="1926840"/>
            <a:ext cx="9645302" cy="482690"/>
          </a:xfrm>
          <a:prstGeom prst="rect">
            <a:avLst/>
          </a:prstGeom>
          <a:ln w="12700">
            <a:miter lim="400000"/>
          </a:ln>
        </p:spPr>
      </p:pic>
      <p:grpSp>
        <p:nvGrpSpPr>
          <p:cNvPr id="123" name="Group 123"/>
          <p:cNvGrpSpPr/>
          <p:nvPr/>
        </p:nvGrpSpPr>
        <p:grpSpPr>
          <a:xfrm>
            <a:off x="2382193" y="2876647"/>
            <a:ext cx="482601" cy="524027"/>
            <a:chOff x="0" y="0"/>
            <a:chExt cx="482600" cy="524025"/>
          </a:xfrm>
        </p:grpSpPr>
        <p:sp>
          <p:nvSpPr>
            <p:cNvPr id="121" name="Shape 121"/>
            <p:cNvSpPr/>
            <p:nvPr/>
          </p:nvSpPr>
          <p:spPr>
            <a:xfrm>
              <a:off x="0" y="41425"/>
              <a:ext cx="482600"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C059"/>
            </a:solidFill>
            <a:ln w="12700" cap="flat">
              <a:noFill/>
              <a:miter lim="400000"/>
            </a:ln>
            <a:effectLst/>
          </p:spPr>
          <p:txBody>
            <a:bodyPr wrap="square" lIns="0" tIns="0" rIns="0" bIns="0" numCol="1" anchor="ctr">
              <a:noAutofit/>
            </a:bodyPr>
            <a:lstStyle/>
            <a:p>
              <a:pPr lvl="0" defTabSz="12700">
                <a:lnSpc>
                  <a:spcPct val="10000"/>
                </a:lnSpc>
                <a:defRPr sz="1200" b="1">
                  <a:solidFill>
                    <a:srgbClr val="FFFFFF"/>
                  </a:solidFill>
                  <a:latin typeface="+mj-lt"/>
                  <a:ea typeface="+mj-ea"/>
                  <a:cs typeface="+mj-cs"/>
                  <a:sym typeface="Raleway"/>
                </a:defRPr>
              </a:pPr>
              <a:endParaRPr/>
            </a:p>
          </p:txBody>
        </p:sp>
        <p:sp>
          <p:nvSpPr>
            <p:cNvPr id="122" name="Shape 122"/>
            <p:cNvSpPr/>
            <p:nvPr/>
          </p:nvSpPr>
          <p:spPr>
            <a:xfrm>
              <a:off x="0" y="0"/>
              <a:ext cx="482600" cy="489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2700">
                <a:defRPr sz="2900" b="1">
                  <a:solidFill>
                    <a:srgbClr val="FFFFFF"/>
                  </a:solidFill>
                  <a:latin typeface="+mj-lt"/>
                  <a:ea typeface="+mj-ea"/>
                  <a:cs typeface="+mj-cs"/>
                  <a:sym typeface="Raleway"/>
                </a:defRPr>
              </a:lvl1pPr>
            </a:lstStyle>
            <a:p>
              <a:pPr lvl="0">
                <a:defRPr sz="1800" b="0">
                  <a:solidFill>
                    <a:srgbClr val="000000"/>
                  </a:solidFill>
                </a:defRPr>
              </a:pPr>
              <a:r>
                <a:rPr sz="2900" b="1">
                  <a:solidFill>
                    <a:srgbClr val="FFFFFF"/>
                  </a:solidFill>
                </a:rPr>
                <a:t>3</a:t>
              </a:r>
            </a:p>
          </p:txBody>
        </p:sp>
      </p:grpSp>
      <p:pic>
        <p:nvPicPr>
          <p:cNvPr id="124" name="add_cost_unit.png"/>
          <p:cNvPicPr/>
          <p:nvPr/>
        </p:nvPicPr>
        <p:blipFill>
          <a:blip r:embed="rId6">
            <a:extLst/>
          </a:blip>
          <a:stretch>
            <a:fillRect/>
          </a:stretch>
        </p:blipFill>
        <p:spPr>
          <a:xfrm>
            <a:off x="2762786" y="2650420"/>
            <a:ext cx="10290366" cy="703774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127" name="1405039002_chart_2.pdf"/>
          <p:cNvPicPr/>
          <p:nvPr/>
        </p:nvPicPr>
        <p:blipFill>
          <a:blip r:embed="rId3">
            <a:extLst/>
          </a:blip>
          <a:stretch>
            <a:fillRect/>
          </a:stretch>
        </p:blipFill>
        <p:spPr>
          <a:xfrm>
            <a:off x="-559702" y="-536703"/>
            <a:ext cx="3429001" cy="3437364"/>
          </a:xfrm>
          <a:prstGeom prst="rect">
            <a:avLst/>
          </a:prstGeom>
          <a:ln w="12700">
            <a:miter lim="400000"/>
          </a:ln>
        </p:spPr>
      </p:pic>
      <p:pic>
        <p:nvPicPr>
          <p:cNvPr id="128" name="widget_nav.png"/>
          <p:cNvPicPr/>
          <p:nvPr/>
        </p:nvPicPr>
        <p:blipFill>
          <a:blip r:embed="rId4">
            <a:extLst/>
          </a:blip>
          <a:srcRect t="4603" b="4603"/>
          <a:stretch>
            <a:fillRect/>
          </a:stretch>
        </p:blipFill>
        <p:spPr>
          <a:xfrm>
            <a:off x="3085342" y="1926840"/>
            <a:ext cx="9645302" cy="482690"/>
          </a:xfrm>
          <a:prstGeom prst="rect">
            <a:avLst/>
          </a:prstGeom>
          <a:ln w="12700">
            <a:miter lim="400000"/>
          </a:ln>
        </p:spPr>
      </p:pic>
      <p:grpSp>
        <p:nvGrpSpPr>
          <p:cNvPr id="131" name="Group 131"/>
          <p:cNvGrpSpPr/>
          <p:nvPr/>
        </p:nvGrpSpPr>
        <p:grpSpPr>
          <a:xfrm>
            <a:off x="2382193" y="2876647"/>
            <a:ext cx="482601" cy="524027"/>
            <a:chOff x="0" y="0"/>
            <a:chExt cx="482600" cy="524025"/>
          </a:xfrm>
        </p:grpSpPr>
        <p:sp>
          <p:nvSpPr>
            <p:cNvPr id="129" name="Shape 129"/>
            <p:cNvSpPr/>
            <p:nvPr/>
          </p:nvSpPr>
          <p:spPr>
            <a:xfrm>
              <a:off x="0" y="41425"/>
              <a:ext cx="482600"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7C059"/>
            </a:solidFill>
            <a:ln w="12700" cap="flat">
              <a:noFill/>
              <a:miter lim="400000"/>
            </a:ln>
            <a:effectLst/>
          </p:spPr>
          <p:txBody>
            <a:bodyPr wrap="square" lIns="0" tIns="0" rIns="0" bIns="0" numCol="1" anchor="ctr">
              <a:noAutofit/>
            </a:bodyPr>
            <a:lstStyle/>
            <a:p>
              <a:pPr lvl="0" defTabSz="12700">
                <a:lnSpc>
                  <a:spcPct val="10000"/>
                </a:lnSpc>
                <a:defRPr sz="1200" b="1">
                  <a:solidFill>
                    <a:srgbClr val="FFFFFF"/>
                  </a:solidFill>
                  <a:latin typeface="+mj-lt"/>
                  <a:ea typeface="+mj-ea"/>
                  <a:cs typeface="+mj-cs"/>
                  <a:sym typeface="Raleway"/>
                </a:defRPr>
              </a:pPr>
              <a:endParaRPr/>
            </a:p>
          </p:txBody>
        </p:sp>
        <p:sp>
          <p:nvSpPr>
            <p:cNvPr id="130" name="Shape 130"/>
            <p:cNvSpPr/>
            <p:nvPr/>
          </p:nvSpPr>
          <p:spPr>
            <a:xfrm>
              <a:off x="0" y="0"/>
              <a:ext cx="482600" cy="489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12700">
                <a:defRPr sz="2900" b="1">
                  <a:solidFill>
                    <a:srgbClr val="FFFFFF"/>
                  </a:solidFill>
                  <a:latin typeface="+mj-lt"/>
                  <a:ea typeface="+mj-ea"/>
                  <a:cs typeface="+mj-cs"/>
                  <a:sym typeface="Raleway"/>
                </a:defRPr>
              </a:lvl1pPr>
            </a:lstStyle>
            <a:p>
              <a:pPr lvl="0">
                <a:defRPr sz="1800" b="0">
                  <a:solidFill>
                    <a:srgbClr val="000000"/>
                  </a:solidFill>
                </a:defRPr>
              </a:pPr>
              <a:r>
                <a:rPr sz="2900" b="1">
                  <a:solidFill>
                    <a:srgbClr val="FFFFFF"/>
                  </a:solidFill>
                </a:rPr>
                <a:t>4</a:t>
              </a:r>
            </a:p>
          </p:txBody>
        </p:sp>
      </p:grpSp>
      <p:grpSp>
        <p:nvGrpSpPr>
          <p:cNvPr id="134" name="Group 134"/>
          <p:cNvGrpSpPr/>
          <p:nvPr/>
        </p:nvGrpSpPr>
        <p:grpSpPr>
          <a:xfrm>
            <a:off x="224338" y="8737654"/>
            <a:ext cx="989464" cy="804881"/>
            <a:chOff x="0" y="0"/>
            <a:chExt cx="989462" cy="804879"/>
          </a:xfrm>
        </p:grpSpPr>
        <p:sp>
          <p:nvSpPr>
            <p:cNvPr id="132" name="Shape 132"/>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133" name="image1.png" descr="logo-no-text.png"/>
            <p:cNvPicPr/>
            <p:nvPr/>
          </p:nvPicPr>
          <p:blipFill>
            <a:blip r:embed="rId5">
              <a:extLst/>
            </a:blip>
            <a:stretch>
              <a:fillRect/>
            </a:stretch>
          </p:blipFill>
          <p:spPr>
            <a:xfrm>
              <a:off x="47390" y="42400"/>
              <a:ext cx="894683" cy="720080"/>
            </a:xfrm>
            <a:prstGeom prst="rect">
              <a:avLst/>
            </a:prstGeom>
            <a:ln w="12700" cap="flat">
              <a:noFill/>
              <a:miter lim="400000"/>
            </a:ln>
            <a:effectLst/>
          </p:spPr>
        </p:pic>
      </p:grpSp>
      <p:pic>
        <p:nvPicPr>
          <p:cNvPr id="135" name="Screen Shot 2014-10-05 at 23.06.03.png"/>
          <p:cNvPicPr/>
          <p:nvPr/>
        </p:nvPicPr>
        <p:blipFill rotWithShape="1">
          <a:blip r:embed="rId6">
            <a:extLst/>
          </a:blip>
          <a:srcRect b="13559"/>
          <a:stretch/>
        </p:blipFill>
        <p:spPr>
          <a:xfrm>
            <a:off x="2767534" y="2272177"/>
            <a:ext cx="10280869" cy="732902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39"/>
          <p:cNvGrpSpPr/>
          <p:nvPr/>
        </p:nvGrpSpPr>
        <p:grpSpPr>
          <a:xfrm>
            <a:off x="224338" y="8737654"/>
            <a:ext cx="989464" cy="804881"/>
            <a:chOff x="0" y="0"/>
            <a:chExt cx="989462" cy="804879"/>
          </a:xfrm>
        </p:grpSpPr>
        <p:sp>
          <p:nvSpPr>
            <p:cNvPr id="137" name="Shape 137"/>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138"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sp>
        <p:nvSpPr>
          <p:cNvPr id="140" name="Shape 140"/>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141" name="1405039002_chart_2.pdf"/>
          <p:cNvPicPr/>
          <p:nvPr/>
        </p:nvPicPr>
        <p:blipFill>
          <a:blip r:embed="rId4">
            <a:extLst/>
          </a:blip>
          <a:stretch>
            <a:fillRect/>
          </a:stretch>
        </p:blipFill>
        <p:spPr>
          <a:xfrm>
            <a:off x="-559702" y="-536703"/>
            <a:ext cx="3429001" cy="3437364"/>
          </a:xfrm>
          <a:prstGeom prst="rect">
            <a:avLst/>
          </a:prstGeom>
          <a:ln w="12700">
            <a:miter lim="400000"/>
          </a:ln>
        </p:spPr>
      </p:pic>
      <p:pic>
        <p:nvPicPr>
          <p:cNvPr id="142" name="global_comparison.png"/>
          <p:cNvPicPr/>
          <p:nvPr/>
        </p:nvPicPr>
        <p:blipFill>
          <a:blip r:embed="rId5">
            <a:extLst/>
          </a:blip>
          <a:stretch>
            <a:fillRect/>
          </a:stretch>
        </p:blipFill>
        <p:spPr>
          <a:xfrm>
            <a:off x="3016473" y="2402451"/>
            <a:ext cx="4838764" cy="3127689"/>
          </a:xfrm>
          <a:prstGeom prst="rect">
            <a:avLst/>
          </a:prstGeom>
          <a:ln w="12700">
            <a:miter lim="400000"/>
          </a:ln>
        </p:spPr>
      </p:pic>
      <p:sp>
        <p:nvSpPr>
          <p:cNvPr id="143" name="Shape 143"/>
          <p:cNvSpPr/>
          <p:nvPr/>
        </p:nvSpPr>
        <p:spPr>
          <a:xfrm>
            <a:off x="3173492" y="1707244"/>
            <a:ext cx="5397026" cy="13496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defTabSz="457200">
              <a:lnSpc>
                <a:spcPct val="120000"/>
              </a:lnSpc>
              <a:defRPr sz="1800"/>
            </a:pPr>
            <a:r>
              <a:rPr sz="2800">
                <a:solidFill>
                  <a:srgbClr val="F85C37"/>
                </a:solidFill>
                <a:latin typeface="Raleway Light"/>
                <a:ea typeface="Raleway Light"/>
                <a:cs typeface="Raleway Light"/>
                <a:sym typeface="Raleway Light"/>
              </a:rPr>
              <a:t>Global comparison</a:t>
            </a:r>
          </a:p>
          <a:p>
            <a:pPr lvl="0" algn="l" defTabSz="457200">
              <a:lnSpc>
                <a:spcPct val="120000"/>
              </a:lnSpc>
              <a:defRPr sz="1800"/>
            </a:pPr>
            <a:r>
              <a:rPr sz="1200">
                <a:latin typeface="Raleway Light"/>
                <a:ea typeface="Raleway Light"/>
                <a:cs typeface="Raleway Light"/>
                <a:sym typeface="Raleway Light"/>
              </a:rPr>
              <a:t>Filter by organisation type, asset types, data volume, staff size, and others.</a:t>
            </a:r>
          </a:p>
        </p:txBody>
      </p:sp>
      <p:pic>
        <p:nvPicPr>
          <p:cNvPr id="144" name="fin_accounting.png"/>
          <p:cNvPicPr/>
          <p:nvPr/>
        </p:nvPicPr>
        <p:blipFill>
          <a:blip r:embed="rId6">
            <a:extLst/>
          </a:blip>
          <a:stretch>
            <a:fillRect/>
          </a:stretch>
        </p:blipFill>
        <p:spPr>
          <a:xfrm>
            <a:off x="2897710" y="5287581"/>
            <a:ext cx="9947182" cy="41304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8"/>
          <p:cNvGrpSpPr/>
          <p:nvPr/>
        </p:nvGrpSpPr>
        <p:grpSpPr>
          <a:xfrm>
            <a:off x="224338" y="8737654"/>
            <a:ext cx="989464" cy="804881"/>
            <a:chOff x="0" y="0"/>
            <a:chExt cx="989462" cy="804879"/>
          </a:xfrm>
        </p:grpSpPr>
        <p:sp>
          <p:nvSpPr>
            <p:cNvPr id="146" name="Shape 146"/>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147"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sp>
        <p:nvSpPr>
          <p:cNvPr id="149" name="Shape 149"/>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150" name="1405039002_chart_2.pdf"/>
          <p:cNvPicPr/>
          <p:nvPr/>
        </p:nvPicPr>
        <p:blipFill>
          <a:blip r:embed="rId4">
            <a:extLst/>
          </a:blip>
          <a:stretch>
            <a:fillRect/>
          </a:stretch>
        </p:blipFill>
        <p:spPr>
          <a:xfrm>
            <a:off x="-559702" y="-536703"/>
            <a:ext cx="3429001" cy="3437364"/>
          </a:xfrm>
          <a:prstGeom prst="rect">
            <a:avLst/>
          </a:prstGeom>
          <a:ln w="12700">
            <a:miter lim="400000"/>
          </a:ln>
        </p:spPr>
      </p:pic>
      <p:pic>
        <p:nvPicPr>
          <p:cNvPr id="151" name="Screen Shot 2014-09-26 at 17.50.09.png"/>
          <p:cNvPicPr/>
          <p:nvPr/>
        </p:nvPicPr>
        <p:blipFill>
          <a:blip r:embed="rId5">
            <a:extLst/>
          </a:blip>
          <a:srcRect t="731" b="731"/>
          <a:stretch>
            <a:fillRect/>
          </a:stretch>
        </p:blipFill>
        <p:spPr>
          <a:xfrm>
            <a:off x="2988530" y="2471269"/>
            <a:ext cx="7427058" cy="3023617"/>
          </a:xfrm>
          <a:prstGeom prst="rect">
            <a:avLst/>
          </a:prstGeom>
          <a:ln w="12700">
            <a:miter lim="400000"/>
          </a:ln>
        </p:spPr>
      </p:pic>
      <p:sp>
        <p:nvSpPr>
          <p:cNvPr id="152" name="Shape 152"/>
          <p:cNvSpPr/>
          <p:nvPr/>
        </p:nvSpPr>
        <p:spPr>
          <a:xfrm>
            <a:off x="3157201" y="1712653"/>
            <a:ext cx="7279381" cy="9780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defTabSz="457200">
              <a:lnSpc>
                <a:spcPct val="120000"/>
              </a:lnSpc>
              <a:defRPr sz="1800"/>
            </a:pPr>
            <a:r>
              <a:rPr sz="2800">
                <a:solidFill>
                  <a:srgbClr val="F85C37"/>
                </a:solidFill>
                <a:latin typeface="Raleway Light"/>
                <a:ea typeface="Raleway Light"/>
                <a:cs typeface="Raleway Light"/>
                <a:sym typeface="Raleway Light"/>
              </a:rPr>
              <a:t>Peer comparison</a:t>
            </a:r>
          </a:p>
          <a:p>
            <a:pPr lvl="0" algn="l" defTabSz="457200">
              <a:lnSpc>
                <a:spcPct val="120000"/>
              </a:lnSpc>
              <a:defRPr sz="1800"/>
            </a:pPr>
            <a:r>
              <a:rPr sz="1200">
                <a:latin typeface="Raleway Light"/>
                <a:ea typeface="Raleway Light"/>
                <a:cs typeface="Raleway Light"/>
                <a:sym typeface="Raleway Light"/>
              </a:rPr>
              <a:t>Select to compare with organisations alike yours, sorted by similarity to your own profile.</a:t>
            </a:r>
          </a:p>
        </p:txBody>
      </p:sp>
      <p:pic>
        <p:nvPicPr>
          <p:cNvPr id="153" name="chart_act_2.png"/>
          <p:cNvPicPr/>
          <p:nvPr/>
        </p:nvPicPr>
        <p:blipFill>
          <a:blip r:embed="rId6">
            <a:extLst/>
          </a:blip>
          <a:stretch>
            <a:fillRect/>
          </a:stretch>
        </p:blipFill>
        <p:spPr>
          <a:xfrm>
            <a:off x="2937855" y="5392835"/>
            <a:ext cx="10096039" cy="422740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1405038748_Blackboard.pdf"/>
          <p:cNvPicPr/>
          <p:nvPr/>
        </p:nvPicPr>
        <p:blipFill>
          <a:blip r:embed="rId3">
            <a:extLst/>
          </a:blip>
          <a:stretch>
            <a:fillRect/>
          </a:stretch>
        </p:blipFill>
        <p:spPr>
          <a:xfrm>
            <a:off x="-559702" y="-536703"/>
            <a:ext cx="3429001" cy="3437364"/>
          </a:xfrm>
          <a:prstGeom prst="rect">
            <a:avLst/>
          </a:prstGeom>
          <a:ln w="12700">
            <a:miter lim="400000"/>
          </a:ln>
        </p:spPr>
      </p:pic>
      <p:sp>
        <p:nvSpPr>
          <p:cNvPr id="156" name="Shape 156"/>
          <p:cNvSpPr>
            <a:spLocks noGrp="1"/>
          </p:cNvSpPr>
          <p:nvPr>
            <p:ph type="title"/>
          </p:nvPr>
        </p:nvSpPr>
        <p:spPr>
          <a:xfrm>
            <a:off x="3102236" y="102478"/>
            <a:ext cx="8950064" cy="2159001"/>
          </a:xfrm>
          <a:prstGeom prst="rect">
            <a:avLst/>
          </a:prstGeom>
        </p:spPr>
        <p:txBody>
          <a:bodyPr/>
          <a:lstStyle>
            <a:lvl1pPr>
              <a:defRPr sz="6600"/>
            </a:lvl1pPr>
          </a:lstStyle>
          <a:p>
            <a:pPr lvl="0">
              <a:defRPr sz="1800"/>
            </a:pPr>
            <a:r>
              <a:rPr sz="6600"/>
              <a:t>Understand your costs</a:t>
            </a:r>
          </a:p>
        </p:txBody>
      </p:sp>
      <p:sp>
        <p:nvSpPr>
          <p:cNvPr id="157" name="Shape 157"/>
          <p:cNvSpPr/>
          <p:nvPr/>
        </p:nvSpPr>
        <p:spPr>
          <a:xfrm>
            <a:off x="4517701" y="2065331"/>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Core cost concepts</a:t>
            </a:r>
          </a:p>
        </p:txBody>
      </p:sp>
      <p:sp>
        <p:nvSpPr>
          <p:cNvPr id="158" name="Shape 158"/>
          <p:cNvSpPr/>
          <p:nvPr/>
        </p:nvSpPr>
        <p:spPr>
          <a:xfrm>
            <a:off x="4517701" y="3369269"/>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Economic sustainability reference model</a:t>
            </a:r>
          </a:p>
        </p:txBody>
      </p:sp>
      <p:sp>
        <p:nvSpPr>
          <p:cNvPr id="159" name="Shape 159"/>
          <p:cNvSpPr/>
          <p:nvPr/>
        </p:nvSpPr>
        <p:spPr>
          <a:xfrm>
            <a:off x="4517701" y="4673074"/>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Indirect cost drivers</a:t>
            </a:r>
          </a:p>
        </p:txBody>
      </p:sp>
      <p:sp>
        <p:nvSpPr>
          <p:cNvPr id="160" name="Shape 160"/>
          <p:cNvSpPr/>
          <p:nvPr/>
        </p:nvSpPr>
        <p:spPr>
          <a:xfrm>
            <a:off x="4517701" y="5977012"/>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Quality and trustworthiness</a:t>
            </a:r>
          </a:p>
        </p:txBody>
      </p:sp>
      <p:sp>
        <p:nvSpPr>
          <p:cNvPr id="161" name="Shape 161"/>
          <p:cNvSpPr/>
          <p:nvPr/>
        </p:nvSpPr>
        <p:spPr>
          <a:xfrm>
            <a:off x="4517701" y="7277051"/>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Model requirements specification</a:t>
            </a:r>
          </a:p>
        </p:txBody>
      </p:sp>
      <p:sp>
        <p:nvSpPr>
          <p:cNvPr id="162" name="Shape 162"/>
          <p:cNvSpPr/>
          <p:nvPr/>
        </p:nvSpPr>
        <p:spPr>
          <a:xfrm>
            <a:off x="4517701" y="8577090"/>
            <a:ext cx="6350001" cy="825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lnSpc>
                <a:spcPct val="120000"/>
              </a:lnSpc>
              <a:defRPr sz="2400">
                <a:latin typeface="+mj-lt"/>
                <a:ea typeface="+mj-ea"/>
                <a:cs typeface="+mj-cs"/>
                <a:sym typeface="Raleway"/>
              </a:defRPr>
            </a:lvl1pPr>
          </a:lstStyle>
          <a:p>
            <a:pPr lvl="0">
              <a:defRPr sz="1800"/>
            </a:pPr>
            <a:r>
              <a:rPr sz="2400"/>
              <a:t>Summary of cost models</a:t>
            </a:r>
          </a:p>
        </p:txBody>
      </p:sp>
      <p:pic>
        <p:nvPicPr>
          <p:cNvPr id="175" name="Picture 174"/>
          <p:cNvPicPr/>
          <p:nvPr/>
        </p:nvPicPr>
        <p:blipFill>
          <a:blip r:embed="rId4">
            <a:extLst/>
          </a:blip>
          <a:stretch>
            <a:fillRect/>
          </a:stretch>
        </p:blipFill>
        <p:spPr>
          <a:xfrm>
            <a:off x="1858962" y="2824481"/>
            <a:ext cx="1414637" cy="658271"/>
          </a:xfrm>
          <a:prstGeom prst="rect">
            <a:avLst/>
          </a:prstGeom>
        </p:spPr>
      </p:pic>
      <p:pic>
        <p:nvPicPr>
          <p:cNvPr id="177" name="Picture 176"/>
          <p:cNvPicPr/>
          <p:nvPr/>
        </p:nvPicPr>
        <p:blipFill>
          <a:blip r:embed="rId5">
            <a:extLst/>
          </a:blip>
          <a:stretch>
            <a:fillRect/>
          </a:stretch>
        </p:blipFill>
        <p:spPr>
          <a:xfrm>
            <a:off x="1498721" y="2824439"/>
            <a:ext cx="1775154" cy="1695858"/>
          </a:xfrm>
          <a:prstGeom prst="rect">
            <a:avLst/>
          </a:prstGeom>
        </p:spPr>
      </p:pic>
      <p:pic>
        <p:nvPicPr>
          <p:cNvPr id="179" name="Picture 178"/>
          <p:cNvPicPr/>
          <p:nvPr/>
        </p:nvPicPr>
        <p:blipFill>
          <a:blip r:embed="rId6">
            <a:extLst/>
          </a:blip>
          <a:stretch>
            <a:fillRect/>
          </a:stretch>
        </p:blipFill>
        <p:spPr>
          <a:xfrm>
            <a:off x="1284412" y="2824453"/>
            <a:ext cx="1989462" cy="2938819"/>
          </a:xfrm>
          <a:prstGeom prst="rect">
            <a:avLst/>
          </a:prstGeom>
        </p:spPr>
      </p:pic>
      <p:pic>
        <p:nvPicPr>
          <p:cNvPr id="181" name="Picture 180"/>
          <p:cNvPicPr/>
          <p:nvPr/>
        </p:nvPicPr>
        <p:blipFill>
          <a:blip r:embed="rId7">
            <a:extLst/>
          </a:blip>
          <a:stretch>
            <a:fillRect/>
          </a:stretch>
        </p:blipFill>
        <p:spPr>
          <a:xfrm>
            <a:off x="1084700" y="2824460"/>
            <a:ext cx="2189174" cy="4207979"/>
          </a:xfrm>
          <a:prstGeom prst="rect">
            <a:avLst/>
          </a:prstGeom>
        </p:spPr>
      </p:pic>
      <p:pic>
        <p:nvPicPr>
          <p:cNvPr id="183" name="Picture 182"/>
          <p:cNvPicPr/>
          <p:nvPr/>
        </p:nvPicPr>
        <p:blipFill>
          <a:blip r:embed="rId8">
            <a:extLst/>
          </a:blip>
          <a:stretch>
            <a:fillRect/>
          </a:stretch>
        </p:blipFill>
        <p:spPr>
          <a:xfrm>
            <a:off x="826101" y="2824456"/>
            <a:ext cx="2447773" cy="5493821"/>
          </a:xfrm>
          <a:prstGeom prst="rect">
            <a:avLst/>
          </a:prstGeom>
        </p:spPr>
      </p:pic>
      <p:pic>
        <p:nvPicPr>
          <p:cNvPr id="185" name="Picture 184"/>
          <p:cNvPicPr/>
          <p:nvPr/>
        </p:nvPicPr>
        <p:blipFill>
          <a:blip r:embed="rId9">
            <a:extLst/>
          </a:blip>
          <a:stretch>
            <a:fillRect/>
          </a:stretch>
        </p:blipFill>
        <p:spPr>
          <a:xfrm>
            <a:off x="381137" y="2824446"/>
            <a:ext cx="2892729" cy="6671982"/>
          </a:xfrm>
          <a:prstGeom prst="rect">
            <a:avLst/>
          </a:prstGeom>
        </p:spPr>
      </p:pic>
      <p:pic>
        <p:nvPicPr>
          <p:cNvPr id="169" name="1405038996_connection.pdf"/>
          <p:cNvPicPr/>
          <p:nvPr/>
        </p:nvPicPr>
        <p:blipFill>
          <a:blip r:embed="rId10">
            <a:extLst/>
          </a:blip>
          <a:stretch>
            <a:fillRect/>
          </a:stretch>
        </p:blipFill>
        <p:spPr>
          <a:xfrm>
            <a:off x="3197391" y="1904924"/>
            <a:ext cx="1143526" cy="1146315"/>
          </a:xfrm>
          <a:prstGeom prst="rect">
            <a:avLst/>
          </a:prstGeom>
          <a:ln w="12700">
            <a:miter lim="400000"/>
          </a:ln>
        </p:spPr>
      </p:pic>
      <p:pic>
        <p:nvPicPr>
          <p:cNvPr id="170" name="1405039051_aim.pdf"/>
          <p:cNvPicPr/>
          <p:nvPr/>
        </p:nvPicPr>
        <p:blipFill>
          <a:blip r:embed="rId11">
            <a:extLst/>
          </a:blip>
          <a:stretch>
            <a:fillRect/>
          </a:stretch>
        </p:blipFill>
        <p:spPr>
          <a:xfrm>
            <a:off x="3197654" y="3208993"/>
            <a:ext cx="1143001" cy="1145789"/>
          </a:xfrm>
          <a:prstGeom prst="rect">
            <a:avLst/>
          </a:prstGeom>
          <a:ln w="12700">
            <a:miter lim="400000"/>
          </a:ln>
        </p:spPr>
      </p:pic>
      <p:pic>
        <p:nvPicPr>
          <p:cNvPr id="171" name="1405039274_Analytics.pdf"/>
          <p:cNvPicPr/>
          <p:nvPr/>
        </p:nvPicPr>
        <p:blipFill>
          <a:blip r:embed="rId12">
            <a:extLst/>
          </a:blip>
          <a:stretch>
            <a:fillRect/>
          </a:stretch>
        </p:blipFill>
        <p:spPr>
          <a:xfrm>
            <a:off x="3197654" y="4512799"/>
            <a:ext cx="1143001" cy="1145789"/>
          </a:xfrm>
          <a:prstGeom prst="rect">
            <a:avLst/>
          </a:prstGeom>
          <a:ln w="12700">
            <a:miter lim="400000"/>
          </a:ln>
        </p:spPr>
      </p:pic>
      <p:pic>
        <p:nvPicPr>
          <p:cNvPr id="172" name="1405039288_medal.pdf"/>
          <p:cNvPicPr/>
          <p:nvPr/>
        </p:nvPicPr>
        <p:blipFill>
          <a:blip r:embed="rId13">
            <a:extLst/>
          </a:blip>
          <a:stretch>
            <a:fillRect/>
          </a:stretch>
        </p:blipFill>
        <p:spPr>
          <a:xfrm>
            <a:off x="3197654" y="5816605"/>
            <a:ext cx="1143001" cy="1145788"/>
          </a:xfrm>
          <a:prstGeom prst="rect">
            <a:avLst/>
          </a:prstGeom>
          <a:ln w="12700">
            <a:miter lim="400000"/>
          </a:ln>
        </p:spPr>
      </p:pic>
      <p:pic>
        <p:nvPicPr>
          <p:cNvPr id="173" name="1405039240_lab_orange.pdf"/>
          <p:cNvPicPr/>
          <p:nvPr/>
        </p:nvPicPr>
        <p:blipFill>
          <a:blip r:embed="rId14">
            <a:extLst/>
          </a:blip>
          <a:stretch>
            <a:fillRect/>
          </a:stretch>
        </p:blipFill>
        <p:spPr>
          <a:xfrm>
            <a:off x="3197654" y="7120410"/>
            <a:ext cx="1143001" cy="1145789"/>
          </a:xfrm>
          <a:prstGeom prst="rect">
            <a:avLst/>
          </a:prstGeom>
          <a:ln w="12700">
            <a:miter lim="400000"/>
          </a:ln>
        </p:spPr>
      </p:pic>
      <p:pic>
        <p:nvPicPr>
          <p:cNvPr id="174" name="1405038695_Binoculars_red.pdf"/>
          <p:cNvPicPr/>
          <p:nvPr/>
        </p:nvPicPr>
        <p:blipFill>
          <a:blip r:embed="rId15">
            <a:extLst/>
          </a:blip>
          <a:stretch>
            <a:fillRect/>
          </a:stretch>
        </p:blipFill>
        <p:spPr>
          <a:xfrm>
            <a:off x="3197654" y="8424216"/>
            <a:ext cx="1143001" cy="11457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3016760" y="822324"/>
            <a:ext cx="8890001" cy="2159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gn="l" defTabSz="457200">
              <a:lnSpc>
                <a:spcPct val="120000"/>
              </a:lnSpc>
              <a:defRPr sz="1800"/>
            </a:pPr>
            <a:r>
              <a:rPr sz="5000" b="1">
                <a:latin typeface="+mj-lt"/>
                <a:ea typeface="+mj-ea"/>
                <a:cs typeface="+mj-cs"/>
                <a:sym typeface="Raleway"/>
              </a:rPr>
              <a:t>Read more</a:t>
            </a:r>
          </a:p>
          <a:p>
            <a:pPr lvl="0" algn="l" defTabSz="457200">
              <a:lnSpc>
                <a:spcPct val="120000"/>
              </a:lnSpc>
              <a:defRPr sz="1800"/>
            </a:pPr>
            <a:r>
              <a:rPr sz="2800">
                <a:latin typeface="Raleway Light"/>
                <a:ea typeface="Raleway Light"/>
                <a:cs typeface="Raleway Light"/>
                <a:sym typeface="Raleway Light"/>
              </a:rPr>
              <a:t>Browse books, papers and articles to help you get started in curation costing.</a:t>
            </a:r>
          </a:p>
        </p:txBody>
      </p:sp>
      <p:sp>
        <p:nvSpPr>
          <p:cNvPr id="189" name="Shape 189"/>
          <p:cNvSpPr/>
          <p:nvPr/>
        </p:nvSpPr>
        <p:spPr>
          <a:xfrm>
            <a:off x="3016760" y="3768116"/>
            <a:ext cx="8890001" cy="2159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gn="l" defTabSz="457200">
              <a:lnSpc>
                <a:spcPct val="120000"/>
              </a:lnSpc>
              <a:defRPr sz="1800"/>
            </a:pPr>
            <a:r>
              <a:rPr sz="5000" b="1">
                <a:latin typeface="+mj-lt"/>
                <a:ea typeface="+mj-ea"/>
                <a:cs typeface="+mj-cs"/>
                <a:sym typeface="Raleway"/>
              </a:rPr>
              <a:t>Discuss and share</a:t>
            </a:r>
          </a:p>
          <a:p>
            <a:pPr lvl="0" algn="l" defTabSz="457200">
              <a:lnSpc>
                <a:spcPct val="120000"/>
              </a:lnSpc>
              <a:defRPr sz="1800"/>
            </a:pPr>
            <a:r>
              <a:rPr sz="2800">
                <a:latin typeface="Raleway Light"/>
                <a:ea typeface="Raleway Light"/>
                <a:cs typeface="Raleway Light"/>
                <a:sym typeface="Raleway Light"/>
              </a:rPr>
              <a:t>Share your experiences and read about challenges in other organisations like yours.</a:t>
            </a:r>
          </a:p>
        </p:txBody>
      </p:sp>
      <p:sp>
        <p:nvSpPr>
          <p:cNvPr id="190" name="Shape 190"/>
          <p:cNvSpPr/>
          <p:nvPr/>
        </p:nvSpPr>
        <p:spPr>
          <a:xfrm>
            <a:off x="3016760" y="6713909"/>
            <a:ext cx="8890001" cy="2159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gn="l" defTabSz="457200">
              <a:lnSpc>
                <a:spcPct val="120000"/>
              </a:lnSpc>
              <a:defRPr sz="1800"/>
            </a:pPr>
            <a:r>
              <a:rPr sz="5000" b="1">
                <a:latin typeface="+mj-lt"/>
                <a:ea typeface="+mj-ea"/>
                <a:cs typeface="+mj-cs"/>
                <a:sym typeface="Raleway"/>
              </a:rPr>
              <a:t>Find services</a:t>
            </a:r>
          </a:p>
          <a:p>
            <a:pPr lvl="0" algn="l" defTabSz="457200">
              <a:lnSpc>
                <a:spcPct val="120000"/>
              </a:lnSpc>
              <a:defRPr sz="1800"/>
            </a:pPr>
            <a:r>
              <a:rPr sz="2800">
                <a:latin typeface="Raleway Light"/>
                <a:ea typeface="Raleway Light"/>
                <a:cs typeface="Raleway Light"/>
                <a:sym typeface="Raleway Light"/>
              </a:rPr>
              <a:t>See a list of digital curation tools and service providers, and find out more about what they offer.</a:t>
            </a:r>
          </a:p>
        </p:txBody>
      </p:sp>
      <p:pic>
        <p:nvPicPr>
          <p:cNvPr id="191" name="1405038716_book2.pdf"/>
          <p:cNvPicPr/>
          <p:nvPr/>
        </p:nvPicPr>
        <p:blipFill>
          <a:blip r:embed="rId3">
            <a:extLst/>
          </a:blip>
          <a:stretch>
            <a:fillRect/>
          </a:stretch>
        </p:blipFill>
        <p:spPr>
          <a:xfrm>
            <a:off x="571280" y="819190"/>
            <a:ext cx="2160001" cy="2165269"/>
          </a:xfrm>
          <a:prstGeom prst="rect">
            <a:avLst/>
          </a:prstGeom>
          <a:ln w="12700">
            <a:miter lim="400000"/>
          </a:ln>
        </p:spPr>
      </p:pic>
      <p:pic>
        <p:nvPicPr>
          <p:cNvPr id="192" name="1405038822_comments.pdf"/>
          <p:cNvPicPr/>
          <p:nvPr/>
        </p:nvPicPr>
        <p:blipFill>
          <a:blip r:embed="rId4">
            <a:extLst/>
          </a:blip>
          <a:stretch>
            <a:fillRect/>
          </a:stretch>
        </p:blipFill>
        <p:spPr>
          <a:xfrm>
            <a:off x="571280" y="3764982"/>
            <a:ext cx="2160001" cy="2165270"/>
          </a:xfrm>
          <a:prstGeom prst="rect">
            <a:avLst/>
          </a:prstGeom>
          <a:ln w="12700">
            <a:miter lim="400000"/>
          </a:ln>
        </p:spPr>
      </p:pic>
      <p:pic>
        <p:nvPicPr>
          <p:cNvPr id="193" name="1405038780_buy.pdf"/>
          <p:cNvPicPr/>
          <p:nvPr/>
        </p:nvPicPr>
        <p:blipFill>
          <a:blip r:embed="rId5">
            <a:extLst/>
          </a:blip>
          <a:stretch>
            <a:fillRect/>
          </a:stretch>
        </p:blipFill>
        <p:spPr>
          <a:xfrm>
            <a:off x="571280" y="6710775"/>
            <a:ext cx="2160001" cy="21652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Screen Shot 2014-09-26 at 16.50.54.png"/>
          <p:cNvPicPr/>
          <p:nvPr/>
        </p:nvPicPr>
        <p:blipFill>
          <a:blip r:embed="rId3">
            <a:extLst/>
          </a:blip>
          <a:stretch>
            <a:fillRect/>
          </a:stretch>
        </p:blipFill>
        <p:spPr>
          <a:xfrm>
            <a:off x="536799" y="7929433"/>
            <a:ext cx="3600002" cy="1712001"/>
          </a:xfrm>
          <a:prstGeom prst="rect">
            <a:avLst/>
          </a:prstGeom>
          <a:ln w="12700">
            <a:miter lim="400000"/>
          </a:ln>
        </p:spPr>
      </p:pic>
      <p:pic>
        <p:nvPicPr>
          <p:cNvPr id="196" name="Screen Shot 2014-09-26 at 16.51.09.png"/>
          <p:cNvPicPr/>
          <p:nvPr/>
        </p:nvPicPr>
        <p:blipFill>
          <a:blip r:embed="rId4">
            <a:extLst/>
          </a:blip>
          <a:stretch>
            <a:fillRect/>
          </a:stretch>
        </p:blipFill>
        <p:spPr>
          <a:xfrm>
            <a:off x="4702399" y="7944904"/>
            <a:ext cx="3600001" cy="1681059"/>
          </a:xfrm>
          <a:prstGeom prst="rect">
            <a:avLst/>
          </a:prstGeom>
          <a:ln w="12700">
            <a:miter lim="400000"/>
          </a:ln>
        </p:spPr>
      </p:pic>
      <p:pic>
        <p:nvPicPr>
          <p:cNvPr id="197" name="Screen Shot 2014-09-26 at 16.51.33.png"/>
          <p:cNvPicPr/>
          <p:nvPr/>
        </p:nvPicPr>
        <p:blipFill>
          <a:blip r:embed="rId5">
            <a:extLst/>
          </a:blip>
          <a:stretch>
            <a:fillRect/>
          </a:stretch>
        </p:blipFill>
        <p:spPr>
          <a:xfrm>
            <a:off x="8867999" y="7978940"/>
            <a:ext cx="3600001" cy="1612988"/>
          </a:xfrm>
          <a:prstGeom prst="rect">
            <a:avLst/>
          </a:prstGeom>
          <a:ln w="12700">
            <a:miter lim="400000"/>
          </a:ln>
        </p:spPr>
      </p:pic>
      <p:grpSp>
        <p:nvGrpSpPr>
          <p:cNvPr id="200" name="Group 200"/>
          <p:cNvGrpSpPr/>
          <p:nvPr/>
        </p:nvGrpSpPr>
        <p:grpSpPr>
          <a:xfrm>
            <a:off x="1581208" y="1797460"/>
            <a:ext cx="9842312" cy="6158709"/>
            <a:chOff x="581649" y="667015"/>
            <a:chExt cx="9842310" cy="6158708"/>
          </a:xfrm>
        </p:grpSpPr>
        <p:pic>
          <p:nvPicPr>
            <p:cNvPr id="198" name="Screen Shot 2014-09-26 at 16.47.30.png"/>
            <p:cNvPicPr/>
            <p:nvPr/>
          </p:nvPicPr>
          <p:blipFill>
            <a:blip r:embed="rId6">
              <a:extLst/>
            </a:blip>
            <a:stretch>
              <a:fillRect/>
            </a:stretch>
          </p:blipFill>
          <p:spPr>
            <a:xfrm>
              <a:off x="581649" y="667015"/>
              <a:ext cx="9842311" cy="6158709"/>
            </a:xfrm>
            <a:prstGeom prst="rect">
              <a:avLst/>
            </a:prstGeom>
            <a:ln w="12700" cap="flat">
              <a:noFill/>
              <a:miter lim="400000"/>
            </a:ln>
            <a:effectLst/>
          </p:spPr>
        </p:pic>
        <p:pic>
          <p:nvPicPr>
            <p:cNvPr id="199" name="Screen Shot 2014-09-26 at 16.48.34.png"/>
            <p:cNvPicPr/>
            <p:nvPr/>
          </p:nvPicPr>
          <p:blipFill>
            <a:blip r:embed="rId7">
              <a:extLst/>
            </a:blip>
            <a:stretch>
              <a:fillRect/>
            </a:stretch>
          </p:blipFill>
          <p:spPr>
            <a:xfrm>
              <a:off x="8610662" y="1184245"/>
              <a:ext cx="1714052" cy="364237"/>
            </a:xfrm>
            <a:prstGeom prst="rect">
              <a:avLst/>
            </a:prstGeom>
            <a:ln w="12700" cap="flat">
              <a:noFill/>
              <a:miter lim="400000"/>
            </a:ln>
            <a:effectLst/>
          </p:spPr>
        </p:pic>
      </p:grpSp>
      <p:sp>
        <p:nvSpPr>
          <p:cNvPr id="201" name="Shape 201"/>
          <p:cNvSpPr>
            <a:spLocks noGrp="1"/>
          </p:cNvSpPr>
          <p:nvPr>
            <p:ph type="title"/>
          </p:nvPr>
        </p:nvSpPr>
        <p:spPr>
          <a:xfrm>
            <a:off x="952500" y="101600"/>
            <a:ext cx="11099800" cy="2159000"/>
          </a:xfrm>
          <a:prstGeom prst="rect">
            <a:avLst/>
          </a:prstGeom>
        </p:spPr>
        <p:txBody>
          <a:bodyPr/>
          <a:lstStyle/>
          <a:p>
            <a:pPr lvl="0">
              <a:defRPr sz="1800"/>
            </a:pPr>
            <a:r>
              <a:rPr sz="8000"/>
              <a:t>Usage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952500" y="101600"/>
            <a:ext cx="11099800" cy="2159000"/>
          </a:xfrm>
          <a:prstGeom prst="rect">
            <a:avLst/>
          </a:prstGeom>
        </p:spPr>
        <p:txBody>
          <a:bodyPr/>
          <a:lstStyle/>
          <a:p>
            <a:pPr lvl="0">
              <a:defRPr sz="1800"/>
            </a:pPr>
            <a:r>
              <a:rPr sz="8000"/>
              <a:t>Usage</a:t>
            </a:r>
          </a:p>
        </p:txBody>
      </p:sp>
      <p:grpSp>
        <p:nvGrpSpPr>
          <p:cNvPr id="206" name="Group 206"/>
          <p:cNvGrpSpPr/>
          <p:nvPr/>
        </p:nvGrpSpPr>
        <p:grpSpPr>
          <a:xfrm>
            <a:off x="1657915" y="3634081"/>
            <a:ext cx="1800001" cy="2485438"/>
            <a:chOff x="0" y="0"/>
            <a:chExt cx="1800000" cy="2485436"/>
          </a:xfrm>
        </p:grpSpPr>
        <p:sp>
          <p:nvSpPr>
            <p:cNvPr id="204" name="Shape 204"/>
            <p:cNvSpPr/>
            <p:nvPr/>
          </p:nvSpPr>
          <p:spPr>
            <a:xfrm>
              <a:off x="0" y="124236"/>
              <a:ext cx="1800001" cy="2361201"/>
            </a:xfrm>
            <a:prstGeom prst="roundRect">
              <a:avLst>
                <a:gd name="adj" fmla="val 2838"/>
              </a:avLst>
            </a:prstGeom>
            <a:solidFill>
              <a:srgbClr val="FFFFFF"/>
            </a:solidFill>
            <a:ln w="3175" cap="flat">
              <a:solidFill>
                <a:srgbClr val="444444"/>
              </a:solidFill>
              <a:prstDash val="solid"/>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457200">
                <a:defRPr sz="15000">
                  <a:solidFill>
                    <a:srgbClr val="444444"/>
                  </a:solidFill>
                  <a:latin typeface="+mj-lt"/>
                  <a:ea typeface="+mj-ea"/>
                  <a:cs typeface="+mj-cs"/>
                  <a:sym typeface="Raleway"/>
                </a:defRPr>
              </a:lvl1pPr>
            </a:lstStyle>
            <a:p>
              <a:pPr lvl="0">
                <a:defRPr sz="1800">
                  <a:solidFill>
                    <a:srgbClr val="000000"/>
                  </a:solidFill>
                </a:defRPr>
              </a:pPr>
              <a:r>
                <a:rPr sz="15000">
                  <a:solidFill>
                    <a:srgbClr val="444444"/>
                  </a:solidFill>
                </a:rPr>
                <a:t>3</a:t>
              </a:r>
            </a:p>
          </p:txBody>
        </p:sp>
        <p:sp>
          <p:nvSpPr>
            <p:cNvPr id="205" name="Shape 205"/>
            <p:cNvSpPr/>
            <p:nvPr/>
          </p:nvSpPr>
          <p:spPr>
            <a:xfrm>
              <a:off x="540000" y="0"/>
              <a:ext cx="720001" cy="245299"/>
            </a:xfrm>
            <a:prstGeom prst="rect">
              <a:avLst/>
            </a:prstGeom>
            <a:solidFill>
              <a:srgbClr val="444444"/>
            </a:solidFill>
            <a:ln w="12700" cap="flat">
              <a:noFill/>
              <a:miter lim="400000"/>
            </a:ln>
            <a:effectLst/>
          </p:spPr>
          <p:txBody>
            <a:bodyPr wrap="square" lIns="0" tIns="0" rIns="0" bIns="0" numCol="1" anchor="ctr">
              <a:noAutofit/>
            </a:bodyPr>
            <a:lstStyle/>
            <a:p>
              <a:pPr lvl="0" defTabSz="457200">
                <a:defRPr sz="1200">
                  <a:solidFill>
                    <a:srgbClr val="FFFFFF"/>
                  </a:solidFill>
                  <a:latin typeface="Helvetica Neue Medium"/>
                  <a:ea typeface="Helvetica Neue Medium"/>
                  <a:cs typeface="Helvetica Neue Medium"/>
                  <a:sym typeface="Helvetica Neue Medium"/>
                </a:defRPr>
              </a:pPr>
              <a:endParaRPr/>
            </a:p>
          </p:txBody>
        </p:sp>
      </p:grpSp>
      <p:sp>
        <p:nvSpPr>
          <p:cNvPr id="207" name="Shape 207"/>
          <p:cNvSpPr/>
          <p:nvPr/>
        </p:nvSpPr>
        <p:spPr>
          <a:xfrm>
            <a:off x="5695469" y="3808687"/>
            <a:ext cx="5651416" cy="23108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lgn="l" defTabSz="457200">
              <a:lnSpc>
                <a:spcPct val="120000"/>
              </a:lnSpc>
              <a:defRPr sz="1800"/>
            </a:pPr>
            <a:r>
              <a:rPr sz="6200" b="1">
                <a:latin typeface="+mj-lt"/>
                <a:ea typeface="+mj-ea"/>
                <a:cs typeface="+mj-cs"/>
                <a:sym typeface="Raleway"/>
              </a:rPr>
              <a:t>Organisations</a:t>
            </a:r>
          </a:p>
          <a:p>
            <a:pPr lvl="0" algn="l" defTabSz="457200">
              <a:lnSpc>
                <a:spcPct val="120000"/>
              </a:lnSpc>
              <a:defRPr sz="1800"/>
            </a:pPr>
            <a:r>
              <a:rPr sz="2100">
                <a:latin typeface="+mj-lt"/>
                <a:ea typeface="+mj-ea"/>
                <a:cs typeface="+mj-cs"/>
                <a:sym typeface="Raleway"/>
              </a:rPr>
              <a:t>Have shared their curation costs</a:t>
            </a:r>
          </a:p>
        </p:txBody>
      </p:sp>
      <p:grpSp>
        <p:nvGrpSpPr>
          <p:cNvPr id="210" name="Group 210"/>
          <p:cNvGrpSpPr/>
          <p:nvPr/>
        </p:nvGrpSpPr>
        <p:grpSpPr>
          <a:xfrm>
            <a:off x="3665744" y="3634081"/>
            <a:ext cx="1800001" cy="2485438"/>
            <a:chOff x="0" y="0"/>
            <a:chExt cx="1800000" cy="2485436"/>
          </a:xfrm>
        </p:grpSpPr>
        <p:sp>
          <p:nvSpPr>
            <p:cNvPr id="208" name="Shape 208"/>
            <p:cNvSpPr/>
            <p:nvPr/>
          </p:nvSpPr>
          <p:spPr>
            <a:xfrm>
              <a:off x="0" y="124236"/>
              <a:ext cx="1800001" cy="2361201"/>
            </a:xfrm>
            <a:prstGeom prst="roundRect">
              <a:avLst>
                <a:gd name="adj" fmla="val 2838"/>
              </a:avLst>
            </a:prstGeom>
            <a:solidFill>
              <a:srgbClr val="FFFFFF"/>
            </a:solidFill>
            <a:ln w="3175" cap="flat">
              <a:solidFill>
                <a:srgbClr val="444444"/>
              </a:solidFill>
              <a:prstDash val="solid"/>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457200">
                <a:defRPr sz="15000">
                  <a:solidFill>
                    <a:srgbClr val="444444"/>
                  </a:solidFill>
                  <a:latin typeface="+mj-lt"/>
                  <a:ea typeface="+mj-ea"/>
                  <a:cs typeface="+mj-cs"/>
                  <a:sym typeface="Raleway"/>
                </a:defRPr>
              </a:lvl1pPr>
            </a:lstStyle>
            <a:p>
              <a:pPr lvl="0">
                <a:defRPr sz="1800">
                  <a:solidFill>
                    <a:srgbClr val="000000"/>
                  </a:solidFill>
                </a:defRPr>
              </a:pPr>
              <a:r>
                <a:rPr sz="15000">
                  <a:solidFill>
                    <a:srgbClr val="444444"/>
                  </a:solidFill>
                </a:rPr>
                <a:t>0</a:t>
              </a:r>
            </a:p>
          </p:txBody>
        </p:sp>
        <p:sp>
          <p:nvSpPr>
            <p:cNvPr id="209" name="Shape 209"/>
            <p:cNvSpPr/>
            <p:nvPr/>
          </p:nvSpPr>
          <p:spPr>
            <a:xfrm>
              <a:off x="540000" y="0"/>
              <a:ext cx="720001" cy="245299"/>
            </a:xfrm>
            <a:prstGeom prst="rect">
              <a:avLst/>
            </a:prstGeom>
            <a:solidFill>
              <a:srgbClr val="444444"/>
            </a:solidFill>
            <a:ln w="12700" cap="flat">
              <a:noFill/>
              <a:miter lim="400000"/>
            </a:ln>
            <a:effectLst/>
          </p:spPr>
          <p:txBody>
            <a:bodyPr wrap="square" lIns="0" tIns="0" rIns="0" bIns="0" numCol="1" anchor="ctr">
              <a:noAutofit/>
            </a:bodyPr>
            <a:lstStyle/>
            <a:p>
              <a:pPr lvl="0" defTabSz="457200">
                <a:defRPr sz="1200">
                  <a:solidFill>
                    <a:srgbClr val="FFFFFF"/>
                  </a:solidFill>
                  <a:latin typeface="Helvetica Neue Medium"/>
                  <a:ea typeface="Helvetica Neue Medium"/>
                  <a:cs typeface="Helvetica Neue Medium"/>
                  <a:sym typeface="Helvetica Neue Medium"/>
                </a:defRPr>
              </a:pPr>
              <a:endParaRPr/>
            </a:p>
          </p:txBody>
        </p:sp>
      </p:grpSp>
      <p:grpSp>
        <p:nvGrpSpPr>
          <p:cNvPr id="213" name="Group 213"/>
          <p:cNvGrpSpPr/>
          <p:nvPr/>
        </p:nvGrpSpPr>
        <p:grpSpPr>
          <a:xfrm>
            <a:off x="224338" y="8737654"/>
            <a:ext cx="989464" cy="804881"/>
            <a:chOff x="0" y="0"/>
            <a:chExt cx="989462" cy="804879"/>
          </a:xfrm>
        </p:grpSpPr>
        <p:sp>
          <p:nvSpPr>
            <p:cNvPr id="211" name="Shape 211"/>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212"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pic>
        <p:nvPicPr>
          <p:cNvPr id="214" name="image2.gif"/>
          <p:cNvPicPr/>
          <p:nvPr/>
        </p:nvPicPr>
        <p:blipFill>
          <a:blip r:embed="rId4">
            <a:extLst/>
          </a:blip>
          <a:stretch>
            <a:fillRect/>
          </a:stretch>
        </p:blipFill>
        <p:spPr>
          <a:xfrm>
            <a:off x="11790998" y="8737654"/>
            <a:ext cx="989464" cy="804881"/>
          </a:xfrm>
          <a:prstGeom prst="rect">
            <a:avLst/>
          </a:prstGeom>
          <a:ln w="12700">
            <a:miter lim="400000"/>
          </a:ln>
        </p:spPr>
      </p:pic>
      <p:sp>
        <p:nvSpPr>
          <p:cNvPr id="215" name="Shape 215"/>
          <p:cNvSpPr/>
          <p:nvPr/>
        </p:nvSpPr>
        <p:spPr>
          <a:xfrm>
            <a:off x="4612550" y="9224345"/>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no-text.png"/>
          <p:cNvPicPr>
            <a:picLocks noChangeAspect="1"/>
          </p:cNvPicPr>
          <p:nvPr/>
        </p:nvPicPr>
        <p:blipFill>
          <a:blip r:embed="rId3" cstate="print"/>
          <a:stretch>
            <a:fillRect/>
          </a:stretch>
        </p:blipFill>
        <p:spPr>
          <a:xfrm>
            <a:off x="255306" y="165877"/>
            <a:ext cx="1272437" cy="1024114"/>
          </a:xfrm>
          <a:prstGeom prst="rect">
            <a:avLst/>
          </a:prstGeom>
        </p:spPr>
      </p:pic>
      <p:sp>
        <p:nvSpPr>
          <p:cNvPr id="11265" name="Rectangle 1"/>
          <p:cNvSpPr>
            <a:spLocks noChangeArrowheads="1"/>
          </p:cNvSpPr>
          <p:nvPr/>
        </p:nvSpPr>
        <p:spPr bwMode="auto">
          <a:xfrm>
            <a:off x="3517148" y="196414"/>
            <a:ext cx="5970502" cy="481542"/>
          </a:xfrm>
          <a:prstGeom prst="rect">
            <a:avLst/>
          </a:prstGeom>
          <a:noFill/>
          <a:ln w="9525">
            <a:noFill/>
            <a:miter lim="800000"/>
            <a:headEnd/>
            <a:tailEnd/>
          </a:ln>
          <a:effectLst/>
        </p:spPr>
        <p:txBody>
          <a:bodyPr vert="horz" wrap="none" lIns="67712" tIns="65024" rIns="130048" bIns="65024" numCol="1" anchor="ctr" anchorCtr="0" compatLnSpc="1">
            <a:prstTxWarp prst="textNoShape">
              <a:avLst/>
            </a:prstTxWarp>
            <a:spAutoFit/>
          </a:bodyPr>
          <a:lstStyle/>
          <a:p>
            <a:pPr defTabSz="1300460" rtl="0" fontAlgn="base">
              <a:spcBef>
                <a:spcPct val="0"/>
              </a:spcBef>
              <a:spcAft>
                <a:spcPct val="0"/>
              </a:spcAft>
            </a:pPr>
            <a:r>
              <a:rPr lang="en-GB" sz="2276" dirty="0">
                <a:solidFill>
                  <a:schemeClr val="tx1">
                    <a:lumMod val="50000"/>
                    <a:lumOff val="50000"/>
                  </a:schemeClr>
                </a:solidFill>
                <a:ea typeface="Times New Roman" pitchFamily="18" charset="0"/>
                <a:cs typeface="Calibri" pitchFamily="34" charset="0"/>
              </a:rPr>
              <a:t>Collaboration to Clarify the Costs of Curation</a:t>
            </a:r>
            <a:endParaRPr lang="en-GB" sz="2560" dirty="0">
              <a:solidFill>
                <a:schemeClr val="tx1">
                  <a:lumMod val="50000"/>
                  <a:lumOff val="50000"/>
                </a:schemeClr>
              </a:solidFill>
              <a:cs typeface="Arial" pitchFamily="34" charset="0"/>
            </a:endParaRPr>
          </a:p>
        </p:txBody>
      </p:sp>
      <p:sp>
        <p:nvSpPr>
          <p:cNvPr id="6" name="TextBox 5"/>
          <p:cNvSpPr txBox="1"/>
          <p:nvPr/>
        </p:nvSpPr>
        <p:spPr>
          <a:xfrm>
            <a:off x="767363" y="1750081"/>
            <a:ext cx="11777308" cy="1523494"/>
          </a:xfrm>
          <a:prstGeom prst="rect">
            <a:avLst/>
          </a:prstGeom>
          <a:noFill/>
        </p:spPr>
        <p:txBody>
          <a:bodyPr wrap="square" rtlCol="0">
            <a:spAutoFit/>
          </a:bodyPr>
          <a:lstStyle/>
          <a:p>
            <a:pPr algn="l">
              <a:spcAft>
                <a:spcPts val="600"/>
              </a:spcAft>
            </a:pPr>
            <a:r>
              <a:rPr lang="en-GB" sz="4400" b="1" dirty="0" smtClean="0">
                <a:latin typeface="+mj-lt"/>
              </a:rPr>
              <a:t>Project </a:t>
            </a:r>
          </a:p>
          <a:p>
            <a:pPr marL="538163" indent="-538163" algn="l">
              <a:spcAft>
                <a:spcPts val="600"/>
              </a:spcAft>
            </a:pPr>
            <a:r>
              <a:rPr lang="en-GB" sz="4400" b="1" dirty="0" smtClean="0">
                <a:latin typeface="+mj-lt"/>
              </a:rPr>
              <a:t>context</a:t>
            </a:r>
            <a:endParaRPr lang="en-GB" sz="3200" dirty="0">
              <a:latin typeface="+mj-lt"/>
            </a:endParaRPr>
          </a:p>
        </p:txBody>
      </p:sp>
      <p:pic>
        <p:nvPicPr>
          <p:cNvPr id="7170" name="Picture 2"/>
          <p:cNvPicPr>
            <a:picLocks noChangeAspect="1" noChangeArrowheads="1"/>
          </p:cNvPicPr>
          <p:nvPr/>
        </p:nvPicPr>
        <p:blipFill>
          <a:blip r:embed="rId4" cstate="print"/>
          <a:srcRect/>
          <a:stretch>
            <a:fillRect/>
          </a:stretch>
        </p:blipFill>
        <p:spPr bwMode="auto">
          <a:xfrm>
            <a:off x="60961" y="9514029"/>
            <a:ext cx="12882880" cy="176107"/>
          </a:xfrm>
          <a:prstGeom prst="rect">
            <a:avLst/>
          </a:prstGeom>
          <a:noFill/>
          <a:ln w="9525">
            <a:noFill/>
            <a:miter lim="800000"/>
            <a:headEnd/>
            <a:tailEnd/>
          </a:ln>
        </p:spPr>
      </p:pic>
      <p:pic>
        <p:nvPicPr>
          <p:cNvPr id="7" name="Afbeelding 384"/>
          <p:cNvPicPr/>
          <p:nvPr/>
        </p:nvPicPr>
        <p:blipFill>
          <a:blip r:embed="rId5" cstate="print">
            <a:extLst>
              <a:ext uri="{28A0092B-C50C-407E-A947-70E740481C1C}">
                <a14:useLocalDpi xmlns:a14="http://schemas.microsoft.com/office/drawing/2010/main" val="0"/>
              </a:ext>
            </a:extLst>
          </a:blip>
          <a:stretch>
            <a:fillRect/>
          </a:stretch>
        </p:blipFill>
        <p:spPr bwMode="auto">
          <a:xfrm>
            <a:off x="11444670" y="179867"/>
            <a:ext cx="1407236" cy="1144718"/>
          </a:xfrm>
          <a:prstGeom prst="rect">
            <a:avLst/>
          </a:prstGeom>
          <a:noFill/>
          <a:ln w="9525">
            <a:noFill/>
            <a:miter lim="800000"/>
            <a:headEnd/>
            <a:tailEnd/>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7377" y="3273575"/>
            <a:ext cx="6242140" cy="505450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678" y="6774394"/>
            <a:ext cx="1614694" cy="2133600"/>
          </a:xfrm>
          <a:prstGeom prst="rect">
            <a:avLst/>
          </a:prstGeom>
        </p:spPr>
      </p:pic>
      <p:sp>
        <p:nvSpPr>
          <p:cNvPr id="2" name="Rectangle 1"/>
          <p:cNvSpPr/>
          <p:nvPr/>
        </p:nvSpPr>
        <p:spPr>
          <a:xfrm>
            <a:off x="10270751" y="9026346"/>
            <a:ext cx="2581155" cy="369332"/>
          </a:xfrm>
          <a:prstGeom prst="rect">
            <a:avLst/>
          </a:prstGeom>
        </p:spPr>
        <p:txBody>
          <a:bodyPr wrap="none">
            <a:spAutoFit/>
          </a:bodyPr>
          <a:lstStyle/>
          <a:p>
            <a:r>
              <a:rPr lang="en-GB" sz="1800" dirty="0">
                <a:solidFill>
                  <a:srgbClr val="000000"/>
                </a:solidFill>
                <a:latin typeface="+mj-lt"/>
              </a:rPr>
              <a:t> </a:t>
            </a:r>
            <a:r>
              <a:rPr lang="en-GB" sz="1800" dirty="0">
                <a:solidFill>
                  <a:srgbClr val="003597"/>
                </a:solidFill>
                <a:latin typeface="+mj-lt"/>
                <a:hlinkClick r:id="rId8"/>
              </a:rPr>
              <a:t>www.digitalbevaring.dk</a:t>
            </a:r>
            <a:endParaRPr lang="en-GB" sz="1800" dirty="0">
              <a:latin typeface="+mj-lt"/>
            </a:endParaRPr>
          </a:p>
        </p:txBody>
      </p:sp>
    </p:spTree>
    <p:extLst>
      <p:ext uri="{BB962C8B-B14F-4D97-AF65-F5344CB8AC3E}">
        <p14:creationId xmlns:p14="http://schemas.microsoft.com/office/powerpoint/2010/main" val="2027260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50000" y="150000"/>
                                    </p:animScale>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9"/>
          <p:cNvGrpSpPr/>
          <p:nvPr/>
        </p:nvGrpSpPr>
        <p:grpSpPr>
          <a:xfrm>
            <a:off x="237037" y="200913"/>
            <a:ext cx="989464" cy="804881"/>
            <a:chOff x="0" y="0"/>
            <a:chExt cx="989462" cy="804879"/>
          </a:xfrm>
        </p:grpSpPr>
        <p:sp>
          <p:nvSpPr>
            <p:cNvPr id="217" name="Shape 217"/>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218"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pic>
        <p:nvPicPr>
          <p:cNvPr id="220" name="image2.gif"/>
          <p:cNvPicPr/>
          <p:nvPr/>
        </p:nvPicPr>
        <p:blipFill>
          <a:blip r:embed="rId4">
            <a:extLst/>
          </a:blip>
          <a:stretch>
            <a:fillRect/>
          </a:stretch>
        </p:blipFill>
        <p:spPr>
          <a:xfrm>
            <a:off x="11803697" y="200913"/>
            <a:ext cx="989464" cy="804881"/>
          </a:xfrm>
          <a:prstGeom prst="rect">
            <a:avLst/>
          </a:prstGeom>
          <a:ln w="12700">
            <a:miter lim="400000"/>
          </a:ln>
        </p:spPr>
      </p:pic>
      <p:sp>
        <p:nvSpPr>
          <p:cNvPr id="221" name="Shape 221"/>
          <p:cNvSpPr/>
          <p:nvPr/>
        </p:nvSpPr>
        <p:spPr>
          <a:xfrm>
            <a:off x="4625249" y="175900"/>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
        <p:nvSpPr>
          <p:cNvPr id="2" name="Title 1"/>
          <p:cNvSpPr>
            <a:spLocks noGrp="1"/>
          </p:cNvSpPr>
          <p:nvPr>
            <p:ph type="title"/>
          </p:nvPr>
        </p:nvSpPr>
        <p:spPr>
          <a:xfrm>
            <a:off x="1270000" y="3225800"/>
            <a:ext cx="6391189" cy="3302000"/>
          </a:xfrm>
        </p:spPr>
        <p:txBody>
          <a:bodyPr>
            <a:normAutofit fontScale="90000"/>
          </a:bodyPr>
          <a:lstStyle/>
          <a:p>
            <a:r>
              <a:rPr lang="en-GB" dirty="0" smtClean="0"/>
              <a:t>The Curation Costs Exchange needs you!</a:t>
            </a:r>
            <a:endParaRPr lang="en-GB" dirty="0"/>
          </a:p>
        </p:txBody>
      </p:sp>
      <p:pic>
        <p:nvPicPr>
          <p:cNvPr id="3076" name="Picture 4" descr="http://thomasinterestingblog.files.wordpress.com/2012/02/feature_graphic.png"/>
          <p:cNvPicPr>
            <a:picLocks noChangeAspect="1" noChangeArrowheads="1"/>
          </p:cNvPicPr>
          <p:nvPr/>
        </p:nvPicPr>
        <p:blipFill rotWithShape="1">
          <a:blip r:embed="rId5">
            <a:extLst>
              <a:ext uri="{28A0092B-C50C-407E-A947-70E740481C1C}">
                <a14:useLocalDpi xmlns:a14="http://schemas.microsoft.com/office/drawing/2010/main" val="0"/>
              </a:ext>
            </a:extLst>
          </a:blip>
          <a:srcRect l="30077" r="29636"/>
          <a:stretch/>
        </p:blipFill>
        <p:spPr bwMode="auto">
          <a:xfrm>
            <a:off x="7364627" y="2495550"/>
            <a:ext cx="3929449"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9"/>
          <p:cNvGrpSpPr/>
          <p:nvPr/>
        </p:nvGrpSpPr>
        <p:grpSpPr>
          <a:xfrm>
            <a:off x="237037" y="200913"/>
            <a:ext cx="989464" cy="804881"/>
            <a:chOff x="0" y="0"/>
            <a:chExt cx="989462" cy="804879"/>
          </a:xfrm>
        </p:grpSpPr>
        <p:sp>
          <p:nvSpPr>
            <p:cNvPr id="217" name="Shape 217"/>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218"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pic>
        <p:nvPicPr>
          <p:cNvPr id="220" name="image2.gif"/>
          <p:cNvPicPr/>
          <p:nvPr/>
        </p:nvPicPr>
        <p:blipFill>
          <a:blip r:embed="rId4">
            <a:extLst/>
          </a:blip>
          <a:stretch>
            <a:fillRect/>
          </a:stretch>
        </p:blipFill>
        <p:spPr>
          <a:xfrm>
            <a:off x="11803697" y="200913"/>
            <a:ext cx="989464" cy="804881"/>
          </a:xfrm>
          <a:prstGeom prst="rect">
            <a:avLst/>
          </a:prstGeom>
          <a:ln w="12700">
            <a:miter lim="400000"/>
          </a:ln>
        </p:spPr>
      </p:pic>
      <p:sp>
        <p:nvSpPr>
          <p:cNvPr id="221" name="Shape 221"/>
          <p:cNvSpPr/>
          <p:nvPr/>
        </p:nvSpPr>
        <p:spPr>
          <a:xfrm>
            <a:off x="4625249" y="175900"/>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
        <p:nvSpPr>
          <p:cNvPr id="222" name="Shape 222"/>
          <p:cNvSpPr>
            <a:spLocks noGrp="1"/>
          </p:cNvSpPr>
          <p:nvPr>
            <p:ph type="title"/>
          </p:nvPr>
        </p:nvSpPr>
        <p:spPr>
          <a:xfrm>
            <a:off x="549171" y="2768429"/>
            <a:ext cx="11906458" cy="4216742"/>
          </a:xfrm>
          <a:prstGeom prst="rect">
            <a:avLst/>
          </a:prstGeom>
        </p:spPr>
        <p:txBody>
          <a:bodyPr/>
          <a:lstStyle>
            <a:lvl1pPr>
              <a:defRPr sz="7300" u="sng">
                <a:hlinkClick r:id="rId5"/>
              </a:defRPr>
            </a:lvl1pPr>
          </a:lstStyle>
          <a:p>
            <a:pPr lvl="0">
              <a:defRPr sz="1800" u="none"/>
            </a:pPr>
            <a:r>
              <a:rPr sz="7300" u="sng">
                <a:hlinkClick r:id="rId5"/>
              </a:rPr>
              <a:t>www.curationexchange.org</a:t>
            </a:r>
          </a:p>
        </p:txBody>
      </p:sp>
    </p:spTree>
    <p:extLst>
      <p:ext uri="{BB962C8B-B14F-4D97-AF65-F5344CB8AC3E}">
        <p14:creationId xmlns:p14="http://schemas.microsoft.com/office/powerpoint/2010/main" val="11881453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9"/>
          <p:cNvGrpSpPr/>
          <p:nvPr/>
        </p:nvGrpSpPr>
        <p:grpSpPr>
          <a:xfrm>
            <a:off x="237037" y="200913"/>
            <a:ext cx="989464" cy="804881"/>
            <a:chOff x="0" y="0"/>
            <a:chExt cx="989462" cy="804879"/>
          </a:xfrm>
        </p:grpSpPr>
        <p:sp>
          <p:nvSpPr>
            <p:cNvPr id="217" name="Shape 217"/>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218" name="image1.png" descr="logo-no-text.png"/>
            <p:cNvPicPr/>
            <p:nvPr/>
          </p:nvPicPr>
          <p:blipFill>
            <a:blip r:embed="rId3">
              <a:extLst/>
            </a:blip>
            <a:stretch>
              <a:fillRect/>
            </a:stretch>
          </p:blipFill>
          <p:spPr>
            <a:xfrm>
              <a:off x="47390" y="42400"/>
              <a:ext cx="894683" cy="720080"/>
            </a:xfrm>
            <a:prstGeom prst="rect">
              <a:avLst/>
            </a:prstGeom>
            <a:ln w="12700" cap="flat">
              <a:noFill/>
              <a:miter lim="400000"/>
            </a:ln>
            <a:effectLst/>
          </p:spPr>
        </p:pic>
      </p:grpSp>
      <p:pic>
        <p:nvPicPr>
          <p:cNvPr id="220" name="image2.gif"/>
          <p:cNvPicPr/>
          <p:nvPr/>
        </p:nvPicPr>
        <p:blipFill>
          <a:blip r:embed="rId4">
            <a:extLst/>
          </a:blip>
          <a:stretch>
            <a:fillRect/>
          </a:stretch>
        </p:blipFill>
        <p:spPr>
          <a:xfrm>
            <a:off x="11803697" y="200913"/>
            <a:ext cx="989464" cy="804881"/>
          </a:xfrm>
          <a:prstGeom prst="rect">
            <a:avLst/>
          </a:prstGeom>
          <a:ln w="12700">
            <a:miter lim="400000"/>
          </a:ln>
        </p:spPr>
      </p:pic>
      <p:sp>
        <p:nvSpPr>
          <p:cNvPr id="221" name="Shape 221"/>
          <p:cNvSpPr/>
          <p:nvPr/>
        </p:nvSpPr>
        <p:spPr>
          <a:xfrm>
            <a:off x="4625249" y="175900"/>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
        <p:nvSpPr>
          <p:cNvPr id="2" name="Title 1"/>
          <p:cNvSpPr>
            <a:spLocks noGrp="1"/>
          </p:cNvSpPr>
          <p:nvPr>
            <p:ph type="title"/>
          </p:nvPr>
        </p:nvSpPr>
        <p:spPr>
          <a:xfrm>
            <a:off x="989285" y="1885732"/>
            <a:ext cx="10464800" cy="1740338"/>
          </a:xfrm>
        </p:spPr>
        <p:txBody>
          <a:bodyPr>
            <a:noAutofit/>
          </a:bodyPr>
          <a:lstStyle/>
          <a:p>
            <a:pPr lvl="0"/>
            <a:r>
              <a:rPr lang="en-US" sz="5400" dirty="0" smtClean="0"/>
              <a:t>What happens next? </a:t>
            </a:r>
            <a:r>
              <a:rPr lang="en-US" sz="4400" dirty="0" smtClean="0"/>
              <a:t/>
            </a:r>
            <a:br>
              <a:rPr lang="en-US" sz="4400" dirty="0" smtClean="0"/>
            </a:br>
            <a:r>
              <a:rPr lang="en-GB" sz="4400" dirty="0"/>
              <a:t/>
            </a:r>
            <a:br>
              <a:rPr lang="en-GB" sz="4400" dirty="0"/>
            </a:br>
            <a:endParaRPr lang="en-GB" sz="4400" dirty="0"/>
          </a:p>
        </p:txBody>
      </p:sp>
      <p:sp>
        <p:nvSpPr>
          <p:cNvPr id="3" name="TextBox 2"/>
          <p:cNvSpPr txBox="1"/>
          <p:nvPr/>
        </p:nvSpPr>
        <p:spPr>
          <a:xfrm>
            <a:off x="989285" y="3148692"/>
            <a:ext cx="11051628"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rtl="0" latinLnBrk="1" hangingPunct="0">
              <a:buFont typeface="Arial" panose="020B0604020202020204" pitchFamily="34" charset="0"/>
              <a:buChar char="•"/>
            </a:pPr>
            <a:r>
              <a:rPr lang="en-US" sz="4800" dirty="0" smtClean="0"/>
              <a:t>Take some time to explore </a:t>
            </a:r>
            <a:r>
              <a:rPr lang="en-US" sz="4800" dirty="0" err="1" smtClean="0"/>
              <a:t>CCEx</a:t>
            </a:r>
            <a:endParaRPr lang="en-US" sz="4800" dirty="0" smtClean="0"/>
          </a:p>
          <a:p>
            <a:pPr marL="571500" indent="-571500" algn="l" rtl="0" latinLnBrk="1" hangingPunct="0">
              <a:buFont typeface="Arial" panose="020B0604020202020204" pitchFamily="34" charset="0"/>
              <a:buChar char="•"/>
            </a:pPr>
            <a:endParaRPr lang="en-US" sz="4800" dirty="0" smtClean="0"/>
          </a:p>
          <a:p>
            <a:pPr marL="571500" indent="-571500" algn="l" rtl="0" latinLnBrk="1" hangingPunct="0">
              <a:buFont typeface="Arial" panose="020B0604020202020204" pitchFamily="34" charset="0"/>
              <a:buChar char="•"/>
            </a:pPr>
            <a:r>
              <a:rPr lang="en-US" sz="4800" dirty="0" smtClean="0"/>
              <a:t>Focus </a:t>
            </a:r>
            <a:r>
              <a:rPr lang="en-US" sz="4800" dirty="0"/>
              <a:t>group discussion on </a:t>
            </a:r>
            <a:r>
              <a:rPr lang="en-US" sz="4800" dirty="0" err="1"/>
              <a:t>CCEx</a:t>
            </a:r>
            <a:endParaRPr kumimoji="0" lang="en-GB" sz="4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75273270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no-text.png"/>
          <p:cNvPicPr>
            <a:picLocks noChangeAspect="1"/>
          </p:cNvPicPr>
          <p:nvPr/>
        </p:nvPicPr>
        <p:blipFill>
          <a:blip r:embed="rId3" cstate="print"/>
          <a:stretch>
            <a:fillRect/>
          </a:stretch>
        </p:blipFill>
        <p:spPr>
          <a:xfrm>
            <a:off x="255306" y="165877"/>
            <a:ext cx="1272437" cy="1024114"/>
          </a:xfrm>
          <a:prstGeom prst="rect">
            <a:avLst/>
          </a:prstGeom>
        </p:spPr>
      </p:pic>
      <p:sp>
        <p:nvSpPr>
          <p:cNvPr id="11265" name="Rectangle 1"/>
          <p:cNvSpPr>
            <a:spLocks noChangeArrowheads="1"/>
          </p:cNvSpPr>
          <p:nvPr/>
        </p:nvSpPr>
        <p:spPr bwMode="auto">
          <a:xfrm>
            <a:off x="3517148" y="196414"/>
            <a:ext cx="5970502" cy="481542"/>
          </a:xfrm>
          <a:prstGeom prst="rect">
            <a:avLst/>
          </a:prstGeom>
          <a:noFill/>
          <a:ln w="9525">
            <a:noFill/>
            <a:miter lim="800000"/>
            <a:headEnd/>
            <a:tailEnd/>
          </a:ln>
          <a:effectLst/>
        </p:spPr>
        <p:txBody>
          <a:bodyPr vert="horz" wrap="none" lIns="67712" tIns="65024" rIns="130048" bIns="65024" numCol="1" anchor="ctr" anchorCtr="0" compatLnSpc="1">
            <a:prstTxWarp prst="textNoShape">
              <a:avLst/>
            </a:prstTxWarp>
            <a:spAutoFit/>
          </a:bodyPr>
          <a:lstStyle/>
          <a:p>
            <a:pPr defTabSz="1300460" rtl="0" fontAlgn="base">
              <a:spcBef>
                <a:spcPct val="0"/>
              </a:spcBef>
              <a:spcAft>
                <a:spcPct val="0"/>
              </a:spcAft>
            </a:pPr>
            <a:r>
              <a:rPr lang="en-GB" sz="2276" dirty="0">
                <a:solidFill>
                  <a:schemeClr val="tx1">
                    <a:lumMod val="50000"/>
                    <a:lumOff val="50000"/>
                  </a:schemeClr>
                </a:solidFill>
                <a:ea typeface="Times New Roman" pitchFamily="18" charset="0"/>
                <a:cs typeface="Calibri" pitchFamily="34" charset="0"/>
              </a:rPr>
              <a:t>Collaboration to Clarify the Costs of Curation</a:t>
            </a:r>
            <a:endParaRPr lang="en-GB" sz="2560" dirty="0">
              <a:solidFill>
                <a:schemeClr val="tx1">
                  <a:lumMod val="50000"/>
                  <a:lumOff val="50000"/>
                </a:schemeClr>
              </a:solidFill>
              <a:cs typeface="Arial" pitchFamily="34" charset="0"/>
            </a:endParaRPr>
          </a:p>
        </p:txBody>
      </p:sp>
      <p:sp>
        <p:nvSpPr>
          <p:cNvPr id="6" name="TextBox 5"/>
          <p:cNvSpPr txBox="1"/>
          <p:nvPr/>
        </p:nvSpPr>
        <p:spPr>
          <a:xfrm>
            <a:off x="767363" y="1750081"/>
            <a:ext cx="11777308" cy="6340197"/>
          </a:xfrm>
          <a:prstGeom prst="rect">
            <a:avLst/>
          </a:prstGeom>
          <a:noFill/>
        </p:spPr>
        <p:txBody>
          <a:bodyPr wrap="square" rtlCol="0">
            <a:spAutoFit/>
          </a:bodyPr>
          <a:lstStyle/>
          <a:p>
            <a:pPr marL="457200" indent="-457200" algn="l">
              <a:spcAft>
                <a:spcPts val="600"/>
              </a:spcAft>
              <a:buFont typeface="Arial" panose="020B0604020202020204" pitchFamily="34" charset="0"/>
              <a:buChar char="•"/>
            </a:pPr>
            <a:r>
              <a:rPr lang="en-GB" sz="4400" b="1" dirty="0" smtClean="0">
                <a:latin typeface="+mj-lt"/>
              </a:rPr>
              <a:t>Vision</a:t>
            </a:r>
            <a:r>
              <a:rPr lang="en-GB" sz="5120" b="1" dirty="0">
                <a:latin typeface="+mj-lt"/>
              </a:rPr>
              <a:t/>
            </a:r>
            <a:br>
              <a:rPr lang="en-GB" sz="5120" b="1" dirty="0">
                <a:latin typeface="+mj-lt"/>
              </a:rPr>
            </a:br>
            <a:r>
              <a:rPr lang="en-GB" sz="4400" dirty="0">
                <a:latin typeface="+mj-lt"/>
              </a:rPr>
              <a:t>The 4C vision is to create a better understanding of digital curation costs through collaboration</a:t>
            </a:r>
            <a:r>
              <a:rPr lang="en-GB" sz="4400" dirty="0" smtClean="0">
                <a:latin typeface="+mj-lt"/>
              </a:rPr>
              <a:t>.</a:t>
            </a:r>
          </a:p>
          <a:p>
            <a:pPr marL="457200" indent="-457200" algn="l">
              <a:spcAft>
                <a:spcPts val="600"/>
              </a:spcAft>
              <a:buFont typeface="Arial" panose="020B0604020202020204" pitchFamily="34" charset="0"/>
              <a:buChar char="•"/>
            </a:pPr>
            <a:endParaRPr lang="en-GB" sz="4400" dirty="0">
              <a:latin typeface="+mj-lt"/>
            </a:endParaRPr>
          </a:p>
          <a:p>
            <a:pPr marL="457200" indent="-457200" algn="l">
              <a:spcAft>
                <a:spcPts val="600"/>
              </a:spcAft>
              <a:buFont typeface="Arial" panose="020B0604020202020204" pitchFamily="34" charset="0"/>
              <a:buChar char="•"/>
            </a:pPr>
            <a:r>
              <a:rPr lang="en-GB" sz="4400" b="1" dirty="0">
                <a:latin typeface="+mj-lt"/>
              </a:rPr>
              <a:t>Mission</a:t>
            </a:r>
            <a:r>
              <a:rPr lang="en-GB" sz="4400" dirty="0">
                <a:latin typeface="+mj-lt"/>
              </a:rPr>
              <a:t/>
            </a:r>
            <a:br>
              <a:rPr lang="en-GB" sz="4400" dirty="0">
                <a:latin typeface="+mj-lt"/>
              </a:rPr>
            </a:br>
            <a:r>
              <a:rPr lang="en-GB" sz="4400" dirty="0">
                <a:latin typeface="+mj-lt"/>
              </a:rPr>
              <a:t>Our mission is to provide useful, useable resources which support the process of cost management in digital curation</a:t>
            </a:r>
            <a:r>
              <a:rPr lang="en-GB" sz="3200" dirty="0" smtClean="0">
                <a:latin typeface="+mj-lt"/>
              </a:rPr>
              <a:t>.</a:t>
            </a:r>
            <a:endParaRPr lang="en-GB" sz="3200" dirty="0">
              <a:latin typeface="+mj-lt"/>
            </a:endParaRPr>
          </a:p>
        </p:txBody>
      </p:sp>
      <p:pic>
        <p:nvPicPr>
          <p:cNvPr id="7170" name="Picture 2"/>
          <p:cNvPicPr>
            <a:picLocks noChangeAspect="1" noChangeArrowheads="1"/>
          </p:cNvPicPr>
          <p:nvPr/>
        </p:nvPicPr>
        <p:blipFill>
          <a:blip r:embed="rId4" cstate="print"/>
          <a:srcRect/>
          <a:stretch>
            <a:fillRect/>
          </a:stretch>
        </p:blipFill>
        <p:spPr bwMode="auto">
          <a:xfrm>
            <a:off x="60961" y="9514029"/>
            <a:ext cx="12882880" cy="176107"/>
          </a:xfrm>
          <a:prstGeom prst="rect">
            <a:avLst/>
          </a:prstGeom>
          <a:noFill/>
          <a:ln w="9525">
            <a:noFill/>
            <a:miter lim="800000"/>
            <a:headEnd/>
            <a:tailEnd/>
          </a:ln>
        </p:spPr>
      </p:pic>
      <p:pic>
        <p:nvPicPr>
          <p:cNvPr id="7" name="Afbeelding 384"/>
          <p:cNvPicPr/>
          <p:nvPr/>
        </p:nvPicPr>
        <p:blipFill>
          <a:blip r:embed="rId5" cstate="print">
            <a:extLst>
              <a:ext uri="{28A0092B-C50C-407E-A947-70E740481C1C}">
                <a14:useLocalDpi xmlns:a14="http://schemas.microsoft.com/office/drawing/2010/main" val="0"/>
              </a:ext>
            </a:extLst>
          </a:blip>
          <a:stretch>
            <a:fillRect/>
          </a:stretch>
        </p:blipFill>
        <p:spPr bwMode="auto">
          <a:xfrm>
            <a:off x="11444670" y="179867"/>
            <a:ext cx="1407236" cy="1144718"/>
          </a:xfrm>
          <a:prstGeom prst="rect">
            <a:avLst/>
          </a:prstGeom>
          <a:noFill/>
          <a:ln w="9525">
            <a:noFill/>
            <a:miter lim="800000"/>
            <a:headEnd/>
            <a:tailEnd/>
          </a:ln>
        </p:spPr>
      </p:pic>
    </p:spTree>
    <p:extLst>
      <p:ext uri="{BB962C8B-B14F-4D97-AF65-F5344CB8AC3E}">
        <p14:creationId xmlns:p14="http://schemas.microsoft.com/office/powerpoint/2010/main" val="176272100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no-text.png"/>
          <p:cNvPicPr>
            <a:picLocks noChangeAspect="1"/>
          </p:cNvPicPr>
          <p:nvPr/>
        </p:nvPicPr>
        <p:blipFill>
          <a:blip r:embed="rId3" cstate="print"/>
          <a:stretch>
            <a:fillRect/>
          </a:stretch>
        </p:blipFill>
        <p:spPr>
          <a:xfrm>
            <a:off x="255306" y="165877"/>
            <a:ext cx="1272437" cy="1024114"/>
          </a:xfrm>
          <a:prstGeom prst="rect">
            <a:avLst/>
          </a:prstGeom>
        </p:spPr>
      </p:pic>
      <p:sp>
        <p:nvSpPr>
          <p:cNvPr id="11265" name="Rectangle 1"/>
          <p:cNvSpPr>
            <a:spLocks noChangeArrowheads="1"/>
          </p:cNvSpPr>
          <p:nvPr/>
        </p:nvSpPr>
        <p:spPr bwMode="auto">
          <a:xfrm>
            <a:off x="3517148" y="196414"/>
            <a:ext cx="5970502" cy="481542"/>
          </a:xfrm>
          <a:prstGeom prst="rect">
            <a:avLst/>
          </a:prstGeom>
          <a:noFill/>
          <a:ln w="9525">
            <a:noFill/>
            <a:miter lim="800000"/>
            <a:headEnd/>
            <a:tailEnd/>
          </a:ln>
          <a:effectLst/>
        </p:spPr>
        <p:txBody>
          <a:bodyPr vert="horz" wrap="none" lIns="67712" tIns="65024" rIns="130048" bIns="65024" numCol="1" anchor="ctr" anchorCtr="0" compatLnSpc="1">
            <a:prstTxWarp prst="textNoShape">
              <a:avLst/>
            </a:prstTxWarp>
            <a:spAutoFit/>
          </a:bodyPr>
          <a:lstStyle/>
          <a:p>
            <a:pPr defTabSz="1300460" rtl="0" fontAlgn="base">
              <a:spcBef>
                <a:spcPct val="0"/>
              </a:spcBef>
              <a:spcAft>
                <a:spcPct val="0"/>
              </a:spcAft>
            </a:pPr>
            <a:r>
              <a:rPr lang="en-GB" sz="2276" dirty="0">
                <a:solidFill>
                  <a:schemeClr val="tx1">
                    <a:lumMod val="50000"/>
                    <a:lumOff val="50000"/>
                  </a:schemeClr>
                </a:solidFill>
                <a:ea typeface="Times New Roman" pitchFamily="18" charset="0"/>
                <a:cs typeface="Calibri" pitchFamily="34" charset="0"/>
              </a:rPr>
              <a:t>Collaboration to Clarify the Costs of Curation</a:t>
            </a:r>
            <a:endParaRPr lang="en-GB" sz="2560" dirty="0">
              <a:solidFill>
                <a:schemeClr val="tx1">
                  <a:lumMod val="50000"/>
                  <a:lumOff val="50000"/>
                </a:schemeClr>
              </a:solidFill>
              <a:cs typeface="Arial" pitchFamily="34" charset="0"/>
            </a:endParaRPr>
          </a:p>
        </p:txBody>
      </p:sp>
      <p:sp>
        <p:nvSpPr>
          <p:cNvPr id="6" name="TextBox 5"/>
          <p:cNvSpPr txBox="1"/>
          <p:nvPr/>
        </p:nvSpPr>
        <p:spPr>
          <a:xfrm>
            <a:off x="725570" y="1226192"/>
            <a:ext cx="11777308" cy="1938992"/>
          </a:xfrm>
          <a:prstGeom prst="rect">
            <a:avLst/>
          </a:prstGeom>
          <a:noFill/>
        </p:spPr>
        <p:txBody>
          <a:bodyPr wrap="square" rtlCol="0">
            <a:spAutoFit/>
          </a:bodyPr>
          <a:lstStyle/>
          <a:p>
            <a:pPr algn="l">
              <a:spcAft>
                <a:spcPts val="2560"/>
              </a:spcAft>
            </a:pPr>
            <a:r>
              <a:rPr lang="en-GB" sz="6000" b="1" dirty="0" smtClean="0">
                <a:latin typeface="+mj-lt"/>
              </a:rPr>
              <a:t>How have we achieved these aims?</a:t>
            </a:r>
            <a:endParaRPr lang="en-GB" sz="6000" b="1" dirty="0">
              <a:latin typeface="+mj-lt"/>
            </a:endParaRPr>
          </a:p>
        </p:txBody>
      </p:sp>
      <p:pic>
        <p:nvPicPr>
          <p:cNvPr id="7170" name="Picture 2"/>
          <p:cNvPicPr>
            <a:picLocks noChangeAspect="1" noChangeArrowheads="1"/>
          </p:cNvPicPr>
          <p:nvPr/>
        </p:nvPicPr>
        <p:blipFill>
          <a:blip r:embed="rId4" cstate="print"/>
          <a:srcRect/>
          <a:stretch>
            <a:fillRect/>
          </a:stretch>
        </p:blipFill>
        <p:spPr bwMode="auto">
          <a:xfrm>
            <a:off x="60961" y="9514029"/>
            <a:ext cx="12882880" cy="176107"/>
          </a:xfrm>
          <a:prstGeom prst="rect">
            <a:avLst/>
          </a:prstGeom>
          <a:noFill/>
          <a:ln w="9525">
            <a:noFill/>
            <a:miter lim="800000"/>
            <a:headEnd/>
            <a:tailEnd/>
          </a:ln>
        </p:spPr>
      </p:pic>
      <p:pic>
        <p:nvPicPr>
          <p:cNvPr id="7" name="Afbeelding 384"/>
          <p:cNvPicPr/>
          <p:nvPr/>
        </p:nvPicPr>
        <p:blipFill>
          <a:blip r:embed="rId5" cstate="print">
            <a:extLst>
              <a:ext uri="{28A0092B-C50C-407E-A947-70E740481C1C}">
                <a14:useLocalDpi xmlns:a14="http://schemas.microsoft.com/office/drawing/2010/main" val="0"/>
              </a:ext>
            </a:extLst>
          </a:blip>
          <a:stretch>
            <a:fillRect/>
          </a:stretch>
        </p:blipFill>
        <p:spPr bwMode="auto">
          <a:xfrm>
            <a:off x="11444670" y="179867"/>
            <a:ext cx="1407236" cy="1144718"/>
          </a:xfrm>
          <a:prstGeom prst="rect">
            <a:avLst/>
          </a:prstGeom>
          <a:noFill/>
          <a:ln w="9525">
            <a:noFill/>
            <a:miter lim="800000"/>
            <a:headEnd/>
            <a:tailEnd/>
          </a:ln>
        </p:spPr>
      </p:pic>
      <p:sp>
        <p:nvSpPr>
          <p:cNvPr id="9" name="Curved Right Arrow 8"/>
          <p:cNvSpPr/>
          <p:nvPr/>
        </p:nvSpPr>
        <p:spPr>
          <a:xfrm>
            <a:off x="678122" y="4528568"/>
            <a:ext cx="4680644" cy="2304257"/>
          </a:xfrm>
          <a:prstGeom prst="curvedRightArrow">
            <a:avLst>
              <a:gd name="adj1" fmla="val 25000"/>
              <a:gd name="adj2" fmla="val 50000"/>
              <a:gd name="adj3" fmla="val 25000"/>
            </a:avLst>
          </a:prstGeom>
          <a:solidFill>
            <a:schemeClr val="accent5">
              <a:lumMod val="20000"/>
              <a:lumOff val="80000"/>
            </a:schemeClr>
          </a:solidFill>
          <a:ln>
            <a:noFill/>
          </a:ln>
          <a:effectLst>
            <a:outerShdw sx="1000" sy="1000" algn="ctr" rotWithShape="0">
              <a:schemeClr val="accent4">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black"/>
              </a:solidFill>
              <a:latin typeface="Raleway" pitchFamily="50" charset="0"/>
              <a:ea typeface="Adobe Myungjo Std M" panose="02020600000000000000" pitchFamily="18" charset="-128"/>
            </a:endParaRPr>
          </a:p>
        </p:txBody>
      </p:sp>
      <p:sp>
        <p:nvSpPr>
          <p:cNvPr id="10" name="Curved Left Arrow 9"/>
          <p:cNvSpPr/>
          <p:nvPr/>
        </p:nvSpPr>
        <p:spPr>
          <a:xfrm>
            <a:off x="6614224" y="3142149"/>
            <a:ext cx="5161464" cy="2266822"/>
          </a:xfrm>
          <a:prstGeom prst="curvedLeftArrow">
            <a:avLst>
              <a:gd name="adj1" fmla="val 25000"/>
              <a:gd name="adj2" fmla="val 104167"/>
              <a:gd name="adj3" fmla="val 2841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black"/>
              </a:solidFill>
              <a:latin typeface="Raleway" pitchFamily="50" charset="0"/>
              <a:ea typeface="Adobe Myungjo Std M" panose="02020600000000000000" pitchFamily="18" charset="-128"/>
            </a:endParaRPr>
          </a:p>
        </p:txBody>
      </p:sp>
      <p:sp>
        <p:nvSpPr>
          <p:cNvPr id="11" name="Curved Left Arrow 10"/>
          <p:cNvSpPr/>
          <p:nvPr/>
        </p:nvSpPr>
        <p:spPr>
          <a:xfrm>
            <a:off x="6723682" y="5936278"/>
            <a:ext cx="5052006" cy="2519697"/>
          </a:xfrm>
          <a:prstGeom prst="curvedLeftArrow">
            <a:avLst>
              <a:gd name="adj1" fmla="val 25000"/>
              <a:gd name="adj2" fmla="val 50000"/>
              <a:gd name="adj3" fmla="val 2841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black"/>
              </a:solidFill>
              <a:latin typeface="Raleway" pitchFamily="50" charset="0"/>
              <a:ea typeface="Adobe Myungjo Std M" panose="02020600000000000000" pitchFamily="18" charset="-128"/>
            </a:endParaRPr>
          </a:p>
        </p:txBody>
      </p:sp>
      <p:sp>
        <p:nvSpPr>
          <p:cNvPr id="12" name="Left Arrow 11"/>
          <p:cNvSpPr/>
          <p:nvPr/>
        </p:nvSpPr>
        <p:spPr>
          <a:xfrm>
            <a:off x="767363" y="7304511"/>
            <a:ext cx="4504619" cy="936103"/>
          </a:xfrm>
          <a:prstGeom prst="lef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latin typeface="Raleway" pitchFamily="50" charset="0"/>
              <a:ea typeface="Adobe Myungjo Std M" panose="02020600000000000000" pitchFamily="18" charset="-128"/>
            </a:endParaRPr>
          </a:p>
        </p:txBody>
      </p:sp>
      <p:sp>
        <p:nvSpPr>
          <p:cNvPr id="13" name="Left Arrow 12"/>
          <p:cNvSpPr/>
          <p:nvPr/>
        </p:nvSpPr>
        <p:spPr>
          <a:xfrm rot="10800000">
            <a:off x="811285" y="3080063"/>
            <a:ext cx="4464496" cy="936103"/>
          </a:xfrm>
          <a:prstGeom prst="lef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latin typeface="Raleway" pitchFamily="50" charset="0"/>
              <a:ea typeface="Adobe Myungjo Std M" panose="02020600000000000000" pitchFamily="18" charset="-128"/>
            </a:endParaRPr>
          </a:p>
        </p:txBody>
      </p:sp>
      <p:sp>
        <p:nvSpPr>
          <p:cNvPr id="14" name="TextBox 13"/>
          <p:cNvSpPr txBox="1"/>
          <p:nvPr/>
        </p:nvSpPr>
        <p:spPr>
          <a:xfrm>
            <a:off x="10930960" y="3739877"/>
            <a:ext cx="1512168" cy="923330"/>
          </a:xfrm>
          <a:prstGeom prst="rect">
            <a:avLst/>
          </a:prstGeom>
          <a:noFill/>
        </p:spPr>
        <p:txBody>
          <a:bodyPr wrap="square" rtlCol="0">
            <a:spAutoFit/>
          </a:bodyPr>
          <a:lstStyle/>
          <a:p>
            <a:pPr algn="r"/>
            <a:r>
              <a:rPr lang="en-GB" sz="1800" dirty="0" smtClean="0">
                <a:solidFill>
                  <a:prstClr val="black"/>
                </a:solidFill>
                <a:latin typeface="Raleway" pitchFamily="50" charset="0"/>
                <a:ea typeface="Adobe Myungjo Std M" panose="02020600000000000000" pitchFamily="18" charset="-128"/>
              </a:rPr>
              <a:t>Who we are &amp; what we do</a:t>
            </a:r>
            <a:endParaRPr lang="en-GB" sz="1800" dirty="0">
              <a:solidFill>
                <a:prstClr val="black"/>
              </a:solidFill>
              <a:latin typeface="Raleway" pitchFamily="50" charset="0"/>
              <a:ea typeface="Adobe Myungjo Std M" panose="02020600000000000000" pitchFamily="18" charset="-128"/>
            </a:endParaRPr>
          </a:p>
        </p:txBody>
      </p:sp>
      <p:sp>
        <p:nvSpPr>
          <p:cNvPr id="15" name="TextBox 14"/>
          <p:cNvSpPr txBox="1"/>
          <p:nvPr/>
        </p:nvSpPr>
        <p:spPr>
          <a:xfrm>
            <a:off x="-75149" y="5493555"/>
            <a:ext cx="2437094"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Participation, debate, emerging findings</a:t>
            </a:r>
            <a:endParaRPr lang="en-GB" sz="1800" dirty="0">
              <a:solidFill>
                <a:prstClr val="black"/>
              </a:solidFill>
              <a:latin typeface="Raleway" pitchFamily="50" charset="0"/>
              <a:ea typeface="Adobe Myungjo Std M" panose="02020600000000000000" pitchFamily="18" charset="-128"/>
            </a:endParaRPr>
          </a:p>
        </p:txBody>
      </p:sp>
      <p:sp>
        <p:nvSpPr>
          <p:cNvPr id="16" name="TextBox 15"/>
          <p:cNvSpPr txBox="1"/>
          <p:nvPr/>
        </p:nvSpPr>
        <p:spPr>
          <a:xfrm>
            <a:off x="10456439" y="6109328"/>
            <a:ext cx="2088232" cy="923330"/>
          </a:xfrm>
          <a:prstGeom prst="rect">
            <a:avLst/>
          </a:prstGeom>
          <a:noFill/>
        </p:spPr>
        <p:txBody>
          <a:bodyPr wrap="square" rtlCol="0">
            <a:spAutoFit/>
          </a:bodyPr>
          <a:lstStyle/>
          <a:p>
            <a:pPr algn="r"/>
            <a:r>
              <a:rPr lang="en-GB" sz="1800" dirty="0" smtClean="0">
                <a:solidFill>
                  <a:prstClr val="black"/>
                </a:solidFill>
                <a:latin typeface="Raleway" pitchFamily="50" charset="0"/>
                <a:ea typeface="Adobe Myungjo Std M" panose="02020600000000000000" pitchFamily="18" charset="-128"/>
              </a:rPr>
              <a:t>Dissemination, legacy, recommendations</a:t>
            </a:r>
            <a:endParaRPr lang="en-GB" sz="1800" dirty="0">
              <a:solidFill>
                <a:prstClr val="black"/>
              </a:solidFill>
              <a:latin typeface="Raleway" pitchFamily="50" charset="0"/>
              <a:ea typeface="Adobe Myungjo Std M" panose="02020600000000000000" pitchFamily="18" charset="-128"/>
            </a:endParaRPr>
          </a:p>
        </p:txBody>
      </p:sp>
      <p:sp>
        <p:nvSpPr>
          <p:cNvPr id="17" name="TextBox 16"/>
          <p:cNvSpPr txBox="1"/>
          <p:nvPr/>
        </p:nvSpPr>
        <p:spPr>
          <a:xfrm>
            <a:off x="808912" y="3363793"/>
            <a:ext cx="1512168" cy="369332"/>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Preparation</a:t>
            </a:r>
            <a:endParaRPr lang="en-GB" sz="1800" dirty="0">
              <a:solidFill>
                <a:prstClr val="black"/>
              </a:solidFill>
              <a:latin typeface="Raleway" pitchFamily="50" charset="0"/>
              <a:ea typeface="Adobe Myungjo Std M" panose="02020600000000000000" pitchFamily="18" charset="-128"/>
            </a:endParaRPr>
          </a:p>
        </p:txBody>
      </p:sp>
      <p:sp>
        <p:nvSpPr>
          <p:cNvPr id="21" name="TextBox 20"/>
          <p:cNvSpPr txBox="1"/>
          <p:nvPr/>
        </p:nvSpPr>
        <p:spPr>
          <a:xfrm>
            <a:off x="5265440" y="2769446"/>
            <a:ext cx="1296144" cy="369332"/>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Feb 2013</a:t>
            </a:r>
            <a:endParaRPr lang="en-GB" sz="1800" dirty="0">
              <a:solidFill>
                <a:prstClr val="black"/>
              </a:solidFill>
              <a:latin typeface="Raleway" pitchFamily="50" charset="0"/>
              <a:ea typeface="Adobe Myungjo Std M" panose="02020600000000000000" pitchFamily="18" charset="-128"/>
            </a:endParaRPr>
          </a:p>
        </p:txBody>
      </p:sp>
      <p:sp>
        <p:nvSpPr>
          <p:cNvPr id="22" name="TextBox 21"/>
          <p:cNvSpPr txBox="1"/>
          <p:nvPr/>
        </p:nvSpPr>
        <p:spPr>
          <a:xfrm>
            <a:off x="6575383" y="3069111"/>
            <a:ext cx="1080120"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Project Kickoff</a:t>
            </a:r>
            <a:endParaRPr lang="en-GB" sz="1800" dirty="0">
              <a:solidFill>
                <a:prstClr val="black"/>
              </a:solidFill>
              <a:latin typeface="Raleway" pitchFamily="50" charset="0"/>
              <a:ea typeface="Adobe Myungjo Std M" panose="02020600000000000000" pitchFamily="18" charset="-128"/>
            </a:endParaRPr>
          </a:p>
        </p:txBody>
      </p:sp>
      <p:pic>
        <p:nvPicPr>
          <p:cNvPr id="23" name="Picture 2" descr="http://www.fulhamboysschool.org/images/Green-Light.jpg"/>
          <p:cNvPicPr>
            <a:picLocks noChangeAspect="1" noChangeArrowheads="1"/>
          </p:cNvPicPr>
          <p:nvPr/>
        </p:nvPicPr>
        <p:blipFill>
          <a:blip r:embed="rId6" cstate="print"/>
          <a:srcRect/>
          <a:stretch>
            <a:fillRect/>
          </a:stretch>
        </p:blipFill>
        <p:spPr bwMode="auto">
          <a:xfrm>
            <a:off x="5618682" y="3161250"/>
            <a:ext cx="600001" cy="600001"/>
          </a:xfrm>
          <a:prstGeom prst="rect">
            <a:avLst/>
          </a:prstGeom>
          <a:noFill/>
        </p:spPr>
      </p:pic>
      <p:sp>
        <p:nvSpPr>
          <p:cNvPr id="24" name="TextBox 23"/>
          <p:cNvSpPr txBox="1"/>
          <p:nvPr/>
        </p:nvSpPr>
        <p:spPr>
          <a:xfrm>
            <a:off x="5121424" y="4512674"/>
            <a:ext cx="1888512"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Contact Stakeholders</a:t>
            </a:r>
            <a:endParaRPr lang="en-GB" sz="1800" dirty="0">
              <a:solidFill>
                <a:prstClr val="black"/>
              </a:solidFill>
              <a:latin typeface="Raleway" pitchFamily="50" charset="0"/>
              <a:ea typeface="Adobe Myungjo Std M" panose="02020600000000000000" pitchFamily="18" charset="-128"/>
            </a:endParaRPr>
          </a:p>
        </p:txBody>
      </p:sp>
      <p:sp>
        <p:nvSpPr>
          <p:cNvPr id="25" name="TextBox 24"/>
          <p:cNvSpPr txBox="1"/>
          <p:nvPr/>
        </p:nvSpPr>
        <p:spPr>
          <a:xfrm>
            <a:off x="7281664" y="4206206"/>
            <a:ext cx="1296144"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Summer 2013</a:t>
            </a:r>
            <a:endParaRPr lang="en-GB" sz="1800" dirty="0">
              <a:solidFill>
                <a:prstClr val="black"/>
              </a:solidFill>
              <a:latin typeface="Raleway" pitchFamily="50" charset="0"/>
              <a:ea typeface="Adobe Myungjo Std M" panose="02020600000000000000" pitchFamily="18" charset="-128"/>
            </a:endParaRPr>
          </a:p>
        </p:txBody>
      </p:sp>
      <p:sp>
        <p:nvSpPr>
          <p:cNvPr id="28" name="TextBox 27"/>
          <p:cNvSpPr txBox="1"/>
          <p:nvPr/>
        </p:nvSpPr>
        <p:spPr>
          <a:xfrm>
            <a:off x="5298660" y="5361518"/>
            <a:ext cx="1296144"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Summer 2014</a:t>
            </a:r>
            <a:endParaRPr lang="en-GB" sz="1800" dirty="0">
              <a:solidFill>
                <a:prstClr val="black"/>
              </a:solidFill>
              <a:latin typeface="Raleway" pitchFamily="50" charset="0"/>
              <a:ea typeface="Adobe Myungjo Std M" panose="02020600000000000000" pitchFamily="18" charset="-128"/>
            </a:endParaRPr>
          </a:p>
        </p:txBody>
      </p:sp>
      <p:sp>
        <p:nvSpPr>
          <p:cNvPr id="29" name="TextBox 28"/>
          <p:cNvSpPr txBox="1"/>
          <p:nvPr/>
        </p:nvSpPr>
        <p:spPr>
          <a:xfrm>
            <a:off x="5251846" y="5924662"/>
            <a:ext cx="1440160"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Emerging</a:t>
            </a:r>
          </a:p>
          <a:p>
            <a:r>
              <a:rPr lang="en-GB" sz="1800" dirty="0" smtClean="0">
                <a:solidFill>
                  <a:prstClr val="black"/>
                </a:solidFill>
                <a:latin typeface="Raleway" pitchFamily="50" charset="0"/>
                <a:ea typeface="Adobe Myungjo Std M" panose="02020600000000000000" pitchFamily="18" charset="-128"/>
              </a:rPr>
              <a:t>Resources</a:t>
            </a:r>
            <a:endParaRPr lang="en-GB" sz="1800" dirty="0">
              <a:solidFill>
                <a:prstClr val="black"/>
              </a:solidFill>
              <a:latin typeface="Raleway" pitchFamily="50" charset="0"/>
              <a:ea typeface="Adobe Myungjo Std M" panose="02020600000000000000" pitchFamily="18" charset="-128"/>
            </a:endParaRPr>
          </a:p>
        </p:txBody>
      </p:sp>
      <p:pic>
        <p:nvPicPr>
          <p:cNvPr id="31" name="Picture 3"/>
          <p:cNvPicPr>
            <a:picLocks noChangeAspect="1" noChangeArrowheads="1"/>
          </p:cNvPicPr>
          <p:nvPr/>
        </p:nvPicPr>
        <p:blipFill>
          <a:blip r:embed="rId7" cstate="print"/>
          <a:srcRect/>
          <a:stretch>
            <a:fillRect/>
          </a:stretch>
        </p:blipFill>
        <p:spPr bwMode="auto">
          <a:xfrm>
            <a:off x="7562056" y="8261584"/>
            <a:ext cx="1368152" cy="964478"/>
          </a:xfrm>
          <a:prstGeom prst="rect">
            <a:avLst/>
          </a:prstGeom>
          <a:noFill/>
          <a:ln w="9525">
            <a:noFill/>
            <a:miter lim="800000"/>
            <a:headEnd/>
            <a:tailEnd/>
          </a:ln>
        </p:spPr>
      </p:pic>
      <p:sp>
        <p:nvSpPr>
          <p:cNvPr id="32" name="TextBox 31"/>
          <p:cNvSpPr txBox="1"/>
          <p:nvPr/>
        </p:nvSpPr>
        <p:spPr>
          <a:xfrm>
            <a:off x="7497688" y="7293509"/>
            <a:ext cx="1440160" cy="646331"/>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4C Conference</a:t>
            </a:r>
            <a:endParaRPr lang="en-GB" sz="1800" dirty="0">
              <a:solidFill>
                <a:prstClr val="black"/>
              </a:solidFill>
              <a:latin typeface="Raleway" pitchFamily="50" charset="0"/>
              <a:ea typeface="Adobe Myungjo Std M" panose="02020600000000000000" pitchFamily="18" charset="-128"/>
            </a:endParaRPr>
          </a:p>
        </p:txBody>
      </p:sp>
      <p:sp>
        <p:nvSpPr>
          <p:cNvPr id="33" name="TextBox 32"/>
          <p:cNvSpPr txBox="1"/>
          <p:nvPr/>
        </p:nvSpPr>
        <p:spPr>
          <a:xfrm>
            <a:off x="7353672" y="6931477"/>
            <a:ext cx="1224136" cy="369332"/>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Oct 2014</a:t>
            </a:r>
            <a:endParaRPr lang="en-GB" sz="1800" dirty="0">
              <a:solidFill>
                <a:prstClr val="black"/>
              </a:solidFill>
              <a:latin typeface="Raleway" pitchFamily="50" charset="0"/>
              <a:ea typeface="Adobe Myungjo Std M" panose="02020600000000000000" pitchFamily="18" charset="-128"/>
            </a:endParaRPr>
          </a:p>
        </p:txBody>
      </p:sp>
      <p:sp>
        <p:nvSpPr>
          <p:cNvPr id="34" name="TextBox 33"/>
          <p:cNvSpPr txBox="1"/>
          <p:nvPr/>
        </p:nvSpPr>
        <p:spPr>
          <a:xfrm>
            <a:off x="5121424" y="7604285"/>
            <a:ext cx="1728192" cy="369332"/>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Project Close</a:t>
            </a:r>
            <a:endParaRPr lang="en-GB" sz="1800" dirty="0">
              <a:solidFill>
                <a:prstClr val="black"/>
              </a:solidFill>
              <a:latin typeface="Raleway" pitchFamily="50" charset="0"/>
              <a:ea typeface="Adobe Myungjo Std M" panose="02020600000000000000" pitchFamily="18" charset="-128"/>
            </a:endParaRPr>
          </a:p>
        </p:txBody>
      </p:sp>
      <p:sp>
        <p:nvSpPr>
          <p:cNvPr id="35" name="TextBox 34"/>
          <p:cNvSpPr txBox="1"/>
          <p:nvPr/>
        </p:nvSpPr>
        <p:spPr>
          <a:xfrm>
            <a:off x="5226972" y="6932456"/>
            <a:ext cx="1570582" cy="369332"/>
          </a:xfrm>
          <a:prstGeom prst="rect">
            <a:avLst/>
          </a:prstGeom>
          <a:noFill/>
        </p:spPr>
        <p:txBody>
          <a:bodyPr wrap="square" rtlCol="0">
            <a:spAutoFit/>
          </a:bodyPr>
          <a:lstStyle/>
          <a:p>
            <a:r>
              <a:rPr lang="en-GB" sz="1800" dirty="0" smtClean="0">
                <a:solidFill>
                  <a:prstClr val="black"/>
                </a:solidFill>
                <a:latin typeface="Raleway" pitchFamily="50" charset="0"/>
                <a:ea typeface="Adobe Myungjo Std M" panose="02020600000000000000" pitchFamily="18" charset="-128"/>
              </a:rPr>
              <a:t>Jan 2015</a:t>
            </a:r>
            <a:endParaRPr lang="en-GB" sz="1800" dirty="0">
              <a:solidFill>
                <a:prstClr val="black"/>
              </a:solidFill>
              <a:latin typeface="Raleway" pitchFamily="50" charset="0"/>
              <a:ea typeface="Adobe Myungjo Std M" panose="02020600000000000000" pitchFamily="18" charset="-128"/>
            </a:endParaRPr>
          </a:p>
        </p:txBody>
      </p:sp>
      <p:sp>
        <p:nvSpPr>
          <p:cNvPr id="2" name="Oval 1"/>
          <p:cNvSpPr/>
          <p:nvPr/>
        </p:nvSpPr>
        <p:spPr>
          <a:xfrm>
            <a:off x="8577808" y="4618603"/>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1" name="Oval 40"/>
          <p:cNvSpPr/>
          <p:nvPr/>
        </p:nvSpPr>
        <p:spPr>
          <a:xfrm>
            <a:off x="4795655" y="6087233"/>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Oval 41"/>
          <p:cNvSpPr/>
          <p:nvPr/>
        </p:nvSpPr>
        <p:spPr>
          <a:xfrm>
            <a:off x="4026613" y="6087233"/>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Oval 42"/>
          <p:cNvSpPr/>
          <p:nvPr/>
        </p:nvSpPr>
        <p:spPr>
          <a:xfrm>
            <a:off x="7033256" y="7681594"/>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Oval 43"/>
          <p:cNvSpPr/>
          <p:nvPr/>
        </p:nvSpPr>
        <p:spPr>
          <a:xfrm>
            <a:off x="1145436" y="7600071"/>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Oval 44"/>
          <p:cNvSpPr/>
          <p:nvPr/>
        </p:nvSpPr>
        <p:spPr>
          <a:xfrm>
            <a:off x="1190330" y="5015508"/>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6" name="Oval 45"/>
          <p:cNvSpPr/>
          <p:nvPr/>
        </p:nvSpPr>
        <p:spPr>
          <a:xfrm>
            <a:off x="4401360" y="6087233"/>
            <a:ext cx="271728" cy="262368"/>
          </a:xfrm>
          <a:prstGeom prst="ellipse">
            <a:avLst/>
          </a:prstGeom>
          <a:solidFill>
            <a:srgbClr val="FF0000"/>
          </a:solidFill>
          <a:ln w="12700"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Folded Corner 2"/>
          <p:cNvSpPr/>
          <p:nvPr/>
        </p:nvSpPr>
        <p:spPr>
          <a:xfrm>
            <a:off x="9153116" y="4176287"/>
            <a:ext cx="1034863" cy="1105138"/>
          </a:xfrm>
          <a:prstGeom prst="foldedCorner">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GB" sz="1800" dirty="0">
                <a:solidFill>
                  <a:prstClr val="black"/>
                </a:solidFill>
                <a:latin typeface="Raleway" pitchFamily="50" charset="0"/>
                <a:ea typeface="Adobe Myungjo Std M" panose="02020600000000000000" pitchFamily="18" charset="-128"/>
              </a:rPr>
              <a:t>Study of </a:t>
            </a:r>
            <a:r>
              <a:rPr lang="en-GB" sz="1800" dirty="0" smtClean="0">
                <a:solidFill>
                  <a:prstClr val="black"/>
                </a:solidFill>
                <a:latin typeface="Raleway" pitchFamily="50" charset="0"/>
                <a:ea typeface="Adobe Myungjo Std M" panose="02020600000000000000" pitchFamily="18" charset="-128"/>
              </a:rPr>
              <a:t>stake-</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holders</a:t>
            </a:r>
            <a:endParaRPr lang="en-GB" sz="1800" dirty="0">
              <a:solidFill>
                <a:prstClr val="black"/>
              </a:solidFill>
              <a:latin typeface="Raleway" pitchFamily="50" charset="0"/>
              <a:ea typeface="Adobe Myungjo Std M" panose="02020600000000000000" pitchFamily="18" charset="-128"/>
            </a:endParaRPr>
          </a:p>
        </p:txBody>
      </p:sp>
      <p:sp>
        <p:nvSpPr>
          <p:cNvPr id="48" name="Folded Corner 47"/>
          <p:cNvSpPr/>
          <p:nvPr/>
        </p:nvSpPr>
        <p:spPr>
          <a:xfrm>
            <a:off x="1778055" y="3970934"/>
            <a:ext cx="1034863" cy="1374497"/>
          </a:xfrm>
          <a:prstGeom prst="foldedCorner">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Cost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model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Eva-</a:t>
            </a:r>
          </a:p>
          <a:p>
            <a:pPr marL="0" marR="0" indent="0" algn="l" defTabSz="584200" rtl="0" fontAlgn="auto" latinLnBrk="1" hangingPunct="0">
              <a:lnSpc>
                <a:spcPct val="100000"/>
              </a:lnSpc>
              <a:spcBef>
                <a:spcPts val="0"/>
              </a:spcBef>
              <a:spcAft>
                <a:spcPts val="0"/>
              </a:spcAft>
              <a:buClrTx/>
              <a:buSzTx/>
              <a:buFontTx/>
              <a:buNone/>
              <a:tabLst/>
            </a:pPr>
            <a:r>
              <a:rPr lang="en-GB" sz="1800" dirty="0" err="1" smtClean="0">
                <a:solidFill>
                  <a:prstClr val="black"/>
                </a:solidFill>
                <a:latin typeface="Raleway" pitchFamily="50" charset="0"/>
                <a:ea typeface="Adobe Myungjo Std M" panose="02020600000000000000" pitchFamily="18" charset="-128"/>
              </a:rPr>
              <a:t>luation</a:t>
            </a:r>
            <a:endParaRPr lang="en-GB" sz="1800" dirty="0">
              <a:solidFill>
                <a:prstClr val="black"/>
              </a:solidFill>
              <a:latin typeface="Raleway" pitchFamily="50" charset="0"/>
              <a:ea typeface="Adobe Myungjo Std M" panose="02020600000000000000" pitchFamily="18" charset="-128"/>
            </a:endParaRPr>
          </a:p>
        </p:txBody>
      </p:sp>
      <p:sp>
        <p:nvSpPr>
          <p:cNvPr id="49" name="Folded Corner 48"/>
          <p:cNvSpPr/>
          <p:nvPr/>
        </p:nvSpPr>
        <p:spPr>
          <a:xfrm>
            <a:off x="2710984" y="5587959"/>
            <a:ext cx="1155463" cy="1952308"/>
          </a:xfrm>
          <a:prstGeom prst="foldedCorner">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Draft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Roadmap, </a:t>
            </a:r>
            <a:r>
              <a:rPr lang="en-GB" sz="1800" dirty="0" err="1" smtClean="0">
                <a:solidFill>
                  <a:prstClr val="black"/>
                </a:solidFill>
                <a:latin typeface="Raleway" pitchFamily="50" charset="0"/>
                <a:ea typeface="Adobe Myungjo Std M" panose="02020600000000000000" pitchFamily="18" charset="-128"/>
              </a:rPr>
              <a:t>CCEx</a:t>
            </a:r>
            <a:r>
              <a:rPr lang="en-GB" sz="1800" dirty="0" smtClean="0">
                <a:solidFill>
                  <a:prstClr val="black"/>
                </a:solidFill>
                <a:latin typeface="Raleway" pitchFamily="50" charset="0"/>
                <a:ea typeface="Adobe Myungjo Std M" panose="02020600000000000000" pitchFamily="18" charset="-128"/>
              </a:rPr>
              <a:t>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Beta,</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Cost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Concepts</a:t>
            </a:r>
            <a:endParaRPr lang="en-GB" sz="1800" dirty="0">
              <a:solidFill>
                <a:prstClr val="black"/>
              </a:solidFill>
              <a:latin typeface="Raleway" pitchFamily="50" charset="0"/>
              <a:ea typeface="Adobe Myungjo Std M" panose="02020600000000000000" pitchFamily="18" charset="-128"/>
            </a:endParaRPr>
          </a:p>
        </p:txBody>
      </p:sp>
      <p:sp>
        <p:nvSpPr>
          <p:cNvPr id="50" name="Folded Corner 49"/>
          <p:cNvSpPr/>
          <p:nvPr/>
        </p:nvSpPr>
        <p:spPr>
          <a:xfrm>
            <a:off x="5913512" y="8202403"/>
            <a:ext cx="1111892" cy="1114167"/>
          </a:xfrm>
          <a:prstGeom prst="foldedCorner">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Full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version </a:t>
            </a:r>
          </a:p>
          <a:p>
            <a:pPr marL="0" marR="0" indent="0" algn="l" defTabSz="584200" rtl="0" fontAlgn="auto" latinLnBrk="1" hangingPunct="0">
              <a:lnSpc>
                <a:spcPct val="100000"/>
              </a:lnSpc>
              <a:spcBef>
                <a:spcPts val="0"/>
              </a:spcBef>
              <a:spcAft>
                <a:spcPts val="0"/>
              </a:spcAft>
              <a:buClrTx/>
              <a:buSzTx/>
              <a:buFontTx/>
              <a:buNone/>
              <a:tabLst/>
            </a:pPr>
            <a:r>
              <a:rPr lang="en-GB" sz="1800" dirty="0" err="1" smtClean="0">
                <a:solidFill>
                  <a:prstClr val="black"/>
                </a:solidFill>
                <a:latin typeface="Raleway" pitchFamily="50" charset="0"/>
                <a:ea typeface="Adobe Myungjo Std M" panose="02020600000000000000" pitchFamily="18" charset="-128"/>
              </a:rPr>
              <a:t>CCEx</a:t>
            </a:r>
            <a:endParaRPr lang="en-GB" sz="1800" dirty="0">
              <a:solidFill>
                <a:prstClr val="black"/>
              </a:solidFill>
              <a:latin typeface="Raleway" pitchFamily="50" charset="0"/>
              <a:ea typeface="Adobe Myungjo Std M" panose="02020600000000000000" pitchFamily="18" charset="-128"/>
            </a:endParaRPr>
          </a:p>
        </p:txBody>
      </p:sp>
      <p:sp>
        <p:nvSpPr>
          <p:cNvPr id="51" name="Folded Corner 50"/>
          <p:cNvSpPr/>
          <p:nvPr/>
        </p:nvSpPr>
        <p:spPr>
          <a:xfrm>
            <a:off x="445174" y="8476319"/>
            <a:ext cx="1111892" cy="783590"/>
          </a:xfrm>
          <a:prstGeom prst="foldedCorner">
            <a:avLst/>
          </a:prstGeom>
          <a:solidFill>
            <a:schemeClr val="accent3">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Final </a:t>
            </a:r>
          </a:p>
          <a:p>
            <a:pPr marL="0" marR="0" indent="0" algn="l" defTabSz="584200" rtl="0" fontAlgn="auto" latinLnBrk="1" hangingPunct="0">
              <a:lnSpc>
                <a:spcPct val="100000"/>
              </a:lnSpc>
              <a:spcBef>
                <a:spcPts val="0"/>
              </a:spcBef>
              <a:spcAft>
                <a:spcPts val="0"/>
              </a:spcAft>
              <a:buClrTx/>
              <a:buSzTx/>
              <a:buFontTx/>
              <a:buNone/>
              <a:tabLst/>
            </a:pPr>
            <a:r>
              <a:rPr lang="en-GB" sz="1800" dirty="0" smtClean="0">
                <a:solidFill>
                  <a:prstClr val="black"/>
                </a:solidFill>
                <a:latin typeface="Raleway" pitchFamily="50" charset="0"/>
                <a:ea typeface="Adobe Myungjo Std M" panose="02020600000000000000" pitchFamily="18" charset="-128"/>
              </a:rPr>
              <a:t>Roadmap</a:t>
            </a:r>
            <a:endParaRPr lang="en-GB" sz="1800" dirty="0">
              <a:solidFill>
                <a:prstClr val="black"/>
              </a:solidFill>
              <a:latin typeface="Raleway" pitchFamily="50" charset="0"/>
              <a:ea typeface="Adobe Myungjo Std M" panose="02020600000000000000" pitchFamily="18" charset="-128"/>
            </a:endParaRPr>
          </a:p>
        </p:txBody>
      </p:sp>
    </p:spTree>
    <p:extLst>
      <p:ext uri="{BB962C8B-B14F-4D97-AF65-F5344CB8AC3E}">
        <p14:creationId xmlns:p14="http://schemas.microsoft.com/office/powerpoint/2010/main" val="1940634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P spid="44" grpId="0" animBg="1"/>
      <p:bldP spid="45" grpId="0" animBg="1"/>
      <p:bldP spid="46" grpId="0" animBg="1"/>
      <p:bldP spid="3" grpId="0" animBg="1"/>
      <p:bldP spid="48" grpId="0" animBg="1"/>
      <p:bldP spid="49"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330499" y="7988968"/>
            <a:ext cx="12508734" cy="1205000"/>
          </a:xfrm>
          <a:prstGeom prst="rect">
            <a:avLst/>
          </a:prstGeom>
        </p:spPr>
        <p:txBody>
          <a:bodyPr/>
          <a:lstStyle>
            <a:lvl1pPr>
              <a:defRPr sz="7300" u="sng">
                <a:hlinkClick r:id="rId3"/>
              </a:defRPr>
            </a:lvl1pPr>
          </a:lstStyle>
          <a:p>
            <a:pPr lvl="0" algn="ctr">
              <a:defRPr sz="1800" u="none"/>
            </a:pPr>
            <a:r>
              <a:rPr sz="7300" u="sng" dirty="0">
                <a:hlinkClick r:id="rId3"/>
              </a:rPr>
              <a:t>www.curationexchange.org</a:t>
            </a:r>
          </a:p>
        </p:txBody>
      </p:sp>
      <p:grpSp>
        <p:nvGrpSpPr>
          <p:cNvPr id="46" name="Group 46"/>
          <p:cNvGrpSpPr/>
          <p:nvPr/>
        </p:nvGrpSpPr>
        <p:grpSpPr>
          <a:xfrm>
            <a:off x="237037" y="200913"/>
            <a:ext cx="989464" cy="804881"/>
            <a:chOff x="0" y="0"/>
            <a:chExt cx="989462" cy="804879"/>
          </a:xfrm>
        </p:grpSpPr>
        <p:sp>
          <p:nvSpPr>
            <p:cNvPr id="44" name="Shape 44"/>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45" name="image1.png" descr="logo-no-text.png"/>
            <p:cNvPicPr/>
            <p:nvPr/>
          </p:nvPicPr>
          <p:blipFill>
            <a:blip r:embed="rId4">
              <a:extLst/>
            </a:blip>
            <a:stretch>
              <a:fillRect/>
            </a:stretch>
          </p:blipFill>
          <p:spPr>
            <a:xfrm>
              <a:off x="47390" y="42400"/>
              <a:ext cx="894683" cy="720080"/>
            </a:xfrm>
            <a:prstGeom prst="rect">
              <a:avLst/>
            </a:prstGeom>
            <a:ln w="12700" cap="flat">
              <a:noFill/>
              <a:miter lim="400000"/>
            </a:ln>
            <a:effectLst/>
          </p:spPr>
        </p:pic>
      </p:grpSp>
      <p:pic>
        <p:nvPicPr>
          <p:cNvPr id="47" name="image2.gif"/>
          <p:cNvPicPr/>
          <p:nvPr/>
        </p:nvPicPr>
        <p:blipFill>
          <a:blip r:embed="rId5">
            <a:extLst/>
          </a:blip>
          <a:stretch>
            <a:fillRect/>
          </a:stretch>
        </p:blipFill>
        <p:spPr>
          <a:xfrm>
            <a:off x="11803697" y="200913"/>
            <a:ext cx="989464" cy="804881"/>
          </a:xfrm>
          <a:prstGeom prst="rect">
            <a:avLst/>
          </a:prstGeom>
          <a:ln w="12700">
            <a:miter lim="400000"/>
          </a:ln>
        </p:spPr>
      </p:pic>
      <p:sp>
        <p:nvSpPr>
          <p:cNvPr id="48" name="Shape 48"/>
          <p:cNvSpPr/>
          <p:nvPr/>
        </p:nvSpPr>
        <p:spPr>
          <a:xfrm>
            <a:off x="4625249" y="175900"/>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pic>
        <p:nvPicPr>
          <p:cNvPr id="2" name="Picture 1"/>
          <p:cNvPicPr>
            <a:picLocks noChangeAspect="1"/>
          </p:cNvPicPr>
          <p:nvPr/>
        </p:nvPicPr>
        <p:blipFill rotWithShape="1">
          <a:blip r:embed="rId6"/>
          <a:srcRect l="16889" t="12290" r="18605"/>
          <a:stretch/>
        </p:blipFill>
        <p:spPr>
          <a:xfrm>
            <a:off x="1861721" y="963395"/>
            <a:ext cx="9307022" cy="6744399"/>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3087075" y="150260"/>
            <a:ext cx="9327163" cy="2159001"/>
          </a:xfrm>
          <a:prstGeom prst="rect">
            <a:avLst/>
          </a:prstGeom>
        </p:spPr>
        <p:txBody>
          <a:bodyPr/>
          <a:lstStyle/>
          <a:p>
            <a:pPr lvl="0">
              <a:defRPr sz="1800"/>
            </a:pPr>
            <a:r>
              <a:rPr sz="8000"/>
              <a:t>Get started</a:t>
            </a:r>
          </a:p>
        </p:txBody>
      </p:sp>
      <p:sp>
        <p:nvSpPr>
          <p:cNvPr id="58" name="Shape 58"/>
          <p:cNvSpPr>
            <a:spLocks noGrp="1"/>
          </p:cNvSpPr>
          <p:nvPr>
            <p:ph type="body" idx="1"/>
          </p:nvPr>
        </p:nvSpPr>
        <p:spPr>
          <a:xfrm>
            <a:off x="3087075" y="3028589"/>
            <a:ext cx="7490309" cy="4989736"/>
          </a:xfrm>
          <a:prstGeom prst="rect">
            <a:avLst/>
          </a:prstGeom>
        </p:spPr>
        <p:txBody>
          <a:bodyPr anchor="t"/>
          <a:lstStyle/>
          <a:p>
            <a:pPr lvl="0">
              <a:buSzPct val="200000"/>
              <a:defRPr sz="1800"/>
            </a:pPr>
            <a:r>
              <a:rPr sz="3600" dirty="0"/>
              <a:t>Benefits of sharing</a:t>
            </a:r>
          </a:p>
          <a:p>
            <a:pPr lvl="0">
              <a:buSzPct val="200000"/>
              <a:defRPr sz="1800"/>
            </a:pPr>
            <a:r>
              <a:rPr sz="3600" dirty="0"/>
              <a:t>Description of features</a:t>
            </a:r>
          </a:p>
          <a:p>
            <a:pPr lvl="0">
              <a:buSzPct val="200000"/>
              <a:defRPr sz="1800"/>
            </a:pPr>
            <a:r>
              <a:rPr sz="3600" dirty="0"/>
              <a:t>Audience</a:t>
            </a:r>
          </a:p>
          <a:p>
            <a:pPr lvl="0">
              <a:buSzPct val="200000"/>
              <a:defRPr sz="1800"/>
            </a:pPr>
            <a:r>
              <a:rPr sz="3600" dirty="0"/>
              <a:t>Privacy policy</a:t>
            </a:r>
          </a:p>
        </p:txBody>
      </p:sp>
      <p:pic>
        <p:nvPicPr>
          <p:cNvPr id="59" name="1405038674_rocket.pdf"/>
          <p:cNvPicPr/>
          <p:nvPr/>
        </p:nvPicPr>
        <p:blipFill>
          <a:blip r:embed="rId3">
            <a:extLst/>
          </a:blip>
          <a:stretch>
            <a:fillRect/>
          </a:stretch>
        </p:blipFill>
        <p:spPr>
          <a:xfrm>
            <a:off x="-537715" y="-488922"/>
            <a:ext cx="3429001" cy="3437365"/>
          </a:xfrm>
          <a:prstGeom prst="rect">
            <a:avLst/>
          </a:prstGeom>
          <a:ln w="12700">
            <a:miter lim="400000"/>
          </a:ln>
        </p:spPr>
      </p:pic>
      <p:grpSp>
        <p:nvGrpSpPr>
          <p:cNvPr id="62" name="Group 62"/>
          <p:cNvGrpSpPr/>
          <p:nvPr/>
        </p:nvGrpSpPr>
        <p:grpSpPr>
          <a:xfrm>
            <a:off x="224338" y="8737654"/>
            <a:ext cx="989464" cy="804881"/>
            <a:chOff x="0" y="0"/>
            <a:chExt cx="989462" cy="804879"/>
          </a:xfrm>
        </p:grpSpPr>
        <p:sp>
          <p:nvSpPr>
            <p:cNvPr id="60" name="Shape 60"/>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61" name="image1.png" descr="logo-no-text.png"/>
            <p:cNvPicPr/>
            <p:nvPr/>
          </p:nvPicPr>
          <p:blipFill>
            <a:blip r:embed="rId4">
              <a:extLst/>
            </a:blip>
            <a:stretch>
              <a:fillRect/>
            </a:stretch>
          </p:blipFill>
          <p:spPr>
            <a:xfrm>
              <a:off x="47390" y="42400"/>
              <a:ext cx="894683" cy="720080"/>
            </a:xfrm>
            <a:prstGeom prst="rect">
              <a:avLst/>
            </a:prstGeom>
            <a:ln w="12700" cap="flat">
              <a:noFill/>
              <a:miter lim="400000"/>
            </a:ln>
            <a:effectLst/>
          </p:spPr>
        </p:pic>
      </p:grpSp>
      <p:pic>
        <p:nvPicPr>
          <p:cNvPr id="63" name="image2.gif"/>
          <p:cNvPicPr/>
          <p:nvPr/>
        </p:nvPicPr>
        <p:blipFill>
          <a:blip r:embed="rId5">
            <a:extLst/>
          </a:blip>
          <a:stretch>
            <a:fillRect/>
          </a:stretch>
        </p:blipFill>
        <p:spPr>
          <a:xfrm>
            <a:off x="11790998" y="8737654"/>
            <a:ext cx="989464" cy="804881"/>
          </a:xfrm>
          <a:prstGeom prst="rect">
            <a:avLst/>
          </a:prstGeom>
          <a:ln w="12700">
            <a:miter lim="400000"/>
          </a:ln>
        </p:spPr>
      </p:pic>
      <p:sp>
        <p:nvSpPr>
          <p:cNvPr id="64" name="Shape 64"/>
          <p:cNvSpPr/>
          <p:nvPr/>
        </p:nvSpPr>
        <p:spPr>
          <a:xfrm>
            <a:off x="4612550" y="9224345"/>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3087075" y="150260"/>
            <a:ext cx="9327163" cy="2159001"/>
          </a:xfrm>
          <a:prstGeom prst="rect">
            <a:avLst/>
          </a:prstGeom>
        </p:spPr>
        <p:txBody>
          <a:bodyPr/>
          <a:lstStyle/>
          <a:p>
            <a:pPr lvl="0">
              <a:defRPr sz="1800"/>
            </a:pPr>
            <a:r>
              <a:rPr sz="8000"/>
              <a:t>Get started</a:t>
            </a:r>
          </a:p>
        </p:txBody>
      </p:sp>
      <p:pic>
        <p:nvPicPr>
          <p:cNvPr id="67" name="1405038674_rocket.pdf"/>
          <p:cNvPicPr/>
          <p:nvPr/>
        </p:nvPicPr>
        <p:blipFill>
          <a:blip r:embed="rId3">
            <a:extLst/>
          </a:blip>
          <a:stretch>
            <a:fillRect/>
          </a:stretch>
        </p:blipFill>
        <p:spPr>
          <a:xfrm>
            <a:off x="-537715" y="-488922"/>
            <a:ext cx="3429001" cy="3437365"/>
          </a:xfrm>
          <a:prstGeom prst="rect">
            <a:avLst/>
          </a:prstGeom>
          <a:ln w="12700">
            <a:miter lim="400000"/>
          </a:ln>
        </p:spPr>
      </p:pic>
      <p:grpSp>
        <p:nvGrpSpPr>
          <p:cNvPr id="70" name="Group 70"/>
          <p:cNvGrpSpPr/>
          <p:nvPr/>
        </p:nvGrpSpPr>
        <p:grpSpPr>
          <a:xfrm>
            <a:off x="224338" y="8737654"/>
            <a:ext cx="989464" cy="804881"/>
            <a:chOff x="0" y="0"/>
            <a:chExt cx="989462" cy="804879"/>
          </a:xfrm>
        </p:grpSpPr>
        <p:sp>
          <p:nvSpPr>
            <p:cNvPr id="68" name="Shape 68"/>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69" name="image1.png" descr="logo-no-text.png"/>
            <p:cNvPicPr/>
            <p:nvPr/>
          </p:nvPicPr>
          <p:blipFill>
            <a:blip r:embed="rId4">
              <a:extLst/>
            </a:blip>
            <a:stretch>
              <a:fillRect/>
            </a:stretch>
          </p:blipFill>
          <p:spPr>
            <a:xfrm>
              <a:off x="47390" y="42400"/>
              <a:ext cx="894683" cy="720080"/>
            </a:xfrm>
            <a:prstGeom prst="rect">
              <a:avLst/>
            </a:prstGeom>
            <a:ln w="12700" cap="flat">
              <a:noFill/>
              <a:miter lim="400000"/>
            </a:ln>
            <a:effectLst/>
          </p:spPr>
        </p:pic>
      </p:grpSp>
      <p:pic>
        <p:nvPicPr>
          <p:cNvPr id="71" name="Screen Shot 2014-10-05 at 23.04.46.png"/>
          <p:cNvPicPr/>
          <p:nvPr/>
        </p:nvPicPr>
        <p:blipFill>
          <a:blip r:embed="rId5">
            <a:extLst/>
          </a:blip>
          <a:stretch>
            <a:fillRect/>
          </a:stretch>
        </p:blipFill>
        <p:spPr>
          <a:xfrm>
            <a:off x="2701804" y="1682320"/>
            <a:ext cx="10442714" cy="86121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74" name="1405039002_chart_2.pdf"/>
          <p:cNvPicPr/>
          <p:nvPr/>
        </p:nvPicPr>
        <p:blipFill>
          <a:blip r:embed="rId3">
            <a:extLst/>
          </a:blip>
          <a:stretch>
            <a:fillRect/>
          </a:stretch>
        </p:blipFill>
        <p:spPr>
          <a:xfrm>
            <a:off x="-559702" y="-536703"/>
            <a:ext cx="3429001" cy="3437364"/>
          </a:xfrm>
          <a:prstGeom prst="rect">
            <a:avLst/>
          </a:prstGeom>
          <a:ln w="12700">
            <a:miter lim="400000"/>
          </a:ln>
        </p:spPr>
      </p:pic>
      <p:sp>
        <p:nvSpPr>
          <p:cNvPr id="75" name="Shape 75"/>
          <p:cNvSpPr>
            <a:spLocks noGrp="1"/>
          </p:cNvSpPr>
          <p:nvPr>
            <p:ph type="body" idx="1"/>
          </p:nvPr>
        </p:nvSpPr>
        <p:spPr>
          <a:xfrm>
            <a:off x="3087075" y="3028589"/>
            <a:ext cx="9327163" cy="4989736"/>
          </a:xfrm>
          <a:prstGeom prst="rect">
            <a:avLst/>
          </a:prstGeom>
        </p:spPr>
        <p:txBody>
          <a:bodyPr anchor="t"/>
          <a:lstStyle/>
          <a:p>
            <a:pPr marL="435609" lvl="0" indent="-435609" defTabSz="572516">
              <a:spcBef>
                <a:spcPts val="4100"/>
              </a:spcBef>
              <a:buSzPct val="200000"/>
              <a:defRPr sz="1800"/>
            </a:pPr>
            <a:r>
              <a:rPr sz="3528" dirty="0"/>
              <a:t>See what others spend in digital curation</a:t>
            </a:r>
          </a:p>
          <a:p>
            <a:pPr marL="435609" lvl="0" indent="-435609" defTabSz="572516">
              <a:spcBef>
                <a:spcPts val="4100"/>
              </a:spcBef>
              <a:buSzPct val="200000"/>
              <a:defRPr sz="1800"/>
            </a:pPr>
            <a:r>
              <a:rPr sz="3528" dirty="0"/>
              <a:t>Add your own cost data sets</a:t>
            </a:r>
          </a:p>
          <a:p>
            <a:pPr marL="435609" lvl="0" indent="-435609" defTabSz="572516">
              <a:spcBef>
                <a:spcPts val="4100"/>
              </a:spcBef>
              <a:buSzPct val="200000"/>
              <a:defRPr sz="1800"/>
            </a:pPr>
            <a:r>
              <a:rPr sz="3528" dirty="0" smtClean="0"/>
              <a:t>Compare </a:t>
            </a:r>
            <a:r>
              <a:rPr sz="3528" dirty="0"/>
              <a:t>with other groups and peers</a:t>
            </a:r>
          </a:p>
          <a:p>
            <a:pPr marL="435609" lvl="0" indent="-435609" defTabSz="572516">
              <a:spcBef>
                <a:spcPts val="4100"/>
              </a:spcBef>
              <a:buSzPct val="200000"/>
              <a:defRPr sz="1800"/>
            </a:pPr>
            <a:r>
              <a:rPr sz="3528" dirty="0"/>
              <a:t>Similar organisations based on your profile</a:t>
            </a:r>
          </a:p>
        </p:txBody>
      </p:sp>
      <p:grpSp>
        <p:nvGrpSpPr>
          <p:cNvPr id="78" name="Group 78"/>
          <p:cNvGrpSpPr/>
          <p:nvPr/>
        </p:nvGrpSpPr>
        <p:grpSpPr>
          <a:xfrm>
            <a:off x="224338" y="8737654"/>
            <a:ext cx="989464" cy="804881"/>
            <a:chOff x="0" y="0"/>
            <a:chExt cx="989462" cy="804879"/>
          </a:xfrm>
        </p:grpSpPr>
        <p:sp>
          <p:nvSpPr>
            <p:cNvPr id="76" name="Shape 76"/>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77" name="image1.png" descr="logo-no-text.png"/>
            <p:cNvPicPr/>
            <p:nvPr/>
          </p:nvPicPr>
          <p:blipFill>
            <a:blip r:embed="rId4">
              <a:extLst/>
            </a:blip>
            <a:stretch>
              <a:fillRect/>
            </a:stretch>
          </p:blipFill>
          <p:spPr>
            <a:xfrm>
              <a:off x="47390" y="42400"/>
              <a:ext cx="894683" cy="720080"/>
            </a:xfrm>
            <a:prstGeom prst="rect">
              <a:avLst/>
            </a:prstGeom>
            <a:ln w="12700" cap="flat">
              <a:noFill/>
              <a:miter lim="400000"/>
            </a:ln>
            <a:effectLst/>
          </p:spPr>
        </p:pic>
      </p:grpSp>
      <p:pic>
        <p:nvPicPr>
          <p:cNvPr id="79" name="image2.gif"/>
          <p:cNvPicPr/>
          <p:nvPr/>
        </p:nvPicPr>
        <p:blipFill>
          <a:blip r:embed="rId5">
            <a:extLst/>
          </a:blip>
          <a:stretch>
            <a:fillRect/>
          </a:stretch>
        </p:blipFill>
        <p:spPr>
          <a:xfrm>
            <a:off x="11790998" y="8737654"/>
            <a:ext cx="989464" cy="804881"/>
          </a:xfrm>
          <a:prstGeom prst="rect">
            <a:avLst/>
          </a:prstGeom>
          <a:ln w="12700">
            <a:miter lim="400000"/>
          </a:ln>
        </p:spPr>
      </p:pic>
      <p:sp>
        <p:nvSpPr>
          <p:cNvPr id="80" name="Shape 80"/>
          <p:cNvSpPr/>
          <p:nvPr/>
        </p:nvSpPr>
        <p:spPr>
          <a:xfrm>
            <a:off x="4612550" y="9224345"/>
            <a:ext cx="3779700"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lvl1pPr defTabSz="914400">
              <a:defRPr sz="1600">
                <a:solidFill>
                  <a:srgbClr val="808080"/>
                </a:solidFill>
                <a:latin typeface="Calibri"/>
                <a:ea typeface="Calibri"/>
                <a:cs typeface="Calibri"/>
                <a:sym typeface="Calibri"/>
              </a:defRPr>
            </a:lvl1pPr>
          </a:lstStyle>
          <a:p>
            <a:pPr lvl="0">
              <a:defRPr sz="1800">
                <a:solidFill>
                  <a:srgbClr val="000000"/>
                </a:solidFill>
              </a:defRPr>
            </a:pPr>
            <a:r>
              <a:rPr sz="1600">
                <a:solidFill>
                  <a:srgbClr val="808080"/>
                </a:solidFill>
              </a:rPr>
              <a:t>Collaboration to Clarify the Costs of Curation</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3102236" y="102478"/>
            <a:ext cx="8950064" cy="2159001"/>
          </a:xfrm>
          <a:prstGeom prst="rect">
            <a:avLst/>
          </a:prstGeom>
        </p:spPr>
        <p:txBody>
          <a:bodyPr/>
          <a:lstStyle/>
          <a:p>
            <a:pPr lvl="0">
              <a:defRPr sz="1800"/>
            </a:pPr>
            <a:r>
              <a:rPr sz="8000"/>
              <a:t>Compare costs</a:t>
            </a:r>
          </a:p>
        </p:txBody>
      </p:sp>
      <p:pic>
        <p:nvPicPr>
          <p:cNvPr id="83" name="1405039002_chart_2.pdf"/>
          <p:cNvPicPr/>
          <p:nvPr/>
        </p:nvPicPr>
        <p:blipFill>
          <a:blip r:embed="rId3">
            <a:extLst/>
          </a:blip>
          <a:stretch>
            <a:fillRect/>
          </a:stretch>
        </p:blipFill>
        <p:spPr>
          <a:xfrm>
            <a:off x="-559702" y="-536703"/>
            <a:ext cx="3429001" cy="3437364"/>
          </a:xfrm>
          <a:prstGeom prst="rect">
            <a:avLst/>
          </a:prstGeom>
          <a:ln w="12700">
            <a:miter lim="400000"/>
          </a:ln>
        </p:spPr>
      </p:pic>
      <p:grpSp>
        <p:nvGrpSpPr>
          <p:cNvPr id="86" name="Group 86"/>
          <p:cNvGrpSpPr/>
          <p:nvPr/>
        </p:nvGrpSpPr>
        <p:grpSpPr>
          <a:xfrm>
            <a:off x="224338" y="8737654"/>
            <a:ext cx="989464" cy="804881"/>
            <a:chOff x="0" y="0"/>
            <a:chExt cx="989462" cy="804879"/>
          </a:xfrm>
        </p:grpSpPr>
        <p:sp>
          <p:nvSpPr>
            <p:cNvPr id="84" name="Shape 84"/>
            <p:cNvSpPr/>
            <p:nvPr/>
          </p:nvSpPr>
          <p:spPr>
            <a:xfrm>
              <a:off x="0" y="0"/>
              <a:ext cx="989463" cy="804880"/>
            </a:xfrm>
            <a:prstGeom prst="roundRect">
              <a:avLst>
                <a:gd name="adj" fmla="val 8350"/>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pic>
          <p:nvPicPr>
            <p:cNvPr id="85" name="image1.png" descr="logo-no-text.png"/>
            <p:cNvPicPr/>
            <p:nvPr/>
          </p:nvPicPr>
          <p:blipFill>
            <a:blip r:embed="rId4">
              <a:extLst/>
            </a:blip>
            <a:stretch>
              <a:fillRect/>
            </a:stretch>
          </p:blipFill>
          <p:spPr>
            <a:xfrm>
              <a:off x="47390" y="42400"/>
              <a:ext cx="894683" cy="720080"/>
            </a:xfrm>
            <a:prstGeom prst="rect">
              <a:avLst/>
            </a:prstGeom>
            <a:ln w="12700" cap="flat">
              <a:noFill/>
              <a:miter lim="400000"/>
            </a:ln>
            <a:effectLst/>
          </p:spPr>
        </p:pic>
      </p:grpSp>
      <p:pic>
        <p:nvPicPr>
          <p:cNvPr id="87" name="Screen Shot 2014-10-05 at 23.05.08.png"/>
          <p:cNvPicPr/>
          <p:nvPr/>
        </p:nvPicPr>
        <p:blipFill>
          <a:blip r:embed="rId5">
            <a:extLst/>
          </a:blip>
          <a:stretch>
            <a:fillRect/>
          </a:stretch>
        </p:blipFill>
        <p:spPr>
          <a:xfrm>
            <a:off x="2771808" y="1582862"/>
            <a:ext cx="10113250" cy="8340476"/>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a:ea typeface="Raleway"/>
        <a:cs typeface="Raleway"/>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a:ea typeface="Raleway"/>
        <a:cs typeface="Raleway"/>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370</TotalTime>
  <Words>2104</Words>
  <Application>Microsoft Office PowerPoint</Application>
  <PresentationFormat>Custom</PresentationFormat>
  <Paragraphs>199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White</vt:lpstr>
      <vt:lpstr>Curation Costs Exchange</vt:lpstr>
      <vt:lpstr>PowerPoint Presentation</vt:lpstr>
      <vt:lpstr>PowerPoint Presentation</vt:lpstr>
      <vt:lpstr>PowerPoint Presentation</vt:lpstr>
      <vt:lpstr>www.curationexchange.org</vt:lpstr>
      <vt:lpstr>Get started</vt:lpstr>
      <vt:lpstr>Get started</vt:lpstr>
      <vt:lpstr>Compare costs</vt:lpstr>
      <vt:lpstr>Compare costs</vt:lpstr>
      <vt:lpstr>Compare costs</vt:lpstr>
      <vt:lpstr>Compare costs</vt:lpstr>
      <vt:lpstr>Compare costs</vt:lpstr>
      <vt:lpstr>Compare costs</vt:lpstr>
      <vt:lpstr>Compare costs</vt:lpstr>
      <vt:lpstr>Compare costs</vt:lpstr>
      <vt:lpstr>Understand your costs</vt:lpstr>
      <vt:lpstr>PowerPoint Presentation</vt:lpstr>
      <vt:lpstr>Usage</vt:lpstr>
      <vt:lpstr>Usage</vt:lpstr>
      <vt:lpstr>The Curation Costs Exchange needs you!</vt:lpstr>
      <vt:lpstr>www.curationexchange.org</vt:lpstr>
      <vt:lpstr>What happens next?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Curation Costs Exchange</dc:title>
  <dc:creator>Sarah</dc:creator>
  <cp:lastModifiedBy>jd162a</cp:lastModifiedBy>
  <cp:revision>30</cp:revision>
  <cp:lastPrinted>2014-10-28T11:24:51Z</cp:lastPrinted>
  <dcterms:modified xsi:type="dcterms:W3CDTF">2014-10-30T15:42:59Z</dcterms:modified>
</cp:coreProperties>
</file>