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407" r:id="rId2"/>
    <p:sldId id="461" r:id="rId3"/>
    <p:sldId id="520" r:id="rId4"/>
    <p:sldId id="522" r:id="rId5"/>
    <p:sldId id="523" r:id="rId6"/>
    <p:sldId id="524" r:id="rId7"/>
    <p:sldId id="525" r:id="rId8"/>
    <p:sldId id="526" r:id="rId9"/>
    <p:sldId id="472" r:id="rId10"/>
    <p:sldId id="473" r:id="rId11"/>
    <p:sldId id="474" r:id="rId12"/>
    <p:sldId id="511" r:id="rId13"/>
    <p:sldId id="475" r:id="rId14"/>
    <p:sldId id="476" r:id="rId15"/>
    <p:sldId id="512" r:id="rId16"/>
    <p:sldId id="478" r:id="rId17"/>
    <p:sldId id="477" r:id="rId18"/>
    <p:sldId id="513" r:id="rId19"/>
    <p:sldId id="514" r:id="rId20"/>
    <p:sldId id="515" r:id="rId21"/>
    <p:sldId id="516" r:id="rId22"/>
    <p:sldId id="517" r:id="rId23"/>
    <p:sldId id="518" r:id="rId24"/>
    <p:sldId id="521" r:id="rId25"/>
    <p:sldId id="519" r:id="rId26"/>
  </p:sldIdLst>
  <p:sldSz cx="9144000" cy="6858000" type="screen4x3"/>
  <p:notesSz cx="6765925" cy="98679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E5896"/>
    <a:srgbClr val="16448E"/>
    <a:srgbClr val="026E90"/>
    <a:srgbClr val="00679A"/>
    <a:srgbClr val="085092"/>
    <a:srgbClr val="76318B"/>
    <a:srgbClr val="0944A3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6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422" y="-84"/>
      </p:cViewPr>
      <p:guideLst>
        <p:guide orient="horz" pos="3108"/>
        <p:guide pos="213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6" tIns="47523" rIns="95046" bIns="47523" numCol="1" anchor="t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21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6" tIns="47523" rIns="95046" bIns="47523" numCol="1" anchor="t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32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6" tIns="47523" rIns="95046" bIns="47523" numCol="1" anchor="b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375775"/>
            <a:ext cx="29321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6" tIns="47523" rIns="95046" bIns="47523" numCol="1" anchor="b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E004B0B1-DED5-4215-B27F-FBF37735C38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6" tIns="47523" rIns="95046" bIns="47523" numCol="1" anchor="t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21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6" tIns="47523" rIns="95046" bIns="47523" numCol="1" anchor="t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1363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686300"/>
            <a:ext cx="49625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6" tIns="47523" rIns="95046" bIns="47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32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6" tIns="47523" rIns="95046" bIns="47523" numCol="1" anchor="b" anchorCtr="0" compatLnSpc="1">
            <a:prstTxWarp prst="textNoShape">
              <a:avLst/>
            </a:prstTxWarp>
          </a:bodyPr>
          <a:lstStyle>
            <a:lvl1pPr defTabSz="950913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375775"/>
            <a:ext cx="29321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46" tIns="47523" rIns="95046" bIns="47523" numCol="1" anchor="b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AED57DBB-9833-4ACE-87C9-359DA6DBAEB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7888"/>
            <a:ext cx="5410200" cy="4438650"/>
          </a:xfrm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44035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50179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46083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...and then input it all into the new DMP Online system.</a:t>
            </a:r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75779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Overview of functionality...</a:t>
            </a:r>
          </a:p>
        </p:txBody>
      </p:sp>
      <p:sp>
        <p:nvSpPr>
          <p:cNvPr id="75780" name="Header Placeholder 3"/>
          <p:cNvSpPr txBox="1">
            <a:spLocks noGrp="1"/>
          </p:cNvSpPr>
          <p:nvPr/>
        </p:nvSpPr>
        <p:spPr bwMode="auto">
          <a:xfrm>
            <a:off x="0" y="0"/>
            <a:ext cx="2932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46" tIns="47523" rIns="95046" bIns="47523"/>
          <a:lstStyle/>
          <a:p>
            <a:pPr defTabSz="950913">
              <a:spcBef>
                <a:spcPct val="0"/>
              </a:spcBef>
              <a:buClrTx/>
              <a:buFontTx/>
              <a:buNone/>
            </a:pPr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77827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77828" name="Header Placeholder 3"/>
          <p:cNvSpPr txBox="1">
            <a:spLocks noGrp="1"/>
          </p:cNvSpPr>
          <p:nvPr/>
        </p:nvSpPr>
        <p:spPr bwMode="auto">
          <a:xfrm>
            <a:off x="0" y="0"/>
            <a:ext cx="2932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46" tIns="47523" rIns="95046" bIns="47523"/>
          <a:lstStyle/>
          <a:p>
            <a:pPr defTabSz="950913">
              <a:spcBef>
                <a:spcPct val="0"/>
              </a:spcBef>
              <a:buClrTx/>
              <a:buFontTx/>
              <a:buNone/>
            </a:pPr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79875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79876" name="Header Placeholder 3"/>
          <p:cNvSpPr txBox="1">
            <a:spLocks noGrp="1"/>
          </p:cNvSpPr>
          <p:nvPr/>
        </p:nvSpPr>
        <p:spPr bwMode="auto">
          <a:xfrm>
            <a:off x="0" y="0"/>
            <a:ext cx="2932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46" tIns="47523" rIns="95046" bIns="47523"/>
          <a:lstStyle/>
          <a:p>
            <a:pPr defTabSz="950913">
              <a:spcBef>
                <a:spcPct val="0"/>
              </a:spcBef>
              <a:buClrTx/>
              <a:buFontTx/>
              <a:buNone/>
            </a:pPr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81923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1924" name="Header Placeholder 3"/>
          <p:cNvSpPr txBox="1">
            <a:spLocks noGrp="1"/>
          </p:cNvSpPr>
          <p:nvPr/>
        </p:nvSpPr>
        <p:spPr bwMode="auto">
          <a:xfrm>
            <a:off x="0" y="0"/>
            <a:ext cx="2932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46" tIns="47523" rIns="95046" bIns="47523"/>
          <a:lstStyle/>
          <a:p>
            <a:pPr defTabSz="950913">
              <a:spcBef>
                <a:spcPct val="0"/>
              </a:spcBef>
              <a:buClrTx/>
              <a:buFontTx/>
              <a:buNone/>
            </a:pPr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83971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3972" name="Header Placeholder 3"/>
          <p:cNvSpPr txBox="1">
            <a:spLocks noGrp="1"/>
          </p:cNvSpPr>
          <p:nvPr/>
        </p:nvSpPr>
        <p:spPr bwMode="auto">
          <a:xfrm>
            <a:off x="0" y="0"/>
            <a:ext cx="2932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46" tIns="47523" rIns="95046" bIns="47523"/>
          <a:lstStyle/>
          <a:p>
            <a:pPr defTabSz="950913">
              <a:spcBef>
                <a:spcPct val="0"/>
              </a:spcBef>
              <a:buClrTx/>
              <a:buFontTx/>
              <a:buNone/>
            </a:pPr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86019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6020" name="Header Placeholder 3"/>
          <p:cNvSpPr txBox="1">
            <a:spLocks noGrp="1"/>
          </p:cNvSpPr>
          <p:nvPr/>
        </p:nvSpPr>
        <p:spPr bwMode="auto">
          <a:xfrm>
            <a:off x="0" y="0"/>
            <a:ext cx="29321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46" tIns="47523" rIns="95046" bIns="47523"/>
          <a:lstStyle/>
          <a:p>
            <a:pPr defTabSz="950913">
              <a:spcBef>
                <a:spcPct val="0"/>
              </a:spcBef>
              <a:buClrTx/>
              <a:buFontTx/>
              <a:buNone/>
            </a:pPr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687888"/>
            <a:ext cx="5410200" cy="4438650"/>
          </a:xfrm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1225" y="739775"/>
            <a:ext cx="4932363" cy="36988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1700" y="4687888"/>
            <a:ext cx="4949825" cy="4438650"/>
          </a:xfrm>
        </p:spPr>
        <p:txBody>
          <a:bodyPr lIns="89487" tIns="46533" rIns="89487" bIns="46533"/>
          <a:lstStyle/>
          <a:p>
            <a:pPr>
              <a:lnSpc>
                <a:spcPct val="90000"/>
              </a:lnSpc>
            </a:pPr>
            <a:endParaRPr lang="en-US" sz="1100" smtClean="0">
              <a:latin typeface="Times New Roman" pitchFamily="18" charset="0"/>
            </a:endParaRPr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3833813" y="9375775"/>
            <a:ext cx="2921000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487" tIns="46533" rIns="89487" bIns="46533" anchor="b"/>
          <a:lstStyle/>
          <a:p>
            <a:pPr algn="r" defTabSz="454025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9138" algn="l"/>
                <a:tab pos="1439863" algn="l"/>
                <a:tab pos="2159000" algn="l"/>
                <a:tab pos="2879725" algn="l"/>
              </a:tabLst>
            </a:pPr>
            <a:fld id="{A6000CB7-232A-4B3F-A4DF-FF3ABA1CF2DA}" type="slidenum">
              <a:rPr lang="en-GB" sz="1200">
                <a:solidFill>
                  <a:srgbClr val="000000"/>
                </a:solidFill>
                <a:latin typeface="DejaVu Sans Condensed" pitchFamily="34" charset="0"/>
              </a:rPr>
              <a:pPr algn="r" defTabSz="454025"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19138" algn="l"/>
                  <a:tab pos="1439863" algn="l"/>
                  <a:tab pos="2159000" algn="l"/>
                  <a:tab pos="2879725" algn="l"/>
                </a:tabLst>
              </a:pPr>
              <a:t>3</a:t>
            </a:fld>
            <a:endParaRPr lang="en-GB" sz="1200">
              <a:solidFill>
                <a:srgbClr val="000000"/>
              </a:solidFill>
              <a:latin typeface="DejaVu Sans Condensed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33795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37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35843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37891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48131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39939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Requirements expressed in different ways, i.e. as easy to answer bullet-points, within paragraphs of text in the policy itself, in the Joint Electronic Submission (Je-S) form...</a:t>
            </a:r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165225" y="741363"/>
            <a:ext cx="4438650" cy="36957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746" tIns="43873" rIns="87746" bIns="43873" anchor="ctr"/>
          <a:lstStyle/>
          <a:p>
            <a:pPr defTabSz="877888"/>
            <a:endParaRPr lang="en-US" sz="2300"/>
          </a:p>
        </p:txBody>
      </p:sp>
      <p:sp>
        <p:nvSpPr>
          <p:cNvPr id="41987" name="Text Box 3"/>
          <p:cNvSpPr>
            <a:spLocks noChangeArrowheads="1"/>
          </p:cNvSpPr>
          <p:nvPr>
            <p:ph type="body"/>
          </p:nvPr>
        </p:nvSpPr>
        <p:spPr>
          <a:xfrm>
            <a:off x="677863" y="4686300"/>
            <a:ext cx="5407025" cy="4437063"/>
          </a:xfrm>
        </p:spPr>
        <p:txBody>
          <a:bodyPr wrap="none" anchor="ctr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Consultation followed, which informed the wordings and orderings. We then made a populable Word Template out of the Checklist, but it was very long and wasn’t very user-friendly, so we built an online tool...</a:t>
            </a:r>
          </a:p>
        </p:txBody>
      </p:sp>
      <p:sp>
        <p:nvSpPr>
          <p:cNvPr id="419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914400"/>
            <a:ext cx="2209800" cy="518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" y="914400"/>
            <a:ext cx="6477000" cy="5181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914400"/>
            <a:ext cx="88392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7" name="Picture 3" descr="Digital Curation Centre"/>
          <p:cNvPicPr>
            <a:picLocks noChangeAspect="1" noChangeArrowheads="1"/>
          </p:cNvPicPr>
          <p:nvPr/>
        </p:nvPicPr>
        <p:blipFill>
          <a:blip r:embed="rId13"/>
          <a:srcRect t="13315" b="13454"/>
          <a:stretch>
            <a:fillRect/>
          </a:stretch>
        </p:blipFill>
        <p:spPr bwMode="auto">
          <a:xfrm>
            <a:off x="0" y="85725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1" descr="new-orange-collage-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2" descr="new-orange-collage-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976313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3940175" y="501650"/>
            <a:ext cx="504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sz="1800" b="1">
                <a:solidFill>
                  <a:schemeClr val="bg2"/>
                </a:solidFill>
              </a:rPr>
              <a:t>… because good research needs good data</a:t>
            </a:r>
          </a:p>
        </p:txBody>
      </p:sp>
      <p:pic>
        <p:nvPicPr>
          <p:cNvPr id="1031" name="Picture 109" descr="new-orange-collage-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48335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0" y="64897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2000">
                <a:solidFill>
                  <a:srgbClr val="FCE404"/>
                </a:solidFill>
              </a:rPr>
              <a:t>DMP Online workshop at DCC roadshow, Glasgow, 22 June 2011</a:t>
            </a:r>
          </a:p>
        </p:txBody>
      </p:sp>
      <p:sp>
        <p:nvSpPr>
          <p:cNvPr id="1033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914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oy.davidson@glasgow.ac.uk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-nc-sa/2.5/scotlan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cc.ac.uk/resources/data-management-plans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policy-and-legal/overview-funders-data-polici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contact-us/help-desk/data-management-infrastructure-helpdes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jisc.ac.uk/fundingopportunities/funding_calls/2011/06/managingresearchdata.asp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koln.ac.uk/ukoln/staff/e.j.lyon/publications.html#2007-06-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723900" y="1458913"/>
            <a:ext cx="75628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3600" b="1">
                <a:solidFill>
                  <a:srgbClr val="FC6204"/>
                </a:solidFill>
              </a:rPr>
              <a:t>Overview of DCC activities –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sz="3600" b="1">
                <a:solidFill>
                  <a:srgbClr val="FC6204"/>
                </a:solidFill>
              </a:rPr>
              <a:t>Data Management Planning</a:t>
            </a:r>
          </a:p>
        </p:txBody>
      </p:sp>
      <p:pic>
        <p:nvPicPr>
          <p:cNvPr id="28676" name="Picture 80" descr="jisc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3100" y="5986463"/>
            <a:ext cx="685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82"/>
          <p:cNvSpPr txBox="1">
            <a:spLocks noChangeArrowheads="1"/>
          </p:cNvSpPr>
          <p:nvPr/>
        </p:nvSpPr>
        <p:spPr bwMode="auto">
          <a:xfrm>
            <a:off x="8093075" y="5554663"/>
            <a:ext cx="1254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sz="1200" b="1">
                <a:solidFill>
                  <a:schemeClr val="bg2"/>
                </a:solidFill>
              </a:rPr>
              <a:t>Funded by:</a:t>
            </a:r>
          </a:p>
        </p:txBody>
      </p:sp>
      <p:sp>
        <p:nvSpPr>
          <p:cNvPr id="28678" name="Text Box 85"/>
          <p:cNvSpPr txBox="1">
            <a:spLocks noChangeArrowheads="1"/>
          </p:cNvSpPr>
          <p:nvPr/>
        </p:nvSpPr>
        <p:spPr bwMode="auto">
          <a:xfrm>
            <a:off x="1447800" y="5745163"/>
            <a:ext cx="5175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900"/>
              <a:t>This work is licensed under the Creative Commons Attribution-NonCommercial-ShareAlike 2.5 UK: Scotland License. To view a copy of this license, (a) visit </a:t>
            </a:r>
            <a:r>
              <a:rPr lang="en-US" sz="900" u="sng">
                <a:hlinkClick r:id="rId4"/>
              </a:rPr>
              <a:t>http://creativecommons.org/licenses/by-nc-sa/2.5/scotland/</a:t>
            </a:r>
            <a:r>
              <a:rPr lang="en-US" sz="900">
                <a:hlinkClick r:id="rId4"/>
              </a:rPr>
              <a:t> </a:t>
            </a:r>
            <a:r>
              <a:rPr lang="en-GB" sz="900"/>
              <a:t>; or, (b) send a letter to Creative Commons, 543 Howard Street, 5th Floor, San Francisco, California, 94105, USA. </a:t>
            </a:r>
          </a:p>
        </p:txBody>
      </p:sp>
      <p:pic>
        <p:nvPicPr>
          <p:cNvPr id="28679" name="Picture 89" descr="Creative-Commons-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3" y="5835650"/>
            <a:ext cx="1228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1320800" y="3725863"/>
            <a:ext cx="67373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GB" sz="1800"/>
              <a:t>Joy Davidson</a:t>
            </a:r>
          </a:p>
          <a:p>
            <a:pPr algn="ctr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GB" sz="1800"/>
              <a:t>Digital Curation Centre </a:t>
            </a:r>
          </a:p>
          <a:p>
            <a:pPr algn="ctr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GB" sz="1800"/>
              <a:t>University of Glasgow</a:t>
            </a:r>
          </a:p>
          <a:p>
            <a:pPr algn="ctr">
              <a:lnSpc>
                <a:spcPct val="80000"/>
              </a:lnSpc>
              <a:buClr>
                <a:schemeClr val="tx2"/>
              </a:buClr>
              <a:buFontTx/>
              <a:buNone/>
            </a:pPr>
            <a:endParaRPr lang="en-GB" sz="1800"/>
          </a:p>
          <a:p>
            <a:pPr algn="ctr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GB" sz="1800">
                <a:hlinkClick r:id="rId6"/>
              </a:rPr>
              <a:t>joy.davidson@glasgow.ac.uk</a:t>
            </a:r>
            <a:r>
              <a:rPr lang="en-GB" sz="1800"/>
              <a:t> </a:t>
            </a:r>
            <a:endParaRPr lang="en-US" sz="18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38325"/>
            <a:ext cx="7629525" cy="2209800"/>
          </a:xfrm>
        </p:spPr>
        <p:txBody>
          <a:bodyPr lIns="90000" tIns="46800" rIns="90000" bIns="46800"/>
          <a:lstStyle/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Why plan data management? The 5 Ps...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600" b="1" smtClean="0"/>
              <a:t>Perfect Planning Prevents Poor Performance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54075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Why plan?</a:t>
            </a:r>
          </a:p>
        </p:txBody>
      </p:sp>
      <p:pic>
        <p:nvPicPr>
          <p:cNvPr id="3482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3619500"/>
            <a:ext cx="37338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44500" y="3387725"/>
            <a:ext cx="47244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Data management is a journey with multiple drivers /stakeholders, from researchers to funders to support staff to curators to long-term data centres: each has to follow the same map in order to mitigate the risk of not getting there.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5275" y="1838325"/>
            <a:ext cx="8334375" cy="4325938"/>
          </a:xfrm>
        </p:spPr>
        <p:txBody>
          <a:bodyPr lIns="90000" tIns="46800" rIns="90000" bIns="46800"/>
          <a:lstStyle/>
          <a:p>
            <a:pPr marL="0" indent="0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The plan is really just the starting point – not the 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  end of the road.</a:t>
            </a:r>
          </a:p>
          <a:p>
            <a:pPr marL="0" indent="0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mtClean="0"/>
          </a:p>
          <a:p>
            <a:pPr marL="0" indent="0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Implementation of the plan is where the real work 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 starts.</a:t>
            </a:r>
          </a:p>
          <a:p>
            <a:pPr marL="0" indent="0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mtClean="0"/>
          </a:p>
          <a:p>
            <a:pPr marL="0" indent="0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Remember that the plan is a living document – will 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 likely change several times over the life of the 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 project.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017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The limits of planning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93788"/>
            <a:ext cx="9144000" cy="655637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Data planning resources on the Web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 l="11810" t="9468" r="11810" b="9468"/>
          <a:stretch>
            <a:fillRect/>
          </a:stretch>
        </p:blipFill>
        <p:spPr bwMode="auto">
          <a:xfrm>
            <a:off x="161925" y="1809750"/>
            <a:ext cx="40195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/>
          <a:srcRect l="26575" t="20830" r="32480" b="11362"/>
          <a:stretch>
            <a:fillRect/>
          </a:stretch>
        </p:blipFill>
        <p:spPr bwMode="auto">
          <a:xfrm>
            <a:off x="6600825" y="2357438"/>
            <a:ext cx="2543175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/>
          <a:srcRect l="26575" t="15149" r="32480" b="1894"/>
          <a:stretch>
            <a:fillRect/>
          </a:stretch>
        </p:blipFill>
        <p:spPr bwMode="auto">
          <a:xfrm>
            <a:off x="4029075" y="2100263"/>
            <a:ext cx="25527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09550" y="5476875"/>
            <a:ext cx="3648075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2200">
                <a:hlinkClick r:id="rId6"/>
              </a:rPr>
              <a:t>www.dcc.ac.uk/resources/ data-management-plans</a:t>
            </a:r>
            <a:r>
              <a:rPr lang="en-GB"/>
              <a:t> </a:t>
            </a:r>
          </a:p>
        </p:txBody>
      </p:sp>
      <p:sp>
        <p:nvSpPr>
          <p:cNvPr id="47113" name="Oval 9"/>
          <p:cNvSpPr>
            <a:spLocks noChangeArrowheads="1"/>
          </p:cNvSpPr>
          <p:nvPr/>
        </p:nvSpPr>
        <p:spPr bwMode="auto">
          <a:xfrm>
            <a:off x="809625" y="3476625"/>
            <a:ext cx="1228725" cy="1762125"/>
          </a:xfrm>
          <a:prstGeom prst="ellips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714500" y="5010150"/>
            <a:ext cx="2114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2000">
                <a:solidFill>
                  <a:schemeClr val="tx2"/>
                </a:solidFill>
              </a:rPr>
              <a:t>our resources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31188" cy="4325938"/>
          </a:xfrm>
        </p:spPr>
        <p:txBody>
          <a:bodyPr lIns="90000" tIns="46800" rIns="90000" bIns="46800"/>
          <a:lstStyle/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We conducted an analysis of the major UK research funders’ data-related policies (Jones, 2009)...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/>
              <a:t>Major findings:</a:t>
            </a:r>
          </a:p>
          <a:p>
            <a:pPr marL="0" indent="0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/>
              <a:t> Not all funders have data policies</a:t>
            </a:r>
          </a:p>
          <a:p>
            <a:pPr marL="0" indent="0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/>
              <a:t> Some have different policies for different programs</a:t>
            </a:r>
          </a:p>
          <a:p>
            <a:pPr marL="0" indent="0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/>
              <a:t> Requirements are expressed in different ways</a:t>
            </a:r>
          </a:p>
          <a:p>
            <a:pPr marL="0" indent="0" defTabSz="457200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/>
              <a:t> In a word, they’re </a:t>
            </a:r>
            <a:r>
              <a:rPr lang="en-US" sz="2400" i="1" smtClean="0"/>
              <a:t>diverse</a:t>
            </a:r>
            <a:r>
              <a:rPr lang="en-US" sz="2400" smtClean="0"/>
              <a:t>... 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800" smtClean="0">
              <a:hlinkClick r:id="rId3"/>
            </a:endParaRP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smtClean="0">
                <a:hlinkClick r:id="rId3"/>
              </a:rPr>
              <a:t>http://www.dcc.ac.uk/resources/policy-and-legal/overview-funders-data-policies</a:t>
            </a:r>
            <a:endParaRPr lang="en-US" sz="18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8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800" i="1" smtClean="0"/>
              <a:t>(N.B. Sarah will cover this in more detail in the next session...)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017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Analysis of data-related policies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Screen shot 2010-10-19 at 13.42.5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338" y="2968625"/>
            <a:ext cx="4224337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8800" y="1905000"/>
            <a:ext cx="8396288" cy="1152525"/>
          </a:xfrm>
        </p:spPr>
        <p:txBody>
          <a:bodyPr lIns="90000" tIns="46800" rIns="90000" bIns="46800"/>
          <a:lstStyle/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We pulled together a list of all the UK funders’ requirements, gathered them into thematic groups, and supplemented this list with our own expertise... (Donnelly &amp; Jones, 2009)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017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Checklist for a Data Management Plan</a:t>
            </a:r>
          </a:p>
        </p:txBody>
      </p:sp>
      <p:sp>
        <p:nvSpPr>
          <p:cNvPr id="40965" name="Rectangle 2"/>
          <p:cNvSpPr txBox="1">
            <a:spLocks noChangeArrowheads="1"/>
          </p:cNvSpPr>
          <p:nvPr/>
        </p:nvSpPr>
        <p:spPr bwMode="auto">
          <a:xfrm>
            <a:off x="838200" y="5378450"/>
            <a:ext cx="82692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57200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This became the first ‘Data Management Plan Content Checklist’ (Checklist v1.0’) – it had </a:t>
            </a:r>
            <a:r>
              <a:rPr lang="en-GB" b="1"/>
              <a:t>51 </a:t>
            </a:r>
            <a:r>
              <a:rPr lang="en-GB"/>
              <a:t>questions/headings. (Post-consultation, v2.0 had </a:t>
            </a:r>
            <a:r>
              <a:rPr lang="en-GB" b="1"/>
              <a:t>115 </a:t>
            </a:r>
            <a:r>
              <a:rPr lang="en-GB"/>
              <a:t>questions/headings.)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2278063"/>
            <a:ext cx="8039100" cy="3756025"/>
          </a:xfrm>
        </p:spPr>
        <p:txBody>
          <a:bodyPr lIns="90000" tIns="46800" rIns="90000" bIns="46800"/>
          <a:lstStyle/>
          <a:p>
            <a:pPr marL="533400" indent="-53340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Changes to the DCC Checklist...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600" smtClean="0"/>
          </a:p>
          <a:p>
            <a:pPr marL="933450" lvl="1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More questions</a:t>
            </a:r>
          </a:p>
          <a:p>
            <a:pPr marL="933450" lvl="1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Atomic questions </a:t>
            </a:r>
          </a:p>
          <a:p>
            <a:pPr marL="933450" lvl="1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Closed questions</a:t>
            </a:r>
          </a:p>
          <a:p>
            <a:pPr marL="933450" lvl="1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More active/direct language</a:t>
            </a:r>
          </a:p>
          <a:p>
            <a:pPr marL="933450" lvl="1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mtClean="0"/>
              <a:t>Broadened thematic coverage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smtClean="0"/>
          </a:p>
          <a:p>
            <a:pPr marL="533400" indent="-53340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i="1" smtClean="0"/>
              <a:t>We are always interested in feedback on this – it’s a work in permanent beta, reacting to changes in the game...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57288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How the Checklist developed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675" y="1962150"/>
            <a:ext cx="8140700" cy="3124200"/>
          </a:xfrm>
        </p:spPr>
        <p:txBody>
          <a:bodyPr lIns="90000" tIns="46800" rIns="90000" bIns="46800"/>
          <a:lstStyle/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Introduction and Context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Data types, formats, standards and capture methods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Ethics and Intellectual Property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Access, data sharing and re-use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Short-term storage and data management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Deposit and long-term preservation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Resourcing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Adherence and review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Agreement / ratification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Annexes</a:t>
            </a:r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arabi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533400" indent="-53340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533400" indent="-533400" defTabSz="457200" eaLnBrk="1" hangingPunct="1">
              <a:lnSpc>
                <a:spcPct val="90000"/>
              </a:lnSpc>
              <a:buFontTx/>
              <a:buAutoNum type="romanLcParenR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533400" indent="-53340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533400" indent="-53340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017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The Checklist</a:t>
            </a:r>
          </a:p>
        </p:txBody>
      </p:sp>
      <p:pic>
        <p:nvPicPr>
          <p:cNvPr id="49157" name="Picture 5" descr="Screen shot 2011-02-17 at 12.34.21 (2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3075" y="4117975"/>
            <a:ext cx="23209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463" y="1781175"/>
            <a:ext cx="8428037" cy="647700"/>
          </a:xfrm>
        </p:spPr>
        <p:txBody>
          <a:bodyPr lIns="90000" tIns="46800" rIns="90000" bIns="46800"/>
          <a:lstStyle/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We </a:t>
            </a:r>
            <a:r>
              <a:rPr lang="en-GB" sz="2400" b="1" smtClean="0"/>
              <a:t>mapped </a:t>
            </a:r>
            <a:r>
              <a:rPr lang="en-GB" sz="2400" smtClean="0"/>
              <a:t>our Checklist questions to each funder’s data-related requirements, and determined three key stages...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79475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Mapping the general to the specific</a:t>
            </a:r>
          </a:p>
        </p:txBody>
      </p:sp>
      <p:pic>
        <p:nvPicPr>
          <p:cNvPr id="45060" name="Picture 7" descr="DMP diagr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8" y="2571750"/>
            <a:ext cx="564515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1981200"/>
            <a:ext cx="8528050" cy="4025900"/>
          </a:xfrm>
        </p:spPr>
        <p:txBody>
          <a:bodyPr lIns="90000" tIns="46800" rIns="90000" bIns="46800"/>
          <a:lstStyle/>
          <a:p>
            <a:pPr marL="577850" indent="-57785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DMP Online has </a:t>
            </a:r>
            <a:r>
              <a:rPr lang="en-GB" sz="2400" b="1" smtClean="0"/>
              <a:t>four </a:t>
            </a:r>
            <a:r>
              <a:rPr lang="en-GB" sz="2400" smtClean="0"/>
              <a:t>principal functions. It enables users to...</a:t>
            </a:r>
          </a:p>
          <a:p>
            <a:pPr marL="577850" indent="-57785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200" smtClean="0"/>
          </a:p>
          <a:p>
            <a:pPr marL="577850" indent="-577850" defTabSz="457200" eaLnBrk="1" hangingPunct="1">
              <a:lnSpc>
                <a:spcPct val="90000"/>
              </a:lnSpc>
              <a:buFontTx/>
              <a:buAutoNum type="romanLcParenR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Create, store and update multiple versions of data</a:t>
            </a:r>
          </a:p>
          <a:p>
            <a:pPr marL="577850" indent="-57785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   		plans at the application and in-project stages</a:t>
            </a:r>
          </a:p>
          <a:p>
            <a:pPr marL="577850" indent="-57785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500" smtClean="0"/>
          </a:p>
          <a:p>
            <a:pPr marL="577850" indent="-577850" defTabSz="457200" eaLnBrk="1" hangingPunct="1">
              <a:lnSpc>
                <a:spcPct val="90000"/>
              </a:lnSpc>
              <a:buFontTx/>
              <a:buAutoNum type="romanLcParenR" startAt="2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Meet funders’ specific data-related requirements*</a:t>
            </a:r>
          </a:p>
          <a:p>
            <a:pPr marL="577850" indent="-57785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500" smtClean="0"/>
          </a:p>
          <a:p>
            <a:pPr marL="577850" indent="-577850" defTabSz="457200" eaLnBrk="1" hangingPunct="1">
              <a:lnSpc>
                <a:spcPct val="90000"/>
              </a:lnSpc>
              <a:buFontTx/>
              <a:buAutoNum type="romanLcParenR" startAt="3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Get funder- and institution-specific guidance on best practice and helpful contacts</a:t>
            </a:r>
          </a:p>
          <a:p>
            <a:pPr marL="577850" indent="-57785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500" smtClean="0"/>
          </a:p>
          <a:p>
            <a:pPr marL="577850" indent="-577850" defTabSz="457200" eaLnBrk="1" hangingPunct="1">
              <a:lnSpc>
                <a:spcPct val="90000"/>
              </a:lnSpc>
              <a:buFontTx/>
              <a:buAutoNum type="romanLcParenR" startAt="4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Customise and export DMPs in a variety of formats</a:t>
            </a:r>
          </a:p>
          <a:p>
            <a:pPr marL="577850" indent="-57785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600" smtClean="0"/>
          </a:p>
          <a:p>
            <a:pPr marL="577850" indent="-577850" algn="ctr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smtClean="0"/>
              <a:t>* Disclaimer: mappings are not yet endorsed by funders...</a:t>
            </a:r>
          </a:p>
          <a:p>
            <a:pPr marL="577850" indent="-57785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17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DMP Online: what does it do?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17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DMP Online v1.0</a:t>
            </a:r>
          </a:p>
        </p:txBody>
      </p:sp>
      <p:pic>
        <p:nvPicPr>
          <p:cNvPr id="76803" name="Picture 4" descr="DMPhome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425" y="1736725"/>
            <a:ext cx="7389813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Agenda</a:t>
            </a:r>
            <a:endParaRPr lang="en-GB" sz="36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979613"/>
            <a:ext cx="8689975" cy="4129087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sz="1600" b="1" smtClean="0"/>
              <a:t>Time</a:t>
            </a:r>
            <a:r>
              <a:rPr lang="en-US" sz="1600" smtClean="0"/>
              <a:t>	</a:t>
            </a:r>
            <a:r>
              <a:rPr lang="en-US" sz="1600" b="1" smtClean="0"/>
              <a:t>Activity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sz="1600" smtClean="0"/>
              <a:t>11:00	Overview of DCC activities - Data Management Planning (JD)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sz="1600" smtClean="0"/>
              <a:t>11:30</a:t>
            </a:r>
            <a:r>
              <a:rPr lang="en-US" sz="1600" b="1" smtClean="0"/>
              <a:t>	</a:t>
            </a:r>
            <a:r>
              <a:rPr lang="en-US" sz="1600" smtClean="0"/>
              <a:t>Funders' requirements for Data Management and Sharing Plans (SJ)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sz="1600" smtClean="0"/>
              <a:t>11:45	Coffee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sz="1600" smtClean="0"/>
              <a:t>12:00	Demo of </a:t>
            </a:r>
            <a:r>
              <a:rPr lang="en-US" sz="1600" i="1" smtClean="0"/>
              <a:t>DMP Online</a:t>
            </a:r>
            <a:r>
              <a:rPr lang="en-US" sz="1600" smtClean="0"/>
              <a:t> (SJ)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sz="1600" smtClean="0"/>
              <a:t>12:15	Group exercise (All)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r>
              <a:rPr lang="en-US" sz="1600" smtClean="0"/>
              <a:t>12:45	Wrap up and close (JD)</a:t>
            </a: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450" y="974725"/>
            <a:ext cx="9099550" cy="10033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DMP Online v2.0</a:t>
            </a:r>
          </a:p>
        </p:txBody>
      </p:sp>
      <p:pic>
        <p:nvPicPr>
          <p:cNvPr id="78854" name="Picture 3" descr="DMP Online v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5725" y="1939925"/>
            <a:ext cx="67627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133350" y="4284663"/>
            <a:ext cx="3263900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Tx/>
              <a:buNone/>
            </a:pPr>
            <a:r>
              <a:rPr lang="en-US" sz="1800"/>
              <a:t>Key changes: </a:t>
            </a:r>
          </a:p>
          <a:p>
            <a:pPr>
              <a:buClr>
                <a:schemeClr val="tx2"/>
              </a:buClr>
            </a:pPr>
            <a:r>
              <a:rPr lang="en-US" sz="1800" b="1"/>
              <a:t> Cleaner interface</a:t>
            </a:r>
          </a:p>
          <a:p>
            <a:pPr>
              <a:buClr>
                <a:schemeClr val="tx2"/>
              </a:buClr>
            </a:pPr>
            <a:r>
              <a:rPr lang="en-US" sz="1800" b="1"/>
              <a:t> Funder-specific guidance</a:t>
            </a:r>
          </a:p>
          <a:p>
            <a:pPr>
              <a:buClr>
                <a:schemeClr val="tx2"/>
              </a:buClr>
            </a:pPr>
            <a:r>
              <a:rPr lang="en-US" sz="1800" b="1"/>
              <a:t> Versioning feature</a:t>
            </a:r>
          </a:p>
          <a:p>
            <a:pPr>
              <a:buClr>
                <a:schemeClr val="tx2"/>
              </a:buClr>
            </a:pPr>
            <a:r>
              <a:rPr lang="en-US" sz="1800" b="1"/>
              <a:t> CSV output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9225" y="1838325"/>
            <a:ext cx="8813800" cy="4325938"/>
          </a:xfrm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Definite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Closer liaison with funders to approve mappings etc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Hybrid templates: institution(s) + discipline(s)…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Integration with research admin systems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Cloud deployment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More granular permissions, inc. sharing of plans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More and better admin-side reports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Improved export options (RDF? Other formats?)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/>
              <a:t>Possible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Licensing / Creative Commons integration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Navigable registry of Data Management Plans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17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DMP v3.0 (coming soon...)</a:t>
            </a:r>
          </a:p>
        </p:txBody>
      </p:sp>
      <p:sp>
        <p:nvSpPr>
          <p:cNvPr id="80900" name="AutoShape 4"/>
          <p:cNvSpPr>
            <a:spLocks/>
          </p:cNvSpPr>
          <p:nvPr/>
        </p:nvSpPr>
        <p:spPr bwMode="auto">
          <a:xfrm>
            <a:off x="5991225" y="2581275"/>
            <a:ext cx="517525" cy="771525"/>
          </a:xfrm>
          <a:prstGeom prst="rightBrace">
            <a:avLst>
              <a:gd name="adj1" fmla="val 124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6619875" y="2571750"/>
            <a:ext cx="1933575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2000"/>
              <a:t>See current JISC MRD call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17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Collaboration with US partners</a:t>
            </a:r>
          </a:p>
        </p:txBody>
      </p:sp>
      <p:pic>
        <p:nvPicPr>
          <p:cNvPr id="829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1757363"/>
            <a:ext cx="4968875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572125" y="2371725"/>
            <a:ext cx="3019425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GB"/>
              <a:t>We’re advising on a DMP Tool being created by a team of US universities</a:t>
            </a: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3965575" y="5895975"/>
            <a:ext cx="4919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800"/>
              <a:t>https://bitbucket.org/dmptool/main/wiki/Home</a:t>
            </a:r>
          </a:p>
        </p:txBody>
      </p:sp>
      <p:sp>
        <p:nvSpPr>
          <p:cNvPr id="82953" name="TextBox 2"/>
          <p:cNvSpPr txBox="1">
            <a:spLocks noChangeArrowheads="1"/>
          </p:cNvSpPr>
          <p:nvPr/>
        </p:nvSpPr>
        <p:spPr bwMode="auto">
          <a:xfrm>
            <a:off x="4262438" y="4656138"/>
            <a:ext cx="2422525" cy="569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Image courtesy T. Seneca, </a:t>
            </a:r>
          </a:p>
          <a:p>
            <a:r>
              <a:rPr lang="en-US" sz="1400"/>
              <a:t>California Digital Library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17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Providing support for JISC MRD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14325" y="1905000"/>
            <a:ext cx="8277225" cy="4291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GB" sz="1800">
                <a:hlinkClick r:id="rId3"/>
              </a:rPr>
              <a:t>www.dcc.ac.uk/contact-us/help-desk/data-management-infrastructure-helpdesk</a:t>
            </a:r>
            <a:r>
              <a:rPr lang="en-GB" sz="1800"/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sz="1000"/>
          </a:p>
          <a:p>
            <a:pPr>
              <a:spcBef>
                <a:spcPct val="50000"/>
              </a:spcBef>
              <a:buFontTx/>
              <a:buNone/>
            </a:pPr>
            <a:r>
              <a:rPr lang="en-GB" sz="2000"/>
              <a:t>Strands A1 &amp; A2 - Institutional RDM Infrastructure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sz="400"/>
          </a:p>
          <a:p>
            <a:pPr>
              <a:spcBef>
                <a:spcPct val="0"/>
              </a:spcBef>
              <a:buFontTx/>
              <a:buNone/>
            </a:pPr>
            <a:r>
              <a:rPr lang="en-GB" sz="2000"/>
              <a:t>	A1 for projects at an early stage of development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000"/>
              <a:t>	A2 to extend/embed existing pilot infrastructure</a:t>
            </a:r>
          </a:p>
          <a:p>
            <a:pPr>
              <a:buFontTx/>
              <a:buNone/>
            </a:pPr>
            <a:endParaRPr lang="en-GB" sz="1200"/>
          </a:p>
          <a:p>
            <a:pPr>
              <a:spcBef>
                <a:spcPct val="50000"/>
              </a:spcBef>
              <a:buFontTx/>
              <a:buNone/>
            </a:pPr>
            <a:r>
              <a:rPr lang="en-GB" sz="2000"/>
              <a:t>Strand B - RDM Planning for projects / departments</a:t>
            </a:r>
          </a:p>
          <a:p>
            <a:pPr>
              <a:buFontTx/>
              <a:buNone/>
            </a:pPr>
            <a:endParaRPr lang="en-GB" sz="1200"/>
          </a:p>
          <a:p>
            <a:pPr>
              <a:spcBef>
                <a:spcPct val="50000"/>
              </a:spcBef>
              <a:buFontTx/>
              <a:buNone/>
            </a:pPr>
            <a:r>
              <a:rPr lang="en-GB" sz="2000"/>
              <a:t>Strand C - Integrated RDM planning tools for institutions</a:t>
            </a:r>
            <a:r>
              <a:rPr lang="en-GB"/>
              <a:t> </a:t>
            </a:r>
            <a:r>
              <a:rPr lang="en-GB" sz="2000"/>
              <a:t>(DMP Online)</a:t>
            </a:r>
          </a:p>
          <a:p>
            <a:pPr>
              <a:buFontTx/>
              <a:buNone/>
            </a:pPr>
            <a:endParaRPr lang="en-GB" sz="100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>
                <a:hlinkClick r:id="rId4"/>
              </a:rPr>
              <a:t>www.jisc.ac.uk/fundingopportunities/funding_calls/2011/06/managingresearchdata.aspx</a:t>
            </a:r>
            <a:r>
              <a:rPr lang="en-GB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work needed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7905750" cy="4114800"/>
          </a:xfrm>
        </p:spPr>
        <p:txBody>
          <a:bodyPr/>
          <a:lstStyle/>
          <a:p>
            <a:r>
              <a:rPr lang="en-GB" sz="2400" smtClean="0"/>
              <a:t>Training for dmp reviewers (UK Data Archive/ESPRC)</a:t>
            </a:r>
          </a:p>
          <a:p>
            <a:r>
              <a:rPr lang="en-GB" sz="2400" smtClean="0"/>
              <a:t>Better idea of what data management costs should be covered by the institution and what should be covered by funders (possible RDMF topic)</a:t>
            </a:r>
          </a:p>
          <a:p>
            <a:r>
              <a:rPr lang="en-GB" sz="2400" smtClean="0"/>
              <a:t>More examples of what a good dmp looks like (even better, what a bad one looks like!)</a:t>
            </a:r>
          </a:p>
          <a:p>
            <a:r>
              <a:rPr lang="en-GB" sz="2400" smtClean="0"/>
              <a:t>Better integration with current research processes (e.g., raising a Project Approval Form)</a:t>
            </a:r>
          </a:p>
          <a:p>
            <a:r>
              <a:rPr lang="en-GB" sz="2400" smtClean="0"/>
              <a:t>Better idea of how dmp’s may be monitored over time (by funders and/or by institutions)</a:t>
            </a:r>
          </a:p>
          <a:p>
            <a:endParaRPr lang="en-GB" sz="24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8839200" cy="1143000"/>
          </a:xfrm>
        </p:spPr>
        <p:txBody>
          <a:bodyPr/>
          <a:lstStyle/>
          <a:p>
            <a:r>
              <a:rPr lang="en-GB" smtClean="0"/>
              <a:t>Thanks – 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27538" y="2420938"/>
            <a:ext cx="4391025" cy="3960812"/>
          </a:xfrm>
          <a:ln/>
        </p:spPr>
        <p:txBody>
          <a:bodyPr/>
          <a:lstStyle/>
          <a:p>
            <a:pPr marL="331788" indent="-331788" algn="just" defTabSz="457200"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endParaRPr lang="en-GB" sz="500" b="1" u="sng" smtClean="0"/>
          </a:p>
          <a:p>
            <a:pPr marL="331788" indent="-331788" algn="ctr" defTabSz="457200"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GB" sz="2400" smtClean="0"/>
              <a:t>“the active management and appraisal of data over the lifecycle of scholarly and scientific interest”</a:t>
            </a:r>
          </a:p>
          <a:p>
            <a:pPr marL="331788" indent="-331788" algn="ctr" defTabSz="457200"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endParaRPr lang="en-GB" sz="3200" smtClean="0"/>
          </a:p>
          <a:p>
            <a:pPr marL="331788" indent="-331788" algn="ctr" defTabSz="457200"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GB" b="1" smtClean="0"/>
              <a:t>    </a:t>
            </a:r>
            <a:r>
              <a:rPr lang="en-GB" sz="2400" b="1" smtClean="0"/>
              <a:t>Curation is part of </a:t>
            </a:r>
          </a:p>
          <a:p>
            <a:pPr marL="331788" indent="-331788" algn="ctr" defTabSz="457200" eaLnBrk="1" hangingPunct="1">
              <a:lnSpc>
                <a:spcPct val="105000"/>
              </a:lnSpc>
              <a:spcBef>
                <a:spcPct val="5000"/>
              </a:spcBef>
              <a:buFontTx/>
              <a:buNone/>
            </a:pPr>
            <a:r>
              <a:rPr lang="en-GB" sz="2400" b="1" smtClean="0"/>
              <a:t>    good research practice</a:t>
            </a:r>
            <a:endParaRPr lang="en-GB" sz="2400" smtClean="0"/>
          </a:p>
          <a:p>
            <a:pPr marL="331788" indent="-331788" algn="just" defTabSz="457200" eaLnBrk="1" hangingPunct="1">
              <a:spcBef>
                <a:spcPct val="0"/>
              </a:spcBef>
              <a:buFontTx/>
              <a:buNone/>
            </a:pPr>
            <a:endParaRPr lang="en-GB" sz="2400" smtClean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68313" y="1341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lnSpc>
                <a:spcPct val="85000"/>
              </a:lnSpc>
              <a:spcBef>
                <a:spcPct val="0"/>
              </a:spcBef>
              <a:buClr>
                <a:srgbClr val="FC6204"/>
              </a:buClr>
              <a:buSzPct val="100000"/>
              <a:buFont typeface="Arial" charset="0"/>
              <a:buNone/>
            </a:pPr>
            <a:r>
              <a:rPr lang="en-GB" sz="3600">
                <a:solidFill>
                  <a:srgbClr val="FC6204"/>
                </a:solidFill>
                <a:cs typeface="Arial" charset="0"/>
              </a:rPr>
              <a:t>What is data curation?</a:t>
            </a:r>
          </a:p>
        </p:txBody>
      </p:sp>
      <p:pic>
        <p:nvPicPr>
          <p:cNvPr id="89092" name="Picture 5" descr="Lifecy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463800"/>
            <a:ext cx="4103688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3850" y="2852738"/>
            <a:ext cx="3963988" cy="3097212"/>
            <a:chOff x="158" y="1797"/>
            <a:chExt cx="2497" cy="1951"/>
          </a:xfrm>
        </p:grpSpPr>
        <p:pic>
          <p:nvPicPr>
            <p:cNvPr id="89094" name="Picture 7" descr="arrow1_up-right_lg_yell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" y="1797"/>
              <a:ext cx="954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95" name="Picture 8" descr="arrow1_up-right_lg_yello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294580">
              <a:off x="1701" y="2478"/>
              <a:ext cx="954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6" name="AutoShape 10"/>
            <p:cNvSpPr>
              <a:spLocks noChangeArrowheads="1"/>
            </p:cNvSpPr>
            <p:nvPr/>
          </p:nvSpPr>
          <p:spPr bwMode="auto">
            <a:xfrm>
              <a:off x="1474" y="1797"/>
              <a:ext cx="952" cy="49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/>
                <a:t>Manage</a:t>
              </a:r>
            </a:p>
          </p:txBody>
        </p:sp>
        <p:sp>
          <p:nvSpPr>
            <p:cNvPr id="89097" name="AutoShape 11"/>
            <p:cNvSpPr>
              <a:spLocks noChangeArrowheads="1"/>
            </p:cNvSpPr>
            <p:nvPr/>
          </p:nvSpPr>
          <p:spPr bwMode="auto">
            <a:xfrm>
              <a:off x="385" y="3158"/>
              <a:ext cx="952" cy="49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spcBef>
                  <a:spcPct val="0"/>
                </a:spcBef>
                <a:buClrTx/>
                <a:buFontTx/>
                <a:buNone/>
              </a:pPr>
              <a:r>
                <a:rPr lang="en-GB"/>
                <a:t>Share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1001713"/>
            <a:ext cx="9359900" cy="1143000"/>
          </a:xfrm>
        </p:spPr>
        <p:txBody>
          <a:bodyPr/>
          <a:lstStyle/>
          <a:p>
            <a:pPr algn="l"/>
            <a:r>
              <a:rPr lang="en-GB" sz="3200" b="1" smtClean="0"/>
              <a:t>What is data management?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2003425"/>
            <a:ext cx="84963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/>
              <a:t>Data management involves looking after data to ensure it </a:t>
            </a:r>
          </a:p>
          <a:p>
            <a:pPr>
              <a:buFontTx/>
              <a:buNone/>
            </a:pPr>
            <a:r>
              <a:rPr lang="en-GB" sz="2400" smtClean="0"/>
              <a:t>remains securely accessible and </a:t>
            </a:r>
            <a:r>
              <a:rPr lang="en-GB" sz="2400" b="1" smtClean="0"/>
              <a:t>usable</a:t>
            </a:r>
            <a:r>
              <a:rPr lang="en-GB" sz="2400" smtClean="0"/>
              <a:t> by the researchers </a:t>
            </a:r>
          </a:p>
          <a:p>
            <a:pPr>
              <a:buFontTx/>
              <a:buNone/>
            </a:pPr>
            <a:r>
              <a:rPr lang="en-GB" sz="2400" smtClean="0"/>
              <a:t>who created it and by those they need to share it with for as </a:t>
            </a:r>
          </a:p>
          <a:p>
            <a:pPr>
              <a:buFontTx/>
              <a:buNone/>
            </a:pPr>
            <a:r>
              <a:rPr lang="en-GB" sz="2400" smtClean="0"/>
              <a:t>long as the data needs to be kept. 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89025"/>
            <a:ext cx="8839200" cy="1143000"/>
          </a:xfrm>
        </p:spPr>
        <p:txBody>
          <a:bodyPr/>
          <a:lstStyle/>
          <a:p>
            <a:pPr algn="l"/>
            <a:r>
              <a:rPr lang="en-GB" sz="3200" b="1" smtClean="0"/>
              <a:t>What kind of information are we talking about?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2290763"/>
            <a:ext cx="8597900" cy="4114800"/>
          </a:xfrm>
        </p:spPr>
        <p:txBody>
          <a:bodyPr/>
          <a:lstStyle/>
          <a:p>
            <a:pPr algn="just"/>
            <a:r>
              <a:rPr lang="en-GB" sz="2400" smtClean="0"/>
              <a:t>Correspondence (blog posts, emails, tweets)</a:t>
            </a:r>
          </a:p>
          <a:p>
            <a:pPr algn="just"/>
            <a:r>
              <a:rPr lang="en-GB" sz="2400" smtClean="0"/>
              <a:t>Web pages/sites (text, images, links, e.g., Facebook)</a:t>
            </a:r>
          </a:p>
          <a:p>
            <a:pPr algn="just"/>
            <a:r>
              <a:rPr lang="en-GB" sz="2400" smtClean="0"/>
              <a:t>Databases </a:t>
            </a:r>
          </a:p>
          <a:p>
            <a:pPr algn="just"/>
            <a:r>
              <a:rPr lang="en-GB" sz="2400" smtClean="0"/>
              <a:t>Publications</a:t>
            </a:r>
          </a:p>
          <a:p>
            <a:pPr algn="just"/>
            <a:r>
              <a:rPr lang="en-GB" sz="2400" smtClean="0"/>
              <a:t>Raw data (captured from instruments) </a:t>
            </a:r>
          </a:p>
          <a:p>
            <a:pPr algn="just"/>
            <a:r>
              <a:rPr lang="en-GB" sz="2400" smtClean="0"/>
              <a:t>3D models and visualisations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814388"/>
            <a:ext cx="9359900" cy="1143000"/>
          </a:xfrm>
        </p:spPr>
        <p:txBody>
          <a:bodyPr/>
          <a:lstStyle/>
          <a:p>
            <a:pPr algn="l"/>
            <a:r>
              <a:rPr lang="en-GB" sz="3200" b="1" smtClean="0"/>
              <a:t>What does this mean for researchers?</a:t>
            </a:r>
            <a:r>
              <a:rPr lang="en-GB" smtClean="0"/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744663"/>
            <a:ext cx="8788400" cy="4114800"/>
          </a:xfrm>
        </p:spPr>
        <p:txBody>
          <a:bodyPr/>
          <a:lstStyle/>
          <a:p>
            <a:r>
              <a:rPr lang="en-GB" sz="2200" smtClean="0"/>
              <a:t>Learn effective procedures for creating and organising their data (naming, formats, structure, storage, back-up) </a:t>
            </a:r>
          </a:p>
          <a:p>
            <a:r>
              <a:rPr lang="en-GB" sz="2200" smtClean="0"/>
              <a:t>Be able to assess the value of their data for long-term retention</a:t>
            </a:r>
          </a:p>
          <a:p>
            <a:r>
              <a:rPr lang="en-GB" sz="2200" smtClean="0"/>
              <a:t>Understand the range of legal restrictions that may apply to the access and reuse of their data and others</a:t>
            </a:r>
          </a:p>
          <a:p>
            <a:pPr>
              <a:lnSpc>
                <a:spcPct val="120000"/>
              </a:lnSpc>
            </a:pPr>
            <a:r>
              <a:rPr lang="en-GB" sz="2200" smtClean="0"/>
              <a:t>Be able to identify their requirements and communicate these to other stakeholders to jointly assess risk and plan for the management of their data </a:t>
            </a:r>
          </a:p>
          <a:p>
            <a:pPr>
              <a:lnSpc>
                <a:spcPct val="120000"/>
              </a:lnSpc>
            </a:pPr>
            <a:r>
              <a:rPr lang="en-GB" sz="2200" smtClean="0"/>
              <a:t>Understand how early decisions can affect longer-term use</a:t>
            </a:r>
          </a:p>
          <a:p>
            <a:pPr>
              <a:lnSpc>
                <a:spcPct val="12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endParaRPr lang="en-GB" sz="2200" smtClean="0"/>
          </a:p>
          <a:p>
            <a:pPr>
              <a:lnSpc>
                <a:spcPct val="90000"/>
              </a:lnSpc>
            </a:pPr>
            <a:endParaRPr lang="en-GB" sz="22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GB" sz="3200" b="1" smtClean="0"/>
              <a:t>The key challenge for researchers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9550" y="1895475"/>
            <a:ext cx="8559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Adhering to institutional requirements and meeting RC and funding bodies’ mandates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Lack of data centres for deposit and support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Maintaining their professional reputation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But – most don’t know who can help them manage their data or where they can acquire the right skills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b="1" smtClean="0"/>
              <a:t>Potential benefits for researchers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936750"/>
            <a:ext cx="8382000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400" smtClean="0"/>
              <a:t>Retain access to their data in the short and longer-term to validate their research</a:t>
            </a:r>
          </a:p>
          <a:p>
            <a:pPr>
              <a:lnSpc>
                <a:spcPct val="120000"/>
              </a:lnSpc>
            </a:pPr>
            <a:r>
              <a:rPr lang="en-GB" sz="2400" smtClean="0"/>
              <a:t>Ability to add value to their data and make links between other sources of information to provide greater pool of knowledge</a:t>
            </a:r>
          </a:p>
          <a:p>
            <a:pPr>
              <a:lnSpc>
                <a:spcPct val="120000"/>
              </a:lnSpc>
            </a:pPr>
            <a:r>
              <a:rPr lang="en-GB" sz="2400" smtClean="0"/>
              <a:t>Increased income opportunities via funded research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Screen shot 2010-12-06 at 06.28.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1892300"/>
            <a:ext cx="294005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626100" cy="4325938"/>
          </a:xfrm>
        </p:spPr>
        <p:txBody>
          <a:bodyPr lIns="90000" tIns="46800" rIns="90000" bIns="46800"/>
          <a:lstStyle/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smtClean="0"/>
              <a:t>Liz Lyon (DCC Bath) ‘Dealing With Data’ (2007) consultancy report...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 smtClean="0"/>
              <a:t>REC 9. Each funded research project should submit a structured Data Management Plan for peer-review as an integral part of the application for funding. (1, 2)</a:t>
            </a: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smtClean="0"/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smtClean="0">
                <a:hlinkClick r:id="rId4"/>
              </a:rPr>
              <a:t>http://www.ukoln.ac.uk/ukoln/staff/e.j.lyon/publications.html#2007-06-19</a:t>
            </a:r>
            <a:r>
              <a:rPr lang="en-US" sz="2400" smtClean="0"/>
              <a:t> </a:t>
            </a:r>
            <a:endParaRPr lang="en-GB" sz="240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017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/>
              <a:t>Background to DMP work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theme/theme1.xml><?xml version="1.0" encoding="utf-8"?>
<a:theme xmlns:a="http://schemas.openxmlformats.org/drawingml/2006/main" name="DCC">
  <a:themeElements>
    <a:clrScheme name="DCC 10">
      <a:dk1>
        <a:srgbClr val="000000"/>
      </a:dk1>
      <a:lt1>
        <a:srgbClr val="FFFFFF"/>
      </a:lt1>
      <a:dk2>
        <a:srgbClr val="FF6600"/>
      </a:dk2>
      <a:lt2>
        <a:srgbClr val="80808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000099"/>
      </a:hlink>
      <a:folHlink>
        <a:srgbClr val="000099"/>
      </a:folHlink>
    </a:clrScheme>
    <a:fontScheme name="D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C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8">
        <a:dk1>
          <a:srgbClr val="000000"/>
        </a:dk1>
        <a:lt1>
          <a:srgbClr val="FFFFFF"/>
        </a:lt1>
        <a:dk2>
          <a:srgbClr val="FF6600"/>
        </a:dk2>
        <a:lt2>
          <a:srgbClr val="808080"/>
        </a:lt2>
        <a:accent1>
          <a:srgbClr val="006699"/>
        </a:accent1>
        <a:accent2>
          <a:srgbClr val="3333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2D2DE7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9">
        <a:dk1>
          <a:srgbClr val="000000"/>
        </a:dk1>
        <a:lt1>
          <a:srgbClr val="FFFFFF"/>
        </a:lt1>
        <a:dk2>
          <a:srgbClr val="FF6600"/>
        </a:dk2>
        <a:lt2>
          <a:srgbClr val="80808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10">
        <a:dk1>
          <a:srgbClr val="000000"/>
        </a:dk1>
        <a:lt1>
          <a:srgbClr val="FFFFFF"/>
        </a:lt1>
        <a:dk2>
          <a:srgbClr val="FF6600"/>
        </a:dk2>
        <a:lt2>
          <a:srgbClr val="80808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Settings\Brian Aitken\Local Settings\Temporary Internet Files\OLKE9\DCC.pot</Template>
  <TotalTime>3043</TotalTime>
  <Words>1104</Words>
  <Application>Microsoft Macintosh PowerPoint</Application>
  <PresentationFormat>On-screen Show (4:3)</PresentationFormat>
  <Paragraphs>193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ＭＳ Ｐゴシック</vt:lpstr>
      <vt:lpstr>Times New Roman</vt:lpstr>
      <vt:lpstr>DejaVu Sans Condensed</vt:lpstr>
      <vt:lpstr>Wingdings</vt:lpstr>
      <vt:lpstr>DCC</vt:lpstr>
      <vt:lpstr>Slide 1</vt:lpstr>
      <vt:lpstr>Agenda</vt:lpstr>
      <vt:lpstr>Slide 3</vt:lpstr>
      <vt:lpstr>What is data management? </vt:lpstr>
      <vt:lpstr>What kind of information are we talking about?</vt:lpstr>
      <vt:lpstr>What does this mean for researchers? </vt:lpstr>
      <vt:lpstr>The key challenge for researchers</vt:lpstr>
      <vt:lpstr>Potential benefits for researchers</vt:lpstr>
      <vt:lpstr>Background to DMP work</vt:lpstr>
      <vt:lpstr>Why plan?</vt:lpstr>
      <vt:lpstr>The limits of planning</vt:lpstr>
      <vt:lpstr>Data planning resources on the Web</vt:lpstr>
      <vt:lpstr>Analysis of data-related policies</vt:lpstr>
      <vt:lpstr>Checklist for a Data Management Plan</vt:lpstr>
      <vt:lpstr>How the Checklist developed</vt:lpstr>
      <vt:lpstr>The Checklist</vt:lpstr>
      <vt:lpstr>Mapping the general to the specific</vt:lpstr>
      <vt:lpstr>DMP Online: what does it do?</vt:lpstr>
      <vt:lpstr>DMP Online v1.0</vt:lpstr>
      <vt:lpstr>DMP Online v2.0</vt:lpstr>
      <vt:lpstr>DMP v3.0 (coming soon...)</vt:lpstr>
      <vt:lpstr>Collaboration with US partners</vt:lpstr>
      <vt:lpstr>Providing support for JISC MRD</vt:lpstr>
      <vt:lpstr>Additional work needed</vt:lpstr>
      <vt:lpstr>Thanks – any questions?</vt:lpstr>
    </vt:vector>
  </TitlesOfParts>
  <Manager/>
  <Company>Digital Curation Centre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DCC PowerPoint Presentation</dc:title>
  <dc:subject/>
  <dc:creator>Digital Curation Centre</dc:creator>
  <cp:keywords/>
  <dc:description/>
  <cp:lastModifiedBy>Authorised User</cp:lastModifiedBy>
  <cp:revision>311</cp:revision>
  <cp:lastPrinted>2010-12-06T16:04:23Z</cp:lastPrinted>
  <dcterms:created xsi:type="dcterms:W3CDTF">2011-05-31T19:41:15Z</dcterms:created>
  <dcterms:modified xsi:type="dcterms:W3CDTF">2011-06-27T09:58:09Z</dcterms:modified>
  <cp:category/>
</cp:coreProperties>
</file>