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15"/>
  </p:notesMasterIdLst>
  <p:sldIdLst>
    <p:sldId id="322" r:id="rId2"/>
    <p:sldId id="348" r:id="rId3"/>
    <p:sldId id="349" r:id="rId4"/>
    <p:sldId id="350" r:id="rId5"/>
    <p:sldId id="352" r:id="rId6"/>
    <p:sldId id="351" r:id="rId7"/>
    <p:sldId id="353" r:id="rId8"/>
    <p:sldId id="354" r:id="rId9"/>
    <p:sldId id="356" r:id="rId10"/>
    <p:sldId id="335" r:id="rId11"/>
    <p:sldId id="333" r:id="rId12"/>
    <p:sldId id="360" r:id="rId13"/>
    <p:sldId id="359" r:id="rId14"/>
  </p:sldIdLst>
  <p:sldSz cx="9144000" cy="6858000" type="screen4x3"/>
  <p:notesSz cx="6797675" cy="9926638"/>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rry DCC" initials="KD"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7143" autoAdjust="0"/>
  </p:normalViewPr>
  <p:slideViewPr>
    <p:cSldViewPr>
      <p:cViewPr>
        <p:scale>
          <a:sx n="100" d="100"/>
          <a:sy n="100" d="100"/>
        </p:scale>
        <p:origin x="-1956" y="-3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16"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70938492-2E26-48F7-9EB7-F79362F54C14}">
      <dgm:prSet phldrT="[Text]"/>
      <dgm:spPr/>
      <dgm:t>
        <a:bodyPr/>
        <a:lstStyle/>
        <a:p>
          <a:r>
            <a:rPr lang="en-GB" dirty="0" smtClean="0"/>
            <a:t>Create</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dirty="0"/>
        </a:p>
      </dgm:t>
    </dgm:pt>
    <dgm:pt modelId="{11FE78AA-94D0-4EA4-9A04-4CF9DBA8DD9D}">
      <dgm:prSet phldrT="[Text]"/>
      <dgm:spPr/>
      <dgm:t>
        <a:bodyPr/>
        <a:lstStyle/>
        <a:p>
          <a:r>
            <a:rPr lang="en-GB" dirty="0" smtClean="0"/>
            <a:t>Document</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Use</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Share</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Preserve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Store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05A29B5A-8D25-49FB-B91C-116F95A28621}" type="presOf" srcId="{0E076F2D-29B6-4BE6-953B-E02C29A415E1}" destId="{62AA2BA5-611F-494C-B1D0-A0921BBFACD9}" srcOrd="0" destOrd="0" presId="urn:microsoft.com/office/officeart/2005/8/layout/cycle3"/>
    <dgm:cxn modelId="{181D0586-5DCD-460D-8949-1226E4CAD3FD}" srcId="{C5329AFB-59F5-4C94-8FCA-0AB5B31055A1}" destId="{43E5C990-BC01-49B2-A495-2065E2B7915D}" srcOrd="2" destOrd="0" parTransId="{01D1D6A6-C2D8-4610-A779-58AF66FBB451}" sibTransId="{1594A925-F6A3-490F-ADD1-C18404D0FAB9}"/>
    <dgm:cxn modelId="{F4A15F0D-97D6-481A-96D1-2E50B1384D6B}" srcId="{C5329AFB-59F5-4C94-8FCA-0AB5B31055A1}" destId="{F93DF7C0-7508-4FA7-A14F-C0833F7989FE}" srcOrd="4" destOrd="0" parTransId="{B2BC54D8-A5CD-4E6E-BF91-9511CB54AA17}" sibTransId="{E20E2F6A-8550-4BB0-8872-F0D8C4ED541C}"/>
    <dgm:cxn modelId="{EE265990-98D8-4268-B7CB-344D0EDA34F5}" type="presOf" srcId="{70938492-2E26-48F7-9EB7-F79362F54C14}" destId="{69EE2C61-6425-4640-909C-00656A7B900D}" srcOrd="0" destOrd="0" presId="urn:microsoft.com/office/officeart/2005/8/layout/cycle3"/>
    <dgm:cxn modelId="{80AA2B70-355A-4FA4-9FB9-137CD1E9EF85}" srcId="{C5329AFB-59F5-4C94-8FCA-0AB5B31055A1}" destId="{70938492-2E26-48F7-9EB7-F79362F54C14}" srcOrd="0" destOrd="0" parTransId="{74A0347C-F0A9-4598-B564-4F21E463F451}" sibTransId="{1A65F0E2-F1C8-4F9D-8591-A02D69F746E0}"/>
    <dgm:cxn modelId="{30C32F9B-48EB-4FFD-9D7A-B2F35C6A151F}" type="presOf" srcId="{11FE78AA-94D0-4EA4-9A04-4CF9DBA8DD9D}" destId="{FBF47795-8134-4B54-AF37-523ED6FDEF9F}" srcOrd="0" destOrd="0" presId="urn:microsoft.com/office/officeart/2005/8/layout/cycle3"/>
    <dgm:cxn modelId="{1E1B630E-363C-4DF0-B2D2-9DE72FC33176}" type="presOf" srcId="{F93DF7C0-7508-4FA7-A14F-C0833F7989FE}" destId="{E068E2B9-1EF1-481C-B52A-467A3FF42150}" srcOrd="0" destOrd="0" presId="urn:microsoft.com/office/officeart/2005/8/layout/cycle3"/>
    <dgm:cxn modelId="{F4F40418-E593-4C55-A576-CCE162D69112}" type="presOf" srcId="{C5329AFB-59F5-4C94-8FCA-0AB5B31055A1}" destId="{A8E25276-E0BD-4887-91AF-277E5BE97D57}"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DDE8D88E-6F0B-4D2E-8627-80252B04B4FA}" type="presOf" srcId="{1A65F0E2-F1C8-4F9D-8591-A02D69F746E0}" destId="{C057B53F-C3BB-483B-8C8D-2531B5A6F112}" srcOrd="0" destOrd="0" presId="urn:microsoft.com/office/officeart/2005/8/layout/cycle3"/>
    <dgm:cxn modelId="{8EA813E8-5814-41B2-8C08-A672F5F2C19B}" type="presOf" srcId="{43E5C990-BC01-49B2-A495-2065E2B7915D}" destId="{C45297F9-5019-40F1-BC26-11A696317A55}"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B21BF4FE-A866-4BB1-9EC8-D0119E73974A}" srcId="{C5329AFB-59F5-4C94-8FCA-0AB5B31055A1}" destId="{11FE78AA-94D0-4EA4-9A04-4CF9DBA8DD9D}" srcOrd="1" destOrd="0" parTransId="{2DDE25B9-0791-4514-91C3-4E680CC9AB1B}" sibTransId="{97892508-0E46-43AC-8DDB-6B6423E1B22B}"/>
    <dgm:cxn modelId="{8A2D7379-8C73-4B20-9E16-5B81485E9522}" type="presOf" srcId="{03FB6D69-7BBA-457F-A039-23A6E113196A}" destId="{4526CD32-D2FE-40FD-89A3-A6382E0D23EE}" srcOrd="0" destOrd="0" presId="urn:microsoft.com/office/officeart/2005/8/layout/cycle3"/>
    <dgm:cxn modelId="{7D42905D-0A18-4BA6-8534-A9F39C4738F5}" type="presParOf" srcId="{A8E25276-E0BD-4887-91AF-277E5BE97D57}" destId="{08D60657-85F1-42F6-B1BA-5EEEF4DABB05}" srcOrd="0" destOrd="0" presId="urn:microsoft.com/office/officeart/2005/8/layout/cycle3"/>
    <dgm:cxn modelId="{6ACEA2F6-AD5C-435B-AFB1-B008975C0AA8}" type="presParOf" srcId="{08D60657-85F1-42F6-B1BA-5EEEF4DABB05}" destId="{69EE2C61-6425-4640-909C-00656A7B900D}" srcOrd="0" destOrd="0" presId="urn:microsoft.com/office/officeart/2005/8/layout/cycle3"/>
    <dgm:cxn modelId="{CEE60384-A2C9-455F-B785-3E8821B6FE86}" type="presParOf" srcId="{08D60657-85F1-42F6-B1BA-5EEEF4DABB05}" destId="{C057B53F-C3BB-483B-8C8D-2531B5A6F112}" srcOrd="1" destOrd="0" presId="urn:microsoft.com/office/officeart/2005/8/layout/cycle3"/>
    <dgm:cxn modelId="{6E230758-D76A-46E2-944F-F91EE988C7CE}" type="presParOf" srcId="{08D60657-85F1-42F6-B1BA-5EEEF4DABB05}" destId="{FBF47795-8134-4B54-AF37-523ED6FDEF9F}" srcOrd="2" destOrd="0" presId="urn:microsoft.com/office/officeart/2005/8/layout/cycle3"/>
    <dgm:cxn modelId="{4CD6A9E1-0370-4153-A264-0FA8C347D6C0}" type="presParOf" srcId="{08D60657-85F1-42F6-B1BA-5EEEF4DABB05}" destId="{C45297F9-5019-40F1-BC26-11A696317A55}" srcOrd="3" destOrd="0" presId="urn:microsoft.com/office/officeart/2005/8/layout/cycle3"/>
    <dgm:cxn modelId="{C59DFF79-6916-449A-9532-AF9E6C5CA6D5}" type="presParOf" srcId="{08D60657-85F1-42F6-B1BA-5EEEF4DABB05}" destId="{62AA2BA5-611F-494C-B1D0-A0921BBFACD9}" srcOrd="4" destOrd="0" presId="urn:microsoft.com/office/officeart/2005/8/layout/cycle3"/>
    <dgm:cxn modelId="{74A6B33B-91D9-40EB-8CBB-786EC674DBE5}" type="presParOf" srcId="{08D60657-85F1-42F6-B1BA-5EEEF4DABB05}" destId="{E068E2B9-1EF1-481C-B52A-467A3FF42150}" srcOrd="5" destOrd="0" presId="urn:microsoft.com/office/officeart/2005/8/layout/cycle3"/>
    <dgm:cxn modelId="{BB5FB50F-0B3A-4B0E-9F84-7D7FAB3C95F5}"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7B53F-C3BB-483B-8C8D-2531B5A6F112}">
      <dsp:nvSpPr>
        <dsp:cNvPr id="0" name=""/>
        <dsp:cNvSpPr/>
      </dsp:nvSpPr>
      <dsp:spPr>
        <a:xfrm>
          <a:off x="32209" y="-5543"/>
          <a:ext cx="2212282" cy="2212282"/>
        </a:xfrm>
        <a:prstGeom prst="circularArrow">
          <a:avLst>
            <a:gd name="adj1" fmla="val 5274"/>
            <a:gd name="adj2" fmla="val 312630"/>
            <a:gd name="adj3" fmla="val 14468154"/>
            <a:gd name="adj4" fmla="val 16987876"/>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E2C61-6425-4640-909C-00656A7B900D}">
      <dsp:nvSpPr>
        <dsp:cNvPr id="0" name=""/>
        <dsp:cNvSpPr/>
      </dsp:nvSpPr>
      <dsp:spPr>
        <a:xfrm>
          <a:off x="775743" y="1072"/>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Create</a:t>
          </a:r>
          <a:endParaRPr lang="en-GB" sz="1000" kern="1200" dirty="0"/>
        </a:p>
      </dsp:txBody>
      <dsp:txXfrm>
        <a:off x="793444" y="18773"/>
        <a:ext cx="689811" cy="327204"/>
      </dsp:txXfrm>
    </dsp:sp>
    <dsp:sp modelId="{FBF47795-8134-4B54-AF37-523ED6FDEF9F}">
      <dsp:nvSpPr>
        <dsp:cNvPr id="0" name=""/>
        <dsp:cNvSpPr/>
      </dsp:nvSpPr>
      <dsp:spPr>
        <a:xfrm>
          <a:off x="1555366" y="450077"/>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Document</a:t>
          </a:r>
          <a:endParaRPr lang="en-GB" sz="1000" kern="1200" dirty="0"/>
        </a:p>
      </dsp:txBody>
      <dsp:txXfrm>
        <a:off x="1573067" y="467778"/>
        <a:ext cx="689811" cy="327204"/>
      </dsp:txXfrm>
    </dsp:sp>
    <dsp:sp modelId="{C45297F9-5019-40F1-BC26-11A696317A55}">
      <dsp:nvSpPr>
        <dsp:cNvPr id="0" name=""/>
        <dsp:cNvSpPr/>
      </dsp:nvSpPr>
      <dsp:spPr>
        <a:xfrm>
          <a:off x="1555366" y="1347555"/>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Use</a:t>
          </a:r>
          <a:endParaRPr lang="en-GB" sz="1000" kern="1200" dirty="0"/>
        </a:p>
      </dsp:txBody>
      <dsp:txXfrm>
        <a:off x="1573067" y="1365256"/>
        <a:ext cx="689811" cy="327204"/>
      </dsp:txXfrm>
    </dsp:sp>
    <dsp:sp modelId="{62AA2BA5-611F-494C-B1D0-A0921BBFACD9}">
      <dsp:nvSpPr>
        <dsp:cNvPr id="0" name=""/>
        <dsp:cNvSpPr/>
      </dsp:nvSpPr>
      <dsp:spPr>
        <a:xfrm>
          <a:off x="778128" y="1796294"/>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Store</a:t>
          </a:r>
          <a:endParaRPr lang="en-GB" sz="1000" kern="1200" dirty="0"/>
        </a:p>
      </dsp:txBody>
      <dsp:txXfrm>
        <a:off x="795829" y="1813995"/>
        <a:ext cx="689811" cy="327204"/>
      </dsp:txXfrm>
    </dsp:sp>
    <dsp:sp modelId="{E068E2B9-1EF1-481C-B52A-467A3FF42150}">
      <dsp:nvSpPr>
        <dsp:cNvPr id="0" name=""/>
        <dsp:cNvSpPr/>
      </dsp:nvSpPr>
      <dsp:spPr>
        <a:xfrm>
          <a:off x="890" y="1347555"/>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Share</a:t>
          </a:r>
          <a:endParaRPr lang="en-GB" sz="1000" kern="1200" dirty="0"/>
        </a:p>
      </dsp:txBody>
      <dsp:txXfrm>
        <a:off x="18591" y="1365256"/>
        <a:ext cx="689811" cy="327204"/>
      </dsp:txXfrm>
    </dsp:sp>
    <dsp:sp modelId="{4526CD32-D2FE-40FD-89A3-A6382E0D23EE}">
      <dsp:nvSpPr>
        <dsp:cNvPr id="0" name=""/>
        <dsp:cNvSpPr/>
      </dsp:nvSpPr>
      <dsp:spPr>
        <a:xfrm>
          <a:off x="890" y="450077"/>
          <a:ext cx="725213" cy="3626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GB" sz="1000" kern="1200" dirty="0" smtClean="0"/>
            <a:t>Preserve</a:t>
          </a:r>
          <a:endParaRPr lang="en-GB" sz="1000" kern="1200" dirty="0"/>
        </a:p>
      </dsp:txBody>
      <dsp:txXfrm>
        <a:off x="18591" y="467778"/>
        <a:ext cx="689811" cy="32720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DB7D605-3A92-4E84-BB31-A571166815F9}" type="datetimeFigureOut">
              <a:rPr lang="en-GB" smtClean="0"/>
              <a:pPr/>
              <a:t>23/05/2014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4D648DB-08B3-4C37-99AC-20C6D518D609}" type="slidenum">
              <a:rPr lang="en-GB" smtClean="0"/>
              <a:pPr/>
              <a:t>‹#›</a:t>
            </a:fld>
            <a:endParaRPr lang="en-GB"/>
          </a:p>
        </p:txBody>
      </p:sp>
    </p:spTree>
    <p:extLst>
      <p:ext uri="{BB962C8B-B14F-4D97-AF65-F5344CB8AC3E}">
        <p14:creationId xmlns:p14="http://schemas.microsoft.com/office/powerpoint/2010/main" val="115623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a:t>
            </a:fld>
            <a:endParaRPr lang="en-GB"/>
          </a:p>
        </p:txBody>
      </p:sp>
    </p:spTree>
    <p:extLst>
      <p:ext uri="{BB962C8B-B14F-4D97-AF65-F5344CB8AC3E}">
        <p14:creationId xmlns:p14="http://schemas.microsoft.com/office/powerpoint/2010/main" val="3516113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10</a:t>
            </a:fld>
            <a:endParaRPr lang="en-GB"/>
          </a:p>
        </p:txBody>
      </p:sp>
    </p:spTree>
    <p:extLst>
      <p:ext uri="{BB962C8B-B14F-4D97-AF65-F5344CB8AC3E}">
        <p14:creationId xmlns:p14="http://schemas.microsoft.com/office/powerpoint/2010/main" val="2702255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19163" y="746125"/>
            <a:ext cx="4959350" cy="3721100"/>
          </a:xfrm>
          <a:ln/>
        </p:spPr>
      </p:sp>
      <p:sp>
        <p:nvSpPr>
          <p:cNvPr id="29699" name="Rectangle 3"/>
          <p:cNvSpPr>
            <a:spLocks noGrp="1" noChangeArrowheads="1"/>
          </p:cNvSpPr>
          <p:nvPr>
            <p:ph type="body" idx="1"/>
          </p:nvPr>
        </p:nvSpPr>
        <p:spPr>
          <a:noFill/>
          <a:ln/>
        </p:spPr>
        <p:txBody>
          <a:bodyPr/>
          <a:lstStyle/>
          <a:p>
            <a:r>
              <a:rPr lang="en-GB" smtClean="0">
                <a:ea typeface="ＭＳ Ｐゴシック" pitchFamily="34" charset="-128"/>
              </a:rPr>
              <a:t>I recommend this ICPSR resource</a:t>
            </a:r>
          </a:p>
          <a:p>
            <a:pPr>
              <a:buFontTx/>
              <a:buChar char="-"/>
            </a:pPr>
            <a:r>
              <a:rPr lang="en-GB" smtClean="0">
                <a:ea typeface="ＭＳ Ｐゴシック" pitchFamily="34" charset="-128"/>
              </a:rPr>
              <a:t>It explains the importance of different questions as a pointer to how to answer</a:t>
            </a:r>
          </a:p>
          <a:p>
            <a:pPr>
              <a:buFontTx/>
              <a:buChar char="-"/>
            </a:pPr>
            <a:r>
              <a:rPr lang="en-GB" smtClean="0">
                <a:ea typeface="ＭＳ Ｐゴシック" pitchFamily="34" charset="-128"/>
              </a:rPr>
              <a:t>Examples are given. This is the most frequent request we get at DCC - examples help researchers think of what to write for their context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12</a:t>
            </a:fld>
            <a:endParaRPr lang="en-GB"/>
          </a:p>
        </p:txBody>
      </p:sp>
    </p:spTree>
    <p:extLst>
      <p:ext uri="{BB962C8B-B14F-4D97-AF65-F5344CB8AC3E}">
        <p14:creationId xmlns:p14="http://schemas.microsoft.com/office/powerpoint/2010/main" val="754613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1" name="Rectangle 3"/>
          <p:cNvSpPr>
            <a:spLocks noGrp="1" noChangeArrowheads="1"/>
          </p:cNvSpPr>
          <p:nvPr>
            <p:ph type="body" idx="1"/>
          </p:nvPr>
        </p:nvSpPr>
        <p:spPr/>
        <p:txBody>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17575" y="744538"/>
            <a:ext cx="4962525" cy="3722687"/>
          </a:xfrm>
          <a:ln/>
        </p:spPr>
      </p:sp>
      <p:sp>
        <p:nvSpPr>
          <p:cNvPr id="51203" name="Rectangle 3"/>
          <p:cNvSpPr>
            <a:spLocks noGrp="1" noChangeArrowheads="1"/>
          </p:cNvSpPr>
          <p:nvPr>
            <p:ph type="body" idx="1"/>
          </p:nvPr>
        </p:nvSpPr>
        <p:spPr>
          <a:xfrm>
            <a:off x="680984" y="4716192"/>
            <a:ext cx="5435708" cy="4465217"/>
          </a:xfrm>
          <a:noFill/>
          <a:ln/>
        </p:spPr>
        <p:txBody>
          <a:bodyPr/>
          <a:lstStyle/>
          <a:p>
            <a:pPr eaLnBrk="1" hangingPunct="1"/>
            <a:endParaRPr lang="en-US" smtClean="0">
              <a:ea typeface="ＭＳ Ｐゴシック" pitchFamily="34" charset="-128"/>
            </a:endParaRPr>
          </a:p>
        </p:txBody>
      </p:sp>
      <p:sp>
        <p:nvSpPr>
          <p:cNvPr id="51204" name="Header Placeholder 3"/>
          <p:cNvSpPr>
            <a:spLocks noGrp="1"/>
          </p:cNvSpPr>
          <p:nvPr>
            <p:ph type="hdr" sz="quarter"/>
          </p:nvPr>
        </p:nvSpPr>
        <p:spPr>
          <a:noFill/>
        </p:spPr>
        <p:txBody>
          <a:bodyPr/>
          <a:lstStyle/>
          <a:p>
            <a:pPr defTabSz="912958"/>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C954334-06FE-4BC9-8D02-D914F4D40049}" type="slidenum">
              <a:rPr lang="en-GB" smtClean="0"/>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919163" y="744538"/>
            <a:ext cx="4960937" cy="3722687"/>
          </a:xfrm>
          <a:ln/>
        </p:spPr>
      </p:sp>
      <p:sp>
        <p:nvSpPr>
          <p:cNvPr id="48130" name="Rectangle 3"/>
          <p:cNvSpPr>
            <a:spLocks noGrp="1" noChangeArrowheads="1"/>
          </p:cNvSpPr>
          <p:nvPr>
            <p:ph type="body" idx="1"/>
          </p:nvPr>
        </p:nvSpPr>
        <p:spPr>
          <a:xfrm>
            <a:off x="905952" y="4714653"/>
            <a:ext cx="4985772" cy="4466756"/>
          </a:xfrm>
          <a:noFill/>
          <a:ln/>
        </p:spPr>
        <p:txBody>
          <a:bodyPr lIns="91429" tIns="45715" rIns="91429" bIns="45715"/>
          <a:lstStyle/>
          <a:p>
            <a:pPr defTabSz="876322"/>
            <a:endParaRPr 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 the FAQs for the Health Technology Assessment Programme, NHS clarifies that...</a:t>
            </a:r>
          </a:p>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4D648DB-08B3-4C37-99AC-20C6D518D609}" type="slidenum">
              <a:rPr lang="en-GB" smtClean="0"/>
              <a:pPr/>
              <a:t>8</a:t>
            </a:fld>
            <a:endParaRPr lang="en-GB"/>
          </a:p>
        </p:txBody>
      </p:sp>
    </p:spTree>
    <p:extLst>
      <p:ext uri="{BB962C8B-B14F-4D97-AF65-F5344CB8AC3E}">
        <p14:creationId xmlns:p14="http://schemas.microsoft.com/office/powerpoint/2010/main" val="40646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C04989D-2D51-4292-AEE0-0F6BF3E747C7}"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2411760" y="1628775"/>
            <a:ext cx="4752628" cy="1514475"/>
          </a:xfrm>
        </p:spPr>
        <p:txBody>
          <a:bodyPr/>
          <a:lstStyle>
            <a:lvl1pPr>
              <a:defRPr sz="3700" baseline="0">
                <a:solidFill>
                  <a:schemeClr val="accent6"/>
                </a:solidFill>
              </a:defRPr>
            </a:lvl1pPr>
          </a:lstStyle>
          <a:p>
            <a:pPr lvl="0"/>
            <a:r>
              <a:rPr lang="en-US" noProof="0" dirty="0" smtClean="0"/>
              <a:t>Click to edit Master title style</a:t>
            </a:r>
            <a:endParaRPr lang="en-GB" noProof="0" dirty="0" smtClean="0"/>
          </a:p>
        </p:txBody>
      </p:sp>
      <p:sp>
        <p:nvSpPr>
          <p:cNvPr id="32771" name="Rectangle 3"/>
          <p:cNvSpPr>
            <a:spLocks noGrp="1" noChangeArrowheads="1"/>
          </p:cNvSpPr>
          <p:nvPr>
            <p:ph type="subTitle" idx="1"/>
          </p:nvPr>
        </p:nvSpPr>
        <p:spPr>
          <a:xfrm>
            <a:off x="247650" y="5437188"/>
            <a:ext cx="2154238" cy="703262"/>
          </a:xfrm>
        </p:spPr>
        <p:txBody>
          <a:bodyPr/>
          <a:lstStyle>
            <a:lvl1pPr marL="0" indent="0">
              <a:buFontTx/>
              <a:buNone/>
              <a:defRPr sz="1700">
                <a:solidFill>
                  <a:schemeClr val="tx2"/>
                </a:solidFill>
              </a:defRPr>
            </a:lvl1pPr>
          </a:lstStyle>
          <a:p>
            <a:pPr lvl="0"/>
            <a:r>
              <a:rPr lang="en-US" noProof="0" smtClean="0"/>
              <a:t>Click to edit Master subtitle style</a:t>
            </a:r>
            <a:endParaRPr lang="en-GB" noProof="0" smtClean="0"/>
          </a:p>
        </p:txBody>
      </p:sp>
      <p:pic>
        <p:nvPicPr>
          <p:cNvPr id="3277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31242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88" name="Rectangle 20"/>
          <p:cNvSpPr>
            <a:spLocks noGrp="1" noChangeArrowheads="1"/>
          </p:cNvSpPr>
          <p:nvPr>
            <p:ph type="ftr" sz="quarter" idx="3"/>
          </p:nvPr>
        </p:nvSpPr>
        <p:spPr bwMode="auto">
          <a:xfrm>
            <a:off x="250825" y="6165850"/>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000">
                <a:solidFill>
                  <a:srgbClr val="0E207F"/>
                </a:solidFill>
              </a:defRPr>
            </a:lvl1p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94849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1295400"/>
            <a:ext cx="1943100" cy="4572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1295400"/>
            <a:ext cx="5676900"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2546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2696"/>
            <a:ext cx="9144000" cy="648072"/>
          </a:xfrm>
        </p:spPr>
        <p:txBody>
          <a:bodyPr/>
          <a:lstStyle>
            <a:lvl1pPr>
              <a:defRPr baseline="0"/>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marL="342900" indent="-342900">
              <a:buClr>
                <a:schemeClr val="accent1"/>
              </a:buClr>
              <a:buFont typeface="Wingdings" pitchFamily="2" charset="2"/>
              <a:buChar char="§"/>
              <a:defRPr sz="2400" baseline="0">
                <a:solidFill>
                  <a:schemeClr val="accent6"/>
                </a:solidFill>
                <a:latin typeface="Arial" pitchFamily="34" charset="0"/>
              </a:defRPr>
            </a:lvl1pPr>
            <a:lvl2pPr marL="742950" indent="-285750">
              <a:buClr>
                <a:schemeClr val="accent1"/>
              </a:buClr>
              <a:buFont typeface="Wingdings" pitchFamily="2" charset="2"/>
              <a:buChar char="§"/>
              <a:defRPr baseline="0">
                <a:solidFill>
                  <a:schemeClr val="accent6"/>
                </a:solidFill>
                <a:latin typeface="Arial" pitchFamily="34" charset="0"/>
              </a:defRPr>
            </a:lvl2pPr>
            <a:lvl3pPr marL="1143000" indent="-228600">
              <a:buClr>
                <a:schemeClr val="accent1"/>
              </a:buClr>
              <a:buFont typeface="Wingdings" pitchFamily="2" charset="2"/>
              <a:buChar char="§"/>
              <a:defRPr baseline="0">
                <a:solidFill>
                  <a:schemeClr val="accent6"/>
                </a:solidFill>
                <a:latin typeface="Arial" pitchFamily="34" charset="0"/>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3210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30268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7620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724400" y="2514600"/>
            <a:ext cx="38100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799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652934"/>
          </a:xfrm>
        </p:spPr>
        <p:txBody>
          <a:bodyPr/>
          <a:lstStyle>
            <a:lvl1pPr>
              <a:defRPr baseline="0">
                <a:latin typeface="Arial"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412776"/>
            <a:ext cx="4040188" cy="762099"/>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645025" y="1412776"/>
            <a:ext cx="4041775" cy="7620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03829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525" y="692696"/>
            <a:ext cx="9144000" cy="648072"/>
          </a:xfrm>
        </p:spPr>
        <p:txBody>
          <a:bodyPr/>
          <a:lstStyle>
            <a:lvl1pPr>
              <a:defRPr baseline="0">
                <a:latin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629099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491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3024336"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564904"/>
            <a:ext cx="3034680" cy="35612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5808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907704" y="980728"/>
            <a:ext cx="5298976" cy="374684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007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xfrm>
            <a:off x="0" y="692696"/>
            <a:ext cx="91440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1747" name="Rectangle 3"/>
          <p:cNvSpPr>
            <a:spLocks noGrp="1" noChangeArrowheads="1"/>
          </p:cNvSpPr>
          <p:nvPr>
            <p:ph type="body" idx="1"/>
          </p:nvPr>
        </p:nvSpPr>
        <p:spPr bwMode="auto">
          <a:xfrm>
            <a:off x="762000" y="2564904"/>
            <a:ext cx="7772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31756" name="Text Box 12"/>
          <p:cNvSpPr txBox="1">
            <a:spLocks noChangeArrowheads="1"/>
          </p:cNvSpPr>
          <p:nvPr/>
        </p:nvSpPr>
        <p:spPr bwMode="auto">
          <a:xfrm>
            <a:off x="3032125" y="265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rtl="0" eaLnBrk="1" fontAlgn="base" hangingPunct="1">
        <a:spcBef>
          <a:spcPct val="0"/>
        </a:spcBef>
        <a:spcAft>
          <a:spcPct val="0"/>
        </a:spcAft>
        <a:defRPr sz="3200" b="1" baseline="0">
          <a:solidFill>
            <a:schemeClr val="accent6"/>
          </a:solidFill>
          <a:latin typeface="+mj-lt"/>
          <a:ea typeface="+mj-ea"/>
          <a:cs typeface="+mj-cs"/>
        </a:defRPr>
      </a:lvl1pPr>
      <a:lvl2pPr algn="l" rtl="0" eaLnBrk="1" fontAlgn="base" hangingPunct="1">
        <a:spcBef>
          <a:spcPct val="0"/>
        </a:spcBef>
        <a:spcAft>
          <a:spcPct val="0"/>
        </a:spcAft>
        <a:defRPr sz="3200" b="1">
          <a:solidFill>
            <a:srgbClr val="445188"/>
          </a:solidFill>
          <a:latin typeface="Arial" charset="0"/>
        </a:defRPr>
      </a:lvl2pPr>
      <a:lvl3pPr algn="l" rtl="0" eaLnBrk="1" fontAlgn="base" hangingPunct="1">
        <a:spcBef>
          <a:spcPct val="0"/>
        </a:spcBef>
        <a:spcAft>
          <a:spcPct val="0"/>
        </a:spcAft>
        <a:defRPr sz="3200" b="1">
          <a:solidFill>
            <a:srgbClr val="445188"/>
          </a:solidFill>
          <a:latin typeface="Arial" charset="0"/>
        </a:defRPr>
      </a:lvl3pPr>
      <a:lvl4pPr algn="l" rtl="0" eaLnBrk="1" fontAlgn="base" hangingPunct="1">
        <a:spcBef>
          <a:spcPct val="0"/>
        </a:spcBef>
        <a:spcAft>
          <a:spcPct val="0"/>
        </a:spcAft>
        <a:defRPr sz="3200" b="1">
          <a:solidFill>
            <a:srgbClr val="445188"/>
          </a:solidFill>
          <a:latin typeface="Arial" charset="0"/>
        </a:defRPr>
      </a:lvl4pPr>
      <a:lvl5pPr algn="l" rtl="0" eaLnBrk="1" fontAlgn="base" hangingPunct="1">
        <a:spcBef>
          <a:spcPct val="0"/>
        </a:spcBef>
        <a:spcAft>
          <a:spcPct val="0"/>
        </a:spcAft>
        <a:defRPr sz="3200" b="1">
          <a:solidFill>
            <a:srgbClr val="445188"/>
          </a:solidFill>
          <a:latin typeface="Arial" charset="0"/>
        </a:defRPr>
      </a:lvl5pPr>
      <a:lvl6pPr marL="457200" algn="l" rtl="0" eaLnBrk="1" fontAlgn="base" hangingPunct="1">
        <a:spcBef>
          <a:spcPct val="0"/>
        </a:spcBef>
        <a:spcAft>
          <a:spcPct val="0"/>
        </a:spcAft>
        <a:defRPr sz="3200" b="1">
          <a:solidFill>
            <a:srgbClr val="445188"/>
          </a:solidFill>
          <a:latin typeface="Arial" charset="0"/>
        </a:defRPr>
      </a:lvl6pPr>
      <a:lvl7pPr marL="914400" algn="l" rtl="0" eaLnBrk="1" fontAlgn="base" hangingPunct="1">
        <a:spcBef>
          <a:spcPct val="0"/>
        </a:spcBef>
        <a:spcAft>
          <a:spcPct val="0"/>
        </a:spcAft>
        <a:defRPr sz="3200" b="1">
          <a:solidFill>
            <a:srgbClr val="445188"/>
          </a:solidFill>
          <a:latin typeface="Arial" charset="0"/>
        </a:defRPr>
      </a:lvl7pPr>
      <a:lvl8pPr marL="1371600" algn="l" rtl="0" eaLnBrk="1" fontAlgn="base" hangingPunct="1">
        <a:spcBef>
          <a:spcPct val="0"/>
        </a:spcBef>
        <a:spcAft>
          <a:spcPct val="0"/>
        </a:spcAft>
        <a:defRPr sz="3200" b="1">
          <a:solidFill>
            <a:srgbClr val="445188"/>
          </a:solidFill>
          <a:latin typeface="Arial" charset="0"/>
        </a:defRPr>
      </a:lvl8pPr>
      <a:lvl9pPr marL="1828800" algn="l" rtl="0" eaLnBrk="1" fontAlgn="base" hangingPunct="1">
        <a:spcBef>
          <a:spcPct val="0"/>
        </a:spcBef>
        <a:spcAft>
          <a:spcPct val="0"/>
        </a:spcAft>
        <a:defRPr sz="3200" b="1">
          <a:solidFill>
            <a:srgbClr val="445188"/>
          </a:solidFill>
          <a:latin typeface="Arial" charset="0"/>
        </a:defRPr>
      </a:lvl9pPr>
    </p:titleStyle>
    <p:bodyStyle>
      <a:lvl1pPr marL="457200" indent="-457200" algn="l" rtl="0" eaLnBrk="1" fontAlgn="base" hangingPunct="1">
        <a:spcBef>
          <a:spcPct val="20000"/>
        </a:spcBef>
        <a:spcAft>
          <a:spcPct val="0"/>
        </a:spcAft>
        <a:buClr>
          <a:schemeClr val="accent1"/>
        </a:buClr>
        <a:buFont typeface="Wingdings" pitchFamily="2" charset="2"/>
        <a:buChar char="§"/>
        <a:defRPr sz="2400" baseline="0">
          <a:solidFill>
            <a:schemeClr val="accent6"/>
          </a:solidFill>
          <a:latin typeface="Arial" pitchFamily="34" charset="0"/>
          <a:ea typeface="+mn-ea"/>
          <a:cs typeface="+mn-cs"/>
        </a:defRPr>
      </a:lvl1pPr>
      <a:lvl2pPr marL="800100" indent="-342900" algn="l" rtl="0" eaLnBrk="1" fontAlgn="base" hangingPunct="1">
        <a:spcBef>
          <a:spcPct val="20000"/>
        </a:spcBef>
        <a:spcAft>
          <a:spcPct val="0"/>
        </a:spcAft>
        <a:buClr>
          <a:schemeClr val="accent1"/>
        </a:buClr>
        <a:buFont typeface="Wingdings" pitchFamily="2" charset="2"/>
        <a:buChar char="§"/>
        <a:defRPr sz="2000" baseline="0">
          <a:solidFill>
            <a:schemeClr val="accent6"/>
          </a:solidFill>
          <a:latin typeface="Arial" pitchFamily="34" charset="0"/>
        </a:defRPr>
      </a:lvl2pPr>
      <a:lvl3pPr marL="1200150" indent="-285750" algn="l" rtl="0" eaLnBrk="1" fontAlgn="base" hangingPunct="1">
        <a:spcBef>
          <a:spcPct val="20000"/>
        </a:spcBef>
        <a:spcAft>
          <a:spcPct val="0"/>
        </a:spcAft>
        <a:buClr>
          <a:schemeClr val="accent1"/>
        </a:buClr>
        <a:buFont typeface="Wingdings" pitchFamily="2" charset="2"/>
        <a:buChar char="§"/>
        <a:defRPr baseline="0">
          <a:solidFill>
            <a:schemeClr val="accent6"/>
          </a:solidFill>
          <a:latin typeface="Arial" pitchFamily="34" charset="0"/>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icpsr.umich.edu/icpsrweb/content/datamanagement/dmp/framework.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ukVHHKp6sck&amp;feature=c4-overview&amp;list=UULTOHF6qQrYhEvQzbu03tT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dcc.ac.uk/resources/policy-and-legal/overview-funders-data-polic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hta.ac.uk/funding/troubleshooting/index.html" TargetMode="External"/><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hyperlink" Target="http://www.gov.uk/government/uploads/system/uploads/attachment_data/file/139565/dh_4122427.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www.dcc.ac.uk/resources/data-management-plans"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1340768"/>
            <a:ext cx="8229600" cy="2323728"/>
          </a:xfrm>
        </p:spPr>
        <p:txBody>
          <a:bodyPr/>
          <a:lstStyle/>
          <a:p>
            <a:r>
              <a:rPr lang="en-GB" sz="5400" dirty="0" smtClean="0">
                <a:solidFill>
                  <a:schemeClr val="bg1"/>
                </a:solidFill>
              </a:rPr>
              <a:t>Data Management Planning</a:t>
            </a:r>
            <a:endParaRPr lang="en-GB" sz="5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332656"/>
            <a:ext cx="8229600" cy="926232"/>
          </a:xfrm>
        </p:spPr>
        <p:txBody>
          <a:bodyPr/>
          <a:lstStyle/>
          <a:p>
            <a:pPr algn="ctr"/>
            <a:r>
              <a:rPr lang="en-GB" dirty="0" smtClean="0"/>
              <a:t>How DMPonline works</a:t>
            </a:r>
          </a:p>
        </p:txBody>
      </p:sp>
      <p:pic>
        <p:nvPicPr>
          <p:cNvPr id="4" name="Content Placeholder 3"/>
          <p:cNvPicPr>
            <a:picLocks noGrp="1"/>
          </p:cNvPicPr>
          <p:nvPr>
            <p:ph idx="1"/>
          </p:nvPr>
        </p:nvPicPr>
        <p:blipFill>
          <a:blip r:embed="rId3" cstate="print"/>
          <a:stretch>
            <a:fillRect/>
          </a:stretch>
        </p:blipFill>
        <p:spPr>
          <a:xfrm>
            <a:off x="250825" y="1341438"/>
            <a:ext cx="5689600" cy="2951162"/>
          </a:xfrm>
          <a:effectLst>
            <a:outerShdw blurRad="63500" sx="102000" sy="102000" algn="ctr" rotWithShape="0">
              <a:prstClr val="black">
                <a:alpha val="40000"/>
              </a:prstClr>
            </a:outerShdw>
          </a:effectLst>
        </p:spPr>
      </p:pic>
      <p:pic>
        <p:nvPicPr>
          <p:cNvPr id="5" name="Picture 4"/>
          <p:cNvPicPr/>
          <p:nvPr/>
        </p:nvPicPr>
        <p:blipFill>
          <a:blip r:embed="rId4" cstate="print"/>
          <a:stretch>
            <a:fillRect/>
          </a:stretch>
        </p:blipFill>
        <p:spPr>
          <a:xfrm>
            <a:off x="2820988" y="3714750"/>
            <a:ext cx="6323012" cy="3143250"/>
          </a:xfrm>
          <a:prstGeom prst="rect">
            <a:avLst/>
          </a:prstGeom>
          <a:effectLst>
            <a:outerShdw blurRad="63500" sx="102000" sy="102000" algn="ctr" rotWithShape="0">
              <a:prstClr val="black">
                <a:alpha val="40000"/>
              </a:prstClr>
            </a:outerShdw>
          </a:effectLst>
        </p:spPr>
      </p:pic>
      <p:sp>
        <p:nvSpPr>
          <p:cNvPr id="7" name="Left Arrow Callout 6"/>
          <p:cNvSpPr/>
          <p:nvPr/>
        </p:nvSpPr>
        <p:spPr>
          <a:xfrm>
            <a:off x="6084888" y="1412777"/>
            <a:ext cx="2663576" cy="2160686"/>
          </a:xfrm>
          <a:prstGeom prst="leftArrowCallout">
            <a:avLst>
              <a:gd name="adj1" fmla="val 17592"/>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GB" sz="2000" dirty="0"/>
              <a:t>  </a:t>
            </a:r>
            <a:endParaRPr lang="en-GB" sz="2000" dirty="0" smtClean="0"/>
          </a:p>
          <a:p>
            <a:pPr algn="ctr">
              <a:buFontTx/>
              <a:buNone/>
              <a:defRPr/>
            </a:pPr>
            <a:r>
              <a:rPr lang="en-GB" sz="2000" dirty="0" smtClean="0">
                <a:latin typeface="Calibri" pitchFamily="34" charset="0"/>
                <a:cs typeface="Calibri" pitchFamily="34" charset="0"/>
              </a:rPr>
              <a:t>Create </a:t>
            </a:r>
            <a:r>
              <a:rPr lang="en-GB" sz="2000" dirty="0">
                <a:latin typeface="Calibri" pitchFamily="34" charset="0"/>
                <a:cs typeface="Calibri" pitchFamily="34" charset="0"/>
              </a:rPr>
              <a:t>a plan based on relevant funder / institutional templates...</a:t>
            </a:r>
          </a:p>
          <a:p>
            <a:pPr algn="ctr">
              <a:defRPr/>
            </a:pPr>
            <a:endParaRPr lang="en-GB" dirty="0"/>
          </a:p>
        </p:txBody>
      </p:sp>
      <p:sp>
        <p:nvSpPr>
          <p:cNvPr id="8" name="Right Arrow Callout 7"/>
          <p:cNvSpPr/>
          <p:nvPr/>
        </p:nvSpPr>
        <p:spPr>
          <a:xfrm>
            <a:off x="611560" y="4509120"/>
            <a:ext cx="2161605" cy="2276475"/>
          </a:xfrm>
          <a:prstGeom prst="rightArrowCallout">
            <a:avLst>
              <a:gd name="adj1" fmla="val 18953"/>
              <a:gd name="adj2" fmla="val 25000"/>
              <a:gd name="adj3" fmla="val 25000"/>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r>
              <a:rPr lang="en-GB" sz="2000" dirty="0">
                <a:latin typeface="Calibri" pitchFamily="34" charset="0"/>
                <a:cs typeface="Calibri" pitchFamily="34" charset="0"/>
              </a:rPr>
              <a:t>...and then answer the questions using the guidance provided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2"/>
          <p:cNvSpPr>
            <a:spLocks noGrp="1"/>
          </p:cNvSpPr>
          <p:nvPr>
            <p:ph type="title"/>
          </p:nvPr>
        </p:nvSpPr>
        <p:spPr>
          <a:xfrm>
            <a:off x="395536" y="548680"/>
            <a:ext cx="8229600" cy="1008112"/>
          </a:xfrm>
        </p:spPr>
        <p:txBody>
          <a:bodyPr>
            <a:normAutofit/>
          </a:bodyPr>
          <a:lstStyle/>
          <a:p>
            <a:pPr algn="ctr"/>
            <a:r>
              <a:rPr lang="en-GB" dirty="0" smtClean="0">
                <a:ea typeface="ＭＳ Ｐゴシック" pitchFamily="34" charset="-128"/>
              </a:rPr>
              <a:t>A useful framework to get started</a:t>
            </a:r>
          </a:p>
        </p:txBody>
      </p:sp>
      <p:pic>
        <p:nvPicPr>
          <p:cNvPr id="16386" name="Content Placeholder 12" descr="Capture.PNG"/>
          <p:cNvPicPr>
            <a:picLocks noGrp="1" noChangeAspect="1"/>
          </p:cNvPicPr>
          <p:nvPr>
            <p:ph idx="1"/>
          </p:nvPr>
        </p:nvPicPr>
        <p:blipFill>
          <a:blip r:embed="rId3" cstate="print"/>
          <a:srcRect/>
          <a:stretch>
            <a:fillRect/>
          </a:stretch>
        </p:blipFill>
        <p:spPr>
          <a:xfrm>
            <a:off x="323529" y="1732309"/>
            <a:ext cx="8208912" cy="3956705"/>
          </a:xfrm>
        </p:spPr>
      </p:pic>
      <p:cxnSp>
        <p:nvCxnSpPr>
          <p:cNvPr id="16388" name="Straight Arrow Connector 12"/>
          <p:cNvCxnSpPr>
            <a:cxnSpLocks noChangeShapeType="1"/>
          </p:cNvCxnSpPr>
          <p:nvPr/>
        </p:nvCxnSpPr>
        <p:spPr bwMode="auto">
          <a:xfrm flipV="1">
            <a:off x="2763838" y="3597275"/>
            <a:ext cx="4059237" cy="322263"/>
          </a:xfrm>
          <a:prstGeom prst="straightConnector1">
            <a:avLst/>
          </a:prstGeom>
          <a:noFill/>
          <a:ln w="9525" algn="ctr">
            <a:noFill/>
            <a:round/>
            <a:headEnd/>
            <a:tailEnd type="arrow" w="med" len="med"/>
          </a:ln>
        </p:spPr>
      </p:cxnSp>
      <p:grpSp>
        <p:nvGrpSpPr>
          <p:cNvPr id="2" name="Group 14"/>
          <p:cNvGrpSpPr/>
          <p:nvPr/>
        </p:nvGrpSpPr>
        <p:grpSpPr>
          <a:xfrm>
            <a:off x="231484" y="3585790"/>
            <a:ext cx="8660996" cy="2140151"/>
            <a:chOff x="231484" y="3284984"/>
            <a:chExt cx="8660996" cy="2140151"/>
          </a:xfrm>
          <a:solidFill>
            <a:schemeClr val="accent1"/>
          </a:solidFill>
        </p:grpSpPr>
        <p:sp>
          <p:nvSpPr>
            <p:cNvPr id="16391" name="Oval 10"/>
            <p:cNvSpPr>
              <a:spLocks/>
            </p:cNvSpPr>
            <p:nvPr/>
          </p:nvSpPr>
          <p:spPr bwMode="auto">
            <a:xfrm>
              <a:off x="306510" y="3618732"/>
              <a:ext cx="1169987" cy="539867"/>
            </a:xfrm>
            <a:prstGeom prst="ellipse">
              <a:avLst/>
            </a:prstGeom>
            <a:noFill/>
            <a:ln w="38100">
              <a:solidFill>
                <a:schemeClr val="accent1"/>
              </a:solidFill>
              <a:round/>
              <a:headEnd/>
              <a:tailEnd/>
            </a:ln>
          </p:spPr>
          <p:txBody>
            <a:bodyPr lIns="0" tIns="0" rIns="0" bIns="0"/>
            <a:lstStyle/>
            <a:p>
              <a:endParaRPr lang="en-US"/>
            </a:p>
          </p:txBody>
        </p:sp>
        <p:sp>
          <p:nvSpPr>
            <p:cNvPr id="16392" name="Oval 10"/>
            <p:cNvSpPr>
              <a:spLocks/>
            </p:cNvSpPr>
            <p:nvPr/>
          </p:nvSpPr>
          <p:spPr bwMode="auto">
            <a:xfrm>
              <a:off x="231484" y="4784378"/>
              <a:ext cx="1065212" cy="463650"/>
            </a:xfrm>
            <a:prstGeom prst="ellipse">
              <a:avLst/>
            </a:prstGeom>
            <a:noFill/>
            <a:ln w="38100">
              <a:solidFill>
                <a:schemeClr val="accent1"/>
              </a:solidFill>
              <a:round/>
              <a:headEnd/>
              <a:tailEnd/>
            </a:ln>
          </p:spPr>
          <p:txBody>
            <a:bodyPr lIns="0" tIns="0" rIns="0" bIns="0"/>
            <a:lstStyle/>
            <a:p>
              <a:endParaRPr lang="en-US"/>
            </a:p>
          </p:txBody>
        </p:sp>
        <p:sp>
          <p:nvSpPr>
            <p:cNvPr id="10246" name="TextBox 7"/>
            <p:cNvSpPr txBox="1">
              <a:spLocks noChangeArrowheads="1"/>
            </p:cNvSpPr>
            <p:nvPr/>
          </p:nvSpPr>
          <p:spPr bwMode="auto">
            <a:xfrm>
              <a:off x="6588224" y="3284984"/>
              <a:ext cx="2139950" cy="923330"/>
            </a:xfrm>
            <a:prstGeom prst="rect">
              <a:avLst/>
            </a:prstGeom>
            <a:grpFill/>
            <a:ln w="38100">
              <a:solidFill>
                <a:schemeClr val="accent1"/>
              </a:solidFill>
              <a:miter lim="800000"/>
              <a:headEnd/>
              <a:tailEnd/>
            </a:ln>
          </p:spPr>
          <p:txBody>
            <a:bodyPr>
              <a:spAutoFit/>
            </a:bodyPr>
            <a:lstStyle/>
            <a:p>
              <a:pPr algn="ctr">
                <a:buClr>
                  <a:schemeClr val="tx2">
                    <a:lumMod val="60000"/>
                    <a:lumOff val="40000"/>
                  </a:schemeClr>
                </a:buClr>
                <a:defRPr/>
              </a:pPr>
              <a:r>
                <a:rPr lang="en-GB" sz="1800" dirty="0">
                  <a:solidFill>
                    <a:schemeClr val="accent2"/>
                  </a:solidFill>
                </a:rPr>
                <a:t>Think about why the questions are being </a:t>
              </a:r>
              <a:r>
                <a:rPr lang="en-GB" sz="1800" dirty="0" smtClean="0">
                  <a:solidFill>
                    <a:schemeClr val="accent2"/>
                  </a:solidFill>
                </a:rPr>
                <a:t>asked</a:t>
              </a:r>
              <a:endParaRPr lang="en-GB" sz="1800" dirty="0">
                <a:solidFill>
                  <a:schemeClr val="accent2"/>
                </a:solidFill>
              </a:endParaRPr>
            </a:p>
          </p:txBody>
        </p:sp>
        <p:sp>
          <p:nvSpPr>
            <p:cNvPr id="10247" name="TextBox 8"/>
            <p:cNvSpPr txBox="1">
              <a:spLocks noChangeArrowheads="1"/>
            </p:cNvSpPr>
            <p:nvPr/>
          </p:nvSpPr>
          <p:spPr bwMode="auto">
            <a:xfrm>
              <a:off x="6876256" y="4501805"/>
              <a:ext cx="2016224" cy="923330"/>
            </a:xfrm>
            <a:prstGeom prst="rect">
              <a:avLst/>
            </a:prstGeom>
            <a:grpFill/>
            <a:ln w="38100">
              <a:solidFill>
                <a:schemeClr val="accent1"/>
              </a:solidFill>
              <a:miter lim="800000"/>
              <a:headEnd/>
              <a:tailEnd/>
            </a:ln>
          </p:spPr>
          <p:txBody>
            <a:bodyPr wrap="square">
              <a:spAutoFit/>
            </a:bodyPr>
            <a:lstStyle/>
            <a:p>
              <a:pPr algn="ctr">
                <a:buClr>
                  <a:schemeClr val="tx2">
                    <a:lumMod val="60000"/>
                    <a:lumOff val="40000"/>
                  </a:schemeClr>
                </a:buClr>
                <a:defRPr/>
              </a:pPr>
              <a:r>
                <a:rPr lang="en-GB" sz="1800" dirty="0">
                  <a:solidFill>
                    <a:schemeClr val="accent2"/>
                  </a:solidFill>
                </a:rPr>
                <a:t>Look at examples to </a:t>
              </a:r>
              <a:r>
                <a:rPr lang="en-GB" sz="1800" dirty="0" smtClean="0">
                  <a:solidFill>
                    <a:schemeClr val="accent2"/>
                  </a:solidFill>
                </a:rPr>
                <a:t>get an idea of what to include</a:t>
              </a:r>
              <a:endParaRPr lang="en-GB" sz="1800" dirty="0">
                <a:solidFill>
                  <a:schemeClr val="accent2"/>
                </a:solidFill>
              </a:endParaRPr>
            </a:p>
          </p:txBody>
        </p:sp>
        <p:cxnSp>
          <p:nvCxnSpPr>
            <p:cNvPr id="16395" name="Straight Arrow Connector 16"/>
            <p:cNvCxnSpPr>
              <a:cxnSpLocks noChangeShapeType="1"/>
            </p:cNvCxnSpPr>
            <p:nvPr/>
          </p:nvCxnSpPr>
          <p:spPr bwMode="auto">
            <a:xfrm>
              <a:off x="1484437" y="3885361"/>
              <a:ext cx="5110162" cy="41284"/>
            </a:xfrm>
            <a:prstGeom prst="straightConnector1">
              <a:avLst/>
            </a:prstGeom>
            <a:grpFill/>
            <a:ln w="38100" algn="ctr">
              <a:solidFill>
                <a:schemeClr val="accent1"/>
              </a:solidFill>
              <a:round/>
              <a:headEnd/>
              <a:tailEnd type="arrow" w="med" len="med"/>
            </a:ln>
          </p:spPr>
        </p:cxnSp>
        <p:cxnSp>
          <p:nvCxnSpPr>
            <p:cNvPr id="16396" name="Straight Arrow Connector 19"/>
            <p:cNvCxnSpPr>
              <a:cxnSpLocks noChangeShapeType="1"/>
            </p:cNvCxnSpPr>
            <p:nvPr/>
          </p:nvCxnSpPr>
          <p:spPr bwMode="auto">
            <a:xfrm>
              <a:off x="1332607" y="5016203"/>
              <a:ext cx="5543649" cy="31422"/>
            </a:xfrm>
            <a:prstGeom prst="straightConnector1">
              <a:avLst/>
            </a:prstGeom>
            <a:grpFill/>
            <a:ln w="38100" algn="ctr">
              <a:solidFill>
                <a:schemeClr val="accent1"/>
              </a:solidFill>
              <a:round/>
              <a:headEnd/>
              <a:tailEnd type="arrow" w="med" len="med"/>
            </a:ln>
          </p:spPr>
        </p:cxnSp>
      </p:grpSp>
      <p:sp>
        <p:nvSpPr>
          <p:cNvPr id="16" name="Rectangle 15"/>
          <p:cNvSpPr/>
          <p:nvPr/>
        </p:nvSpPr>
        <p:spPr>
          <a:xfrm>
            <a:off x="288032" y="5732135"/>
            <a:ext cx="8604448" cy="400110"/>
          </a:xfrm>
          <a:prstGeom prst="rect">
            <a:avLst/>
          </a:prstGeom>
        </p:spPr>
        <p:txBody>
          <a:bodyPr wrap="square">
            <a:spAutoFit/>
          </a:bodyPr>
          <a:lstStyle/>
          <a:p>
            <a:r>
              <a:rPr lang="en-GB" sz="2000" dirty="0" smtClean="0">
                <a:latin typeface="Calibri" pitchFamily="34" charset="0"/>
                <a:cs typeface="Calibri" pitchFamily="34" charset="0"/>
                <a:hlinkClick r:id="rId4"/>
              </a:rPr>
              <a:t>www.icpsr.umich.edu/icpsrweb/content/datamanagement/dmp/framework.html</a:t>
            </a:r>
            <a:r>
              <a:rPr lang="en-GB" sz="2000" dirty="0" smtClean="0">
                <a:latin typeface="Calibri" pitchFamily="34" charset="0"/>
                <a:cs typeface="Calibri" pitchFamily="34" charset="0"/>
              </a:rPr>
              <a:t> </a:t>
            </a:r>
            <a:r>
              <a:rPr lang="en-GB" sz="2000" dirty="0" smtClean="0"/>
              <a:t>   </a:t>
            </a:r>
            <a:endParaRPr lang="en-GB"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MRC advice on writing plans</a:t>
            </a:r>
            <a:endParaRPr lang="en-GB" dirty="0"/>
          </a:p>
        </p:txBody>
      </p:sp>
      <p:sp>
        <p:nvSpPr>
          <p:cNvPr id="3" name="Content Placeholder 2"/>
          <p:cNvSpPr>
            <a:spLocks noGrp="1"/>
          </p:cNvSpPr>
          <p:nvPr>
            <p:ph idx="1"/>
          </p:nvPr>
        </p:nvSpPr>
        <p:spPr>
          <a:xfrm>
            <a:off x="611560" y="1844824"/>
            <a:ext cx="7772400" cy="4114800"/>
          </a:xfrm>
        </p:spPr>
        <p:txBody>
          <a:bodyPr/>
          <a:lstStyle/>
          <a:p>
            <a:r>
              <a:rPr lang="en-GB" dirty="0" smtClean="0"/>
              <a:t>What to include in a DMP for the MRC</a:t>
            </a:r>
          </a:p>
          <a:p>
            <a:pPr marL="400050" lvl="2" indent="0">
              <a:spcBef>
                <a:spcPts val="600"/>
              </a:spcBef>
              <a:buNone/>
            </a:pPr>
            <a:r>
              <a:rPr lang="en-GB" sz="1800" dirty="0" smtClean="0">
                <a:hlinkClick r:id="rId3"/>
              </a:rPr>
              <a:t>http://www.youtube.com/watch?v=ukVHHKp6sck&amp;feature=c4-overview&amp;list=UULTOHF6qQrYhEvQzbu03tTg</a:t>
            </a:r>
            <a:r>
              <a:rPr lang="en-GB" sz="1800" dirty="0" smtClean="0"/>
              <a:t> </a:t>
            </a:r>
          </a:p>
          <a:p>
            <a:endParaRPr lang="en-GB" dirty="0" smtClean="0"/>
          </a:p>
          <a:p>
            <a:r>
              <a:rPr lang="en-GB" dirty="0" smtClean="0"/>
              <a:t>Advice on writing plans</a:t>
            </a:r>
          </a:p>
          <a:p>
            <a:pPr>
              <a:buClr>
                <a:schemeClr val="bg1"/>
              </a:buClr>
            </a:pPr>
            <a:r>
              <a:rPr lang="en-GB" sz="2000" dirty="0" smtClean="0">
                <a:cs typeface="ＭＳ Ｐゴシック" charset="-128"/>
                <a:hlinkClick r:id="rId3"/>
              </a:rPr>
              <a:t>http://www.youtube.com/watch?v=7OJtiA53-Fk&amp;feature=c4-overview&amp;list=UULTOHF6qQrYhEvQzbu03tTg</a:t>
            </a:r>
          </a:p>
          <a:p>
            <a:endParaRPr lang="en-GB" dirty="0" smtClean="0"/>
          </a:p>
          <a:p>
            <a:r>
              <a:rPr lang="en-GB" dirty="0" smtClean="0"/>
              <a:t>Including costs in DMPs</a:t>
            </a:r>
          </a:p>
          <a:p>
            <a:pPr>
              <a:buClr>
                <a:schemeClr val="bg1"/>
              </a:buClr>
            </a:pPr>
            <a:r>
              <a:rPr lang="en-GB" sz="1800" dirty="0" smtClean="0">
                <a:hlinkClick r:id="rId3"/>
              </a:rPr>
              <a:t>http://www.youtube.com/watch?v=nKeVPpupsYI&amp;feature=c4-overview&amp;list=UULTOHF6qQrYhEvQzbu03tTg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0" y="476672"/>
            <a:ext cx="9144000" cy="936104"/>
          </a:xfrm>
          <a:prstGeom prst="rect">
            <a:avLst/>
          </a:prstGeom>
          <a:noFill/>
          <a:ln>
            <a:miter lim="800000"/>
            <a:headEnd/>
            <a:tailEnd/>
          </a:ln>
        </p:spPr>
        <p:txBody>
          <a:bodyPr anchor="ctr">
            <a:noAutofit/>
          </a:bodyPr>
          <a:lstStyle/>
          <a:p>
            <a:pPr eaLnBrk="1" hangingPunct="1"/>
            <a:r>
              <a:rPr lang="en-GB" dirty="0" smtClean="0"/>
              <a:t>Tips for writing DMPs</a:t>
            </a:r>
            <a:endParaRPr lang="en-GB" dirty="0"/>
          </a:p>
        </p:txBody>
      </p:sp>
      <p:sp>
        <p:nvSpPr>
          <p:cNvPr id="47106" name="Rectangle 5"/>
          <p:cNvSpPr>
            <a:spLocks noChangeArrowheads="1"/>
          </p:cNvSpPr>
          <p:nvPr/>
        </p:nvSpPr>
        <p:spPr bwMode="auto">
          <a:xfrm>
            <a:off x="0" y="1628800"/>
            <a:ext cx="8964488" cy="4392489"/>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chemeClr val="accent2"/>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Start early - don’t wait until the last minute to plan!</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Don’t write the plan in isolation - seek advice from colleagues, ethics</a:t>
            </a:r>
            <a:r>
              <a:rPr lang="en-GB" sz="2400" dirty="0">
                <a:solidFill>
                  <a:schemeClr val="accent2"/>
                </a:solidFill>
              </a:rPr>
              <a:t>, IT, library, </a:t>
            </a:r>
            <a:r>
              <a:rPr lang="en-GB" sz="2400" dirty="0" smtClean="0">
                <a:solidFill>
                  <a:schemeClr val="accent2"/>
                </a:solidFill>
              </a:rPr>
              <a:t>DP/</a:t>
            </a:r>
            <a:r>
              <a:rPr lang="en-GB" sz="2400" dirty="0" err="1" smtClean="0">
                <a:solidFill>
                  <a:schemeClr val="accent2"/>
                </a:solidFill>
              </a:rPr>
              <a:t>FoI</a:t>
            </a:r>
            <a:r>
              <a:rPr lang="en-GB" sz="2400" dirty="0" smtClean="0">
                <a:solidFill>
                  <a:schemeClr val="accent2"/>
                </a:solidFill>
              </a:rPr>
              <a:t>...</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ea typeface="ＭＳ Ｐゴシック" pitchFamily="34" charset="-128"/>
              </a:rPr>
              <a:t>Be realistic - base plans on available skills &amp; support </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The plan will - and should - change over life of project</a:t>
            </a:r>
          </a:p>
          <a:p>
            <a:pPr marL="914400" lvl="1" indent="-457200" eaLnBrk="0" hangingPunct="0">
              <a:spcBef>
                <a:spcPts val="600"/>
              </a:spcBef>
              <a:spcAft>
                <a:spcPts val="2400"/>
              </a:spcAft>
              <a:buClr>
                <a:schemeClr val="accent1"/>
              </a:buClr>
              <a:buSzPct val="100000"/>
              <a:buFont typeface="Wingdings" pitchFamily="2" charset="2"/>
              <a:buChar char="§"/>
            </a:pPr>
            <a:r>
              <a:rPr lang="en-GB" sz="2400" dirty="0" smtClean="0">
                <a:solidFill>
                  <a:schemeClr val="accent2"/>
                </a:solidFill>
              </a:rPr>
              <a:t>Use plan as a communication tool with partners, funders and yourself!</a:t>
            </a:r>
            <a:endParaRPr lang="en-GB" sz="2400" dirty="0">
              <a:solidFill>
                <a:schemeClr val="accent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620688"/>
            <a:ext cx="8839200" cy="719609"/>
          </a:xfrm>
        </p:spPr>
        <p:txBody>
          <a:bodyPr/>
          <a:lstStyle/>
          <a:p>
            <a:pPr eaLnBrk="1" hangingPunct="1"/>
            <a:r>
              <a:rPr lang="en-US" dirty="0" smtClean="0">
                <a:ea typeface="ＭＳ Ｐゴシック" pitchFamily="34" charset="-128"/>
              </a:rPr>
              <a:t>What is a DMP?</a:t>
            </a:r>
            <a:endParaRPr lang="en-GB" dirty="0" smtClean="0">
              <a:ea typeface="ＭＳ Ｐゴシック" pitchFamily="34" charset="-128"/>
            </a:endParaRPr>
          </a:p>
        </p:txBody>
      </p:sp>
      <p:sp>
        <p:nvSpPr>
          <p:cNvPr id="20483" name="Rectangle 3"/>
          <p:cNvSpPr>
            <a:spLocks noGrp="1" noChangeArrowheads="1"/>
          </p:cNvSpPr>
          <p:nvPr>
            <p:ph type="body" idx="1"/>
          </p:nvPr>
        </p:nvSpPr>
        <p:spPr>
          <a:xfrm>
            <a:off x="323528" y="1700808"/>
            <a:ext cx="8496944" cy="4608512"/>
          </a:xfrm>
        </p:spPr>
        <p:txBody>
          <a:bodyPr/>
          <a:lstStyle/>
          <a:p>
            <a:pPr>
              <a:spcAft>
                <a:spcPts val="1200"/>
              </a:spcAft>
              <a:buFontTx/>
              <a:buNone/>
            </a:pPr>
            <a:r>
              <a:rPr lang="en-US" sz="2400" dirty="0" smtClean="0">
                <a:ea typeface="ＭＳ Ｐゴシック" pitchFamily="34" charset="-128"/>
              </a:rPr>
              <a:t>A short plan that outlines </a:t>
            </a:r>
          </a:p>
          <a:p>
            <a:pPr>
              <a:spcAft>
                <a:spcPts val="2400"/>
              </a:spcAft>
            </a:pPr>
            <a:r>
              <a:rPr lang="en-US" sz="2400" dirty="0" smtClean="0">
                <a:ea typeface="ＭＳ Ｐゴシック" pitchFamily="34" charset="-128"/>
              </a:rPr>
              <a:t>what data you will create and how</a:t>
            </a:r>
          </a:p>
          <a:p>
            <a:pPr>
              <a:spcAft>
                <a:spcPts val="0"/>
              </a:spcAft>
            </a:pPr>
            <a:r>
              <a:rPr lang="en-US" sz="2400" dirty="0" smtClean="0">
                <a:ea typeface="ＭＳ Ｐゴシック" pitchFamily="34" charset="-128"/>
              </a:rPr>
              <a:t>how you will manage it </a:t>
            </a:r>
            <a:r>
              <a:rPr lang="en-US" dirty="0" smtClean="0">
                <a:ea typeface="ＭＳ Ｐゴシック" pitchFamily="34" charset="-128"/>
              </a:rPr>
              <a:t>                                      </a:t>
            </a:r>
          </a:p>
          <a:p>
            <a:pPr>
              <a:spcAft>
                <a:spcPts val="2400"/>
              </a:spcAft>
              <a:buNone/>
            </a:pPr>
            <a:r>
              <a:rPr lang="en-US" dirty="0" smtClean="0">
                <a:ea typeface="ＭＳ Ｐゴシック" pitchFamily="34" charset="-128"/>
              </a:rPr>
              <a:t>    </a:t>
            </a:r>
            <a:r>
              <a:rPr lang="en-US" sz="2400" dirty="0" smtClean="0">
                <a:ea typeface="ＭＳ Ｐゴシック" pitchFamily="34" charset="-128"/>
              </a:rPr>
              <a:t>(storage, back-up, access…)</a:t>
            </a:r>
          </a:p>
          <a:p>
            <a:pPr>
              <a:spcAft>
                <a:spcPts val="2400"/>
              </a:spcAft>
            </a:pPr>
            <a:r>
              <a:rPr lang="en-US" sz="2400" dirty="0" smtClean="0">
                <a:ea typeface="ＭＳ Ｐゴシック" pitchFamily="34" charset="-128"/>
              </a:rPr>
              <a:t>plans for data sharing and preservation</a:t>
            </a:r>
          </a:p>
          <a:p>
            <a:pPr marL="0">
              <a:spcBef>
                <a:spcPts val="1800"/>
              </a:spcBef>
              <a:spcAft>
                <a:spcPts val="0"/>
              </a:spcAft>
              <a:buNone/>
            </a:pPr>
            <a:r>
              <a:rPr lang="en-GB" sz="2400" dirty="0" smtClean="0">
                <a:ea typeface="ＭＳ Ｐゴシック" pitchFamily="34" charset="-128"/>
              </a:rPr>
              <a:t>DMPs are often submitted as part of grant applications, but are useful whenever you’re creating data.</a:t>
            </a:r>
          </a:p>
          <a:p>
            <a:pPr>
              <a:spcAft>
                <a:spcPts val="2400"/>
              </a:spcAft>
            </a:pPr>
            <a:endParaRPr lang="en-US" sz="2400" dirty="0" smtClean="0">
              <a:ea typeface="ＭＳ Ｐゴシック" pitchFamily="34" charset="-128"/>
            </a:endParaRPr>
          </a:p>
          <a:p>
            <a:pPr>
              <a:spcAft>
                <a:spcPts val="2400"/>
              </a:spcAft>
              <a:buNone/>
            </a:pPr>
            <a:endParaRPr lang="en-US" sz="2400" dirty="0" smtClean="0">
              <a:ea typeface="ＭＳ Ｐゴシック" pitchFamily="34" charset="-128"/>
            </a:endParaRPr>
          </a:p>
          <a:p>
            <a:endParaRPr lang="en-US" sz="2400" dirty="0" smtClean="0">
              <a:ea typeface="ＭＳ Ｐゴシック" pitchFamily="34" charset="-128"/>
            </a:endParaRPr>
          </a:p>
        </p:txBody>
      </p:sp>
      <p:graphicFrame>
        <p:nvGraphicFramePr>
          <p:cNvPr id="7" name="Diagram 6"/>
          <p:cNvGraphicFramePr/>
          <p:nvPr/>
        </p:nvGraphicFramePr>
        <p:xfrm>
          <a:off x="6444208" y="2132856"/>
          <a:ext cx="2281471" cy="2160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76672"/>
            <a:ext cx="8839200" cy="1143000"/>
          </a:xfrm>
        </p:spPr>
        <p:txBody>
          <a:bodyPr/>
          <a:lstStyle/>
          <a:p>
            <a:r>
              <a:rPr lang="en-GB" dirty="0" smtClean="0"/>
              <a:t>Why develop a DMP?</a:t>
            </a:r>
            <a:endParaRPr lang="en-GB" dirty="0"/>
          </a:p>
        </p:txBody>
      </p:sp>
      <p:sp>
        <p:nvSpPr>
          <p:cNvPr id="3" name="Content Placeholder 2"/>
          <p:cNvSpPr>
            <a:spLocks noGrp="1"/>
          </p:cNvSpPr>
          <p:nvPr>
            <p:ph idx="1"/>
          </p:nvPr>
        </p:nvSpPr>
        <p:spPr>
          <a:xfrm>
            <a:off x="323528" y="1844824"/>
            <a:ext cx="8496944" cy="4448472"/>
          </a:xfrm>
        </p:spPr>
        <p:txBody>
          <a:bodyPr>
            <a:noAutofit/>
          </a:bodyPr>
          <a:lstStyle/>
          <a:p>
            <a:pPr>
              <a:spcBef>
                <a:spcPts val="0"/>
              </a:spcBef>
              <a:spcAft>
                <a:spcPts val="0"/>
              </a:spcAft>
            </a:pPr>
            <a:r>
              <a:rPr lang="en-GB" sz="2800" dirty="0" smtClean="0"/>
              <a:t>to help you manage your data</a:t>
            </a:r>
          </a:p>
          <a:p>
            <a:pPr>
              <a:spcBef>
                <a:spcPts val="0"/>
              </a:spcBef>
              <a:spcAft>
                <a:spcPts val="0"/>
              </a:spcAft>
            </a:pPr>
            <a:endParaRPr lang="en-GB" sz="2800" dirty="0" smtClean="0"/>
          </a:p>
          <a:p>
            <a:pPr>
              <a:spcBef>
                <a:spcPts val="0"/>
              </a:spcBef>
              <a:spcAft>
                <a:spcPts val="0"/>
              </a:spcAft>
            </a:pPr>
            <a:r>
              <a:rPr lang="en-GB" sz="2800" dirty="0" smtClean="0"/>
              <a:t>to provide guidelines for everyone to work to</a:t>
            </a:r>
          </a:p>
          <a:p>
            <a:pPr>
              <a:spcBef>
                <a:spcPts val="0"/>
              </a:spcBef>
              <a:spcAft>
                <a:spcPts val="0"/>
              </a:spcAft>
            </a:pPr>
            <a:endParaRPr lang="en-GB" sz="2800" dirty="0" smtClean="0"/>
          </a:p>
          <a:p>
            <a:pPr>
              <a:spcBef>
                <a:spcPts val="0"/>
              </a:spcBef>
              <a:spcAft>
                <a:spcPts val="0"/>
              </a:spcAft>
            </a:pPr>
            <a:r>
              <a:rPr lang="en-GB" sz="2800" dirty="0" smtClean="0"/>
              <a:t>to anticipate and avoid problems e.g. data loss</a:t>
            </a:r>
          </a:p>
          <a:p>
            <a:pPr>
              <a:spcBef>
                <a:spcPts val="0"/>
              </a:spcBef>
              <a:spcAft>
                <a:spcPts val="0"/>
              </a:spcAft>
              <a:buNone/>
            </a:pPr>
            <a:endParaRPr lang="en-GB" sz="2800" dirty="0" smtClean="0"/>
          </a:p>
          <a:p>
            <a:pPr>
              <a:spcBef>
                <a:spcPts val="0"/>
              </a:spcBef>
              <a:spcAft>
                <a:spcPts val="0"/>
              </a:spcAft>
            </a:pPr>
            <a:r>
              <a:rPr lang="en-GB" sz="2800" dirty="0" smtClean="0"/>
              <a:t>to avoid duplication, data loss &amp; security breaches </a:t>
            </a:r>
          </a:p>
          <a:p>
            <a:pPr>
              <a:spcBef>
                <a:spcPts val="0"/>
              </a:spcBef>
              <a:spcAft>
                <a:spcPts val="0"/>
              </a:spcAft>
            </a:pPr>
            <a:endParaRPr lang="en-GB" sz="2800" dirty="0" smtClean="0"/>
          </a:p>
          <a:p>
            <a:pPr>
              <a:spcBef>
                <a:spcPts val="0"/>
              </a:spcBef>
              <a:spcAft>
                <a:spcPts val="0"/>
              </a:spcAft>
            </a:pPr>
            <a:r>
              <a:rPr lang="en-GB" sz="2800" dirty="0" smtClean="0"/>
              <a:t>to comply with funders requirements...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0" y="620688"/>
            <a:ext cx="9144000" cy="720080"/>
          </a:xfrm>
        </p:spPr>
        <p:txBody>
          <a:bodyPr/>
          <a:lstStyle/>
          <a:p>
            <a:pPr eaLnBrk="1" hangingPunct="1"/>
            <a:r>
              <a:rPr lang="en-GB" dirty="0" smtClean="0"/>
              <a:t>Research funders have DMP requirements</a:t>
            </a:r>
          </a:p>
        </p:txBody>
      </p:sp>
      <p:pic>
        <p:nvPicPr>
          <p:cNvPr id="3075" name="Picture 3" descr="table.PNG"/>
          <p:cNvPicPr>
            <a:picLocks noChangeAspect="1"/>
          </p:cNvPicPr>
          <p:nvPr/>
        </p:nvPicPr>
        <p:blipFill>
          <a:blip r:embed="rId3" cstate="print"/>
          <a:srcRect/>
          <a:stretch>
            <a:fillRect/>
          </a:stretch>
        </p:blipFill>
        <p:spPr bwMode="auto">
          <a:xfrm>
            <a:off x="323528" y="1988840"/>
            <a:ext cx="8314402" cy="3938076"/>
          </a:xfrm>
          <a:prstGeom prst="rect">
            <a:avLst/>
          </a:prstGeom>
          <a:noFill/>
          <a:ln w="9525">
            <a:noFill/>
            <a:miter lim="800000"/>
            <a:headEnd/>
            <a:tailEnd/>
          </a:ln>
        </p:spPr>
      </p:pic>
      <p:sp>
        <p:nvSpPr>
          <p:cNvPr id="3076" name="Rectangle 4"/>
          <p:cNvSpPr>
            <a:spLocks noChangeArrowheads="1"/>
          </p:cNvSpPr>
          <p:nvPr/>
        </p:nvSpPr>
        <p:spPr bwMode="auto">
          <a:xfrm>
            <a:off x="899592" y="6165304"/>
            <a:ext cx="7777162" cy="368300"/>
          </a:xfrm>
          <a:prstGeom prst="rect">
            <a:avLst/>
          </a:prstGeom>
          <a:noFill/>
          <a:ln w="9525">
            <a:noFill/>
            <a:miter lim="800000"/>
            <a:headEnd/>
            <a:tailEnd/>
          </a:ln>
        </p:spPr>
        <p:txBody>
          <a:bodyPr>
            <a:spAutoFit/>
          </a:bodyPr>
          <a:lstStyle/>
          <a:p>
            <a:r>
              <a:rPr lang="en-GB" dirty="0" smtClean="0">
                <a:latin typeface="Calibri" pitchFamily="34" charset="0"/>
                <a:hlinkClick r:id="rId4"/>
              </a:rPr>
              <a:t>www.dcc.ac.uk/resources/policy-and-legal/overview-funders-data-policies</a:t>
            </a:r>
            <a:r>
              <a:rPr lang="en-GB" dirty="0" smtClean="0">
                <a:latin typeface="Calibri" pitchFamily="34" charset="0"/>
              </a:rPr>
              <a:t> </a:t>
            </a:r>
            <a:endParaRPr lang="en-GB" dirty="0">
              <a:latin typeface="Calibri" pitchFamily="34" charset="0"/>
            </a:endParaRPr>
          </a:p>
        </p:txBody>
      </p:sp>
      <p:sp>
        <p:nvSpPr>
          <p:cNvPr id="5" name="Oval 4"/>
          <p:cNvSpPr/>
          <p:nvPr/>
        </p:nvSpPr>
        <p:spPr>
          <a:xfrm>
            <a:off x="2771800" y="1988840"/>
            <a:ext cx="720080" cy="40324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bwMode="auto">
          <a:xfrm>
            <a:off x="-2860" y="620688"/>
            <a:ext cx="9146860" cy="1152128"/>
          </a:xfrm>
          <a:prstGeom prst="rect">
            <a:avLst/>
          </a:prstGeom>
          <a:noFill/>
          <a:ln>
            <a:miter lim="800000"/>
            <a:headEnd/>
            <a:tailEnd/>
          </a:ln>
        </p:spPr>
        <p:txBody>
          <a:bodyPr anchor="ctr">
            <a:noAutofit/>
          </a:bodyPr>
          <a:lstStyle/>
          <a:p>
            <a:pPr eaLnBrk="1" hangingPunct="1"/>
            <a:r>
              <a:rPr lang="en-GB" sz="3600" dirty="0"/>
              <a:t>They typically want a </a:t>
            </a:r>
            <a:r>
              <a:rPr lang="en-GB" sz="3600" dirty="0" smtClean="0"/>
              <a:t>short (c.1-2pp)  </a:t>
            </a:r>
            <a:r>
              <a:rPr lang="en-GB" sz="3600" dirty="0"/>
              <a:t>statement </a:t>
            </a:r>
            <a:r>
              <a:rPr lang="en-GB" sz="3600" dirty="0" smtClean="0"/>
              <a:t>covering:</a:t>
            </a:r>
            <a:endParaRPr lang="en-GB" sz="3600" dirty="0"/>
          </a:p>
        </p:txBody>
      </p:sp>
      <p:sp>
        <p:nvSpPr>
          <p:cNvPr id="47106" name="Rectangle 5"/>
          <p:cNvSpPr>
            <a:spLocks noChangeArrowheads="1"/>
          </p:cNvSpPr>
          <p:nvPr/>
        </p:nvSpPr>
        <p:spPr bwMode="auto">
          <a:xfrm>
            <a:off x="-1" y="1988840"/>
            <a:ext cx="9144001" cy="4176464"/>
          </a:xfrm>
          <a:prstGeom prst="rect">
            <a:avLst/>
          </a:prstGeom>
          <a:noFill/>
          <a:ln w="9525">
            <a:noFill/>
            <a:miter lim="800000"/>
            <a:headEnd/>
            <a:tailEnd/>
          </a:ln>
        </p:spPr>
        <p:txBody>
          <a:bodyPr/>
          <a:lstStyle/>
          <a:p>
            <a:pPr marL="914400" lvl="1" indent="-457200" eaLnBrk="0" hangingPunct="0">
              <a:lnSpc>
                <a:spcPct val="85000"/>
              </a:lnSpc>
              <a:spcBef>
                <a:spcPts val="600"/>
              </a:spcBef>
              <a:spcAft>
                <a:spcPts val="600"/>
              </a:spcAft>
              <a:buClr>
                <a:srgbClr val="FF6600"/>
              </a:buClr>
              <a:buSzPct val="100000"/>
              <a:buFont typeface="Arial" pitchFamily="34" charset="0"/>
              <a:buNone/>
            </a:pPr>
            <a:endParaRPr lang="en-GB" sz="600" dirty="0">
              <a:solidFill>
                <a:srgbClr val="000000"/>
              </a:solidFill>
              <a:latin typeface="Arial" pitchFamily="34" charset="0"/>
            </a:endParaRPr>
          </a:p>
          <a:p>
            <a:pPr marL="914400" lvl="1" indent="-457200" eaLnBrk="0" hangingPunct="0">
              <a:lnSpc>
                <a:spcPct val="200000"/>
              </a:lnSpc>
              <a:buClr>
                <a:schemeClr val="accent1"/>
              </a:buClr>
              <a:buSzPct val="100000"/>
              <a:buFont typeface="Wingdings" pitchFamily="2" charset="2"/>
              <a:buChar char="§"/>
            </a:pPr>
            <a:r>
              <a:rPr lang="en-GB" sz="2400" dirty="0">
                <a:solidFill>
                  <a:schemeClr val="accent2"/>
                </a:solidFill>
              </a:rPr>
              <a:t>What data will be </a:t>
            </a:r>
            <a:r>
              <a:rPr lang="en-GB" sz="2400" dirty="0" smtClean="0">
                <a:solidFill>
                  <a:schemeClr val="accent2"/>
                </a:solidFill>
              </a:rPr>
              <a:t>created </a:t>
            </a:r>
            <a:r>
              <a:rPr lang="en-GB" sz="2400" dirty="0">
                <a:solidFill>
                  <a:schemeClr val="accent2"/>
                </a:solidFill>
              </a:rPr>
              <a:t>(format, types, </a:t>
            </a:r>
            <a:r>
              <a:rPr lang="en-GB" sz="2400" dirty="0" smtClean="0">
                <a:solidFill>
                  <a:schemeClr val="accent2"/>
                </a:solidFill>
              </a:rPr>
              <a:t>volume...)</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Standards and methodologies to be used (incl. metadata)</a:t>
            </a: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How ethics </a:t>
            </a:r>
            <a:r>
              <a:rPr lang="en-GB" sz="2400" dirty="0">
                <a:solidFill>
                  <a:schemeClr val="accent2"/>
                </a:solidFill>
              </a:rPr>
              <a:t>and Intellectual </a:t>
            </a:r>
            <a:r>
              <a:rPr lang="en-GB" sz="2400" dirty="0" smtClean="0">
                <a:solidFill>
                  <a:schemeClr val="accent2"/>
                </a:solidFill>
              </a:rPr>
              <a:t>Property will be addressed</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Plans </a:t>
            </a:r>
            <a:r>
              <a:rPr lang="en-GB" sz="2400" dirty="0">
                <a:solidFill>
                  <a:schemeClr val="accent2"/>
                </a:solidFill>
              </a:rPr>
              <a:t>for data sharing and </a:t>
            </a:r>
            <a:r>
              <a:rPr lang="en-GB" sz="2400" dirty="0" smtClean="0">
                <a:solidFill>
                  <a:schemeClr val="accent2"/>
                </a:solidFill>
              </a:rPr>
              <a:t>access </a:t>
            </a:r>
            <a:endParaRPr lang="en-GB" sz="2400" dirty="0">
              <a:solidFill>
                <a:schemeClr val="accent2"/>
              </a:solidFill>
            </a:endParaRPr>
          </a:p>
          <a:p>
            <a:pPr marL="914400" lvl="1" indent="-457200" eaLnBrk="0" hangingPunct="0">
              <a:lnSpc>
                <a:spcPct val="200000"/>
              </a:lnSpc>
              <a:buClr>
                <a:schemeClr val="accent1"/>
              </a:buClr>
              <a:buSzPct val="100000"/>
              <a:buFont typeface="Wingdings" pitchFamily="2" charset="2"/>
              <a:buChar char="§"/>
            </a:pPr>
            <a:r>
              <a:rPr lang="en-GB" sz="2400" dirty="0" smtClean="0">
                <a:solidFill>
                  <a:schemeClr val="accent2"/>
                </a:solidFill>
              </a:rPr>
              <a:t>Strategy </a:t>
            </a:r>
            <a:r>
              <a:rPr lang="en-GB" sz="2400" dirty="0">
                <a:solidFill>
                  <a:schemeClr val="accent2"/>
                </a:solidFill>
              </a:rPr>
              <a:t>for long-term </a:t>
            </a:r>
            <a:r>
              <a:rPr lang="en-GB" sz="2400" dirty="0" smtClean="0">
                <a:solidFill>
                  <a:schemeClr val="accent2"/>
                </a:solidFill>
              </a:rPr>
              <a:t>preservation</a:t>
            </a:r>
            <a:endParaRPr lang="en-GB" sz="2400" dirty="0">
              <a:solidFill>
                <a:schemeClr val="accent2"/>
              </a:solidFill>
            </a:endParaRPr>
          </a:p>
        </p:txBody>
      </p:sp>
      <p:pic>
        <p:nvPicPr>
          <p:cNvPr id="47107" name="Picture 6"/>
          <p:cNvPicPr>
            <a:picLocks noChangeAspect="1" noChangeArrowheads="1"/>
          </p:cNvPicPr>
          <p:nvPr/>
        </p:nvPicPr>
        <p:blipFill>
          <a:blip r:embed="rId3" cstate="print"/>
          <a:srcRect l="46825" t="25899" r="2238" b="20233"/>
          <a:stretch>
            <a:fillRect/>
          </a:stretch>
        </p:blipFill>
        <p:spPr bwMode="auto">
          <a:xfrm>
            <a:off x="7258591" y="4653136"/>
            <a:ext cx="1849913" cy="17916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844824"/>
            <a:ext cx="2952328" cy="4032448"/>
          </a:xfrm>
        </p:spPr>
        <p:txBody>
          <a:bodyPr/>
          <a:lstStyle/>
          <a:p>
            <a:pPr>
              <a:buNone/>
            </a:pPr>
            <a:r>
              <a:rPr lang="en-GB" sz="2400" b="1" dirty="0" smtClean="0"/>
              <a:t>Data sharing plan</a:t>
            </a:r>
          </a:p>
          <a:p>
            <a:pPr>
              <a:buNone/>
            </a:pPr>
            <a:endParaRPr lang="en-GB" sz="500" dirty="0" smtClean="0"/>
          </a:p>
          <a:p>
            <a:pPr>
              <a:buNone/>
            </a:pPr>
            <a:r>
              <a:rPr lang="en-GB" sz="2000" dirty="0" smtClean="0"/>
              <a:t>Covering:</a:t>
            </a:r>
            <a:endParaRPr lang="en-GB" sz="800" b="1" dirty="0" smtClean="0"/>
          </a:p>
          <a:p>
            <a:r>
              <a:rPr lang="en-GB" sz="2000" dirty="0" smtClean="0"/>
              <a:t>Dataset</a:t>
            </a:r>
          </a:p>
          <a:p>
            <a:r>
              <a:rPr lang="en-GB" sz="2000" dirty="0" smtClean="0"/>
              <a:t>Standards</a:t>
            </a:r>
          </a:p>
          <a:p>
            <a:r>
              <a:rPr lang="en-GB" sz="2000" dirty="0" smtClean="0"/>
              <a:t>Metadata</a:t>
            </a:r>
          </a:p>
          <a:p>
            <a:r>
              <a:rPr lang="en-GB" sz="2000" dirty="0" smtClean="0"/>
              <a:t>Preservation</a:t>
            </a:r>
          </a:p>
          <a:p>
            <a:r>
              <a:rPr lang="en-GB" sz="2000" dirty="0" smtClean="0"/>
              <a:t>Data sharing</a:t>
            </a:r>
          </a:p>
          <a:p>
            <a:pPr lvl="1"/>
            <a:r>
              <a:rPr lang="en-GB" sz="1800" dirty="0" smtClean="0"/>
              <a:t>method</a:t>
            </a:r>
          </a:p>
          <a:p>
            <a:pPr lvl="1"/>
            <a:r>
              <a:rPr lang="en-GB" sz="1800" dirty="0" smtClean="0"/>
              <a:t>timescale</a:t>
            </a:r>
          </a:p>
          <a:p>
            <a:pPr lvl="1"/>
            <a:r>
              <a:rPr lang="en-GB" sz="1800" dirty="0" smtClean="0"/>
              <a:t>restrictions</a:t>
            </a:r>
          </a:p>
          <a:p>
            <a:pPr lvl="1"/>
            <a:r>
              <a:rPr lang="en-GB" sz="1800" dirty="0" smtClean="0"/>
              <a:t>agreements</a:t>
            </a:r>
            <a:endParaRPr lang="en-GB" sz="1800" dirty="0"/>
          </a:p>
        </p:txBody>
      </p:sp>
      <p:sp>
        <p:nvSpPr>
          <p:cNvPr id="5" name="Content Placeholder 4"/>
          <p:cNvSpPr>
            <a:spLocks noGrp="1"/>
          </p:cNvSpPr>
          <p:nvPr>
            <p:ph sz="half" idx="2"/>
          </p:nvPr>
        </p:nvSpPr>
        <p:spPr>
          <a:xfrm>
            <a:off x="6156176" y="1916832"/>
            <a:ext cx="2736304" cy="3960440"/>
          </a:xfrm>
        </p:spPr>
        <p:txBody>
          <a:bodyPr/>
          <a:lstStyle/>
          <a:p>
            <a:pPr>
              <a:buNone/>
            </a:pPr>
            <a:r>
              <a:rPr lang="en-GB" sz="2400" b="1" kern="1200" dirty="0" smtClean="0"/>
              <a:t>Data Mgmt Plan</a:t>
            </a:r>
          </a:p>
          <a:p>
            <a:pPr>
              <a:buNone/>
            </a:pPr>
            <a:endParaRPr lang="en-GB" sz="500" kern="1200" dirty="0" smtClean="0"/>
          </a:p>
          <a:p>
            <a:pPr>
              <a:buNone/>
            </a:pPr>
            <a:r>
              <a:rPr lang="en-GB" sz="2000" kern="1200" dirty="0" smtClean="0"/>
              <a:t>Covering:</a:t>
            </a:r>
          </a:p>
          <a:p>
            <a:r>
              <a:rPr lang="en-GB" sz="2000" kern="1200" dirty="0" smtClean="0"/>
              <a:t>Data</a:t>
            </a:r>
          </a:p>
          <a:p>
            <a:r>
              <a:rPr lang="en-GB" sz="2000" kern="1200" dirty="0" smtClean="0"/>
              <a:t>Data collection</a:t>
            </a:r>
          </a:p>
          <a:p>
            <a:r>
              <a:rPr lang="en-GB" sz="2000" kern="1200" dirty="0" smtClean="0"/>
              <a:t>Management</a:t>
            </a:r>
          </a:p>
          <a:p>
            <a:r>
              <a:rPr lang="en-GB" sz="2000" kern="1200" dirty="0" smtClean="0"/>
              <a:t>Security</a:t>
            </a:r>
          </a:p>
          <a:p>
            <a:r>
              <a:rPr lang="en-GB" sz="2000" kern="1200" dirty="0" smtClean="0"/>
              <a:t>Data sharing</a:t>
            </a:r>
          </a:p>
          <a:p>
            <a:r>
              <a:rPr lang="en-GB" sz="2000" kern="1200" dirty="0" smtClean="0"/>
              <a:t>Responsibilities</a:t>
            </a:r>
          </a:p>
          <a:p>
            <a:r>
              <a:rPr lang="en-GB" sz="2000" kern="1200" dirty="0" smtClean="0"/>
              <a:t>Related policies</a:t>
            </a:r>
          </a:p>
          <a:p>
            <a:r>
              <a:rPr lang="en-GB" sz="2000" kern="1200" dirty="0" smtClean="0"/>
              <a:t>Admin details</a:t>
            </a:r>
          </a:p>
          <a:p>
            <a:pPr>
              <a:buNone/>
            </a:pPr>
            <a:endParaRPr lang="en-GB" sz="2000" kern="1200" dirty="0" smtClean="0"/>
          </a:p>
        </p:txBody>
      </p:sp>
      <p:sp>
        <p:nvSpPr>
          <p:cNvPr id="6" name="Content Placeholder 3"/>
          <p:cNvSpPr txBox="1">
            <a:spLocks/>
          </p:cNvSpPr>
          <p:nvPr/>
        </p:nvSpPr>
        <p:spPr bwMode="auto">
          <a:xfrm>
            <a:off x="3131840" y="1916832"/>
            <a:ext cx="2808312"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chemeClr val="tx2"/>
              </a:buClr>
              <a:buSzTx/>
              <a:tabLst/>
              <a:defRPr/>
            </a:pPr>
            <a:r>
              <a:rPr lang="en-GB" sz="2400" b="1" dirty="0" smtClean="0">
                <a:solidFill>
                  <a:schemeClr val="accent6"/>
                </a:solidFill>
                <a:latin typeface="Arial" pitchFamily="34" charset="0"/>
              </a:rPr>
              <a:t>Data Mgmt Plan</a:t>
            </a:r>
          </a:p>
          <a:p>
            <a:pPr marL="342900" marR="0" lvl="0" indent="-342900" algn="l" defTabSz="914400" rtl="0" eaLnBrk="1" fontAlgn="base" latinLnBrk="0" hangingPunct="1">
              <a:lnSpc>
                <a:spcPct val="100000"/>
              </a:lnSpc>
              <a:spcBef>
                <a:spcPct val="20000"/>
              </a:spcBef>
              <a:spcAft>
                <a:spcPct val="0"/>
              </a:spcAft>
              <a:buClr>
                <a:schemeClr val="tx2"/>
              </a:buClr>
              <a:buSzTx/>
              <a:buFont typeface="Arial" pitchFamily="34" charset="0"/>
              <a:buChar char="•"/>
              <a:tabLst/>
              <a:defRPr/>
            </a:pPr>
            <a:endParaRPr lang="en-GB" sz="500" dirty="0" smtClean="0">
              <a:ea typeface="ＭＳ Ｐゴシック" charset="-128"/>
              <a:cs typeface="ＭＳ Ｐゴシック" charset="-128"/>
            </a:endParaRPr>
          </a:p>
          <a:p>
            <a:pPr marL="342900" indent="-342900" fontAlgn="base">
              <a:spcBef>
                <a:spcPct val="20000"/>
              </a:spcBef>
              <a:spcAft>
                <a:spcPct val="0"/>
              </a:spcAft>
              <a:buClr>
                <a:schemeClr val="tx2"/>
              </a:buClr>
            </a:pPr>
            <a:r>
              <a:rPr lang="en-GB" sz="2000" dirty="0" smtClean="0">
                <a:solidFill>
                  <a:schemeClr val="accent6"/>
                </a:solidFill>
                <a:latin typeface="Arial" pitchFamily="34" charset="0"/>
              </a:rPr>
              <a:t>Covering:</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a:t>
            </a:r>
          </a:p>
          <a:p>
            <a:pPr marL="342900" marR="0" lvl="0" indent="-342900" algn="l" defTabSz="914400" rtl="0" eaLnBrk="1" fontAlgn="base" latinLnBrk="0" hangingPunct="1">
              <a:lnSpc>
                <a:spcPct val="100000"/>
              </a:lnSpc>
              <a:spcBef>
                <a:spcPct val="20000"/>
              </a:spcBef>
              <a:spcAft>
                <a:spcPct val="0"/>
              </a:spcAft>
              <a:buClr>
                <a:schemeClr val="accent1"/>
              </a:buClr>
              <a:buSzTx/>
              <a:buFont typeface="Wingdings" pitchFamily="2" charset="2"/>
              <a:buChar char="§"/>
              <a:tabLst/>
              <a:defRPr/>
            </a:pPr>
            <a:r>
              <a:rPr lang="en-GB" sz="2000" dirty="0" smtClean="0">
                <a:solidFill>
                  <a:schemeClr val="accent6"/>
                </a:solidFill>
                <a:latin typeface="Arial" pitchFamily="34" charset="0"/>
              </a:rPr>
              <a:t>Data sharing</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when?</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where?</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how?</a:t>
            </a:r>
          </a:p>
          <a:p>
            <a:pPr marL="800100" lvl="1"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restrictions?</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Preservation</a:t>
            </a:r>
          </a:p>
          <a:p>
            <a:pPr marL="342900" indent="-342900" fontAlgn="base">
              <a:spcBef>
                <a:spcPct val="20000"/>
              </a:spcBef>
              <a:spcAft>
                <a:spcPct val="0"/>
              </a:spcAft>
              <a:buClr>
                <a:schemeClr val="accent1"/>
              </a:buClr>
              <a:buFont typeface="Wingdings" pitchFamily="2" charset="2"/>
              <a:buChar char="§"/>
            </a:pPr>
            <a:r>
              <a:rPr lang="en-GB" sz="2000" dirty="0" smtClean="0">
                <a:solidFill>
                  <a:schemeClr val="accent6"/>
                </a:solidFill>
                <a:latin typeface="Arial" pitchFamily="34" charset="0"/>
              </a:rPr>
              <a:t>Resources</a:t>
            </a: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smtClean="0">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
                <a:schemeClr val="tx2"/>
              </a:buClr>
              <a:buSzTx/>
              <a:tabLst/>
              <a:defRPr/>
            </a:pPr>
            <a:endParaRPr lang="en-GB" sz="2400" b="1" dirty="0">
              <a:ea typeface="ＭＳ Ｐゴシック" charset="-128"/>
              <a:cs typeface="ＭＳ Ｐゴシック" charset="-128"/>
            </a:endParaRPr>
          </a:p>
        </p:txBody>
      </p:sp>
      <p:pic>
        <p:nvPicPr>
          <p:cNvPr id="7" name="Picture 12" descr="MRC: Medical Research Council: Leading science for better health"/>
          <p:cNvPicPr>
            <a:picLocks noChangeAspect="1" noChangeArrowheads="1"/>
          </p:cNvPicPr>
          <p:nvPr/>
        </p:nvPicPr>
        <p:blipFill>
          <a:blip r:embed="rId3" cstate="print"/>
          <a:srcRect r="69953"/>
          <a:stretch>
            <a:fillRect/>
          </a:stretch>
        </p:blipFill>
        <p:spPr bwMode="auto">
          <a:xfrm>
            <a:off x="6660232" y="692696"/>
            <a:ext cx="2016224" cy="864108"/>
          </a:xfrm>
          <a:prstGeom prst="rect">
            <a:avLst/>
          </a:prstGeom>
          <a:noFill/>
        </p:spPr>
      </p:pic>
      <p:pic>
        <p:nvPicPr>
          <p:cNvPr id="8" name="Picture 6" descr="CRUK Logo"/>
          <p:cNvPicPr>
            <a:picLocks noChangeAspect="1" noChangeArrowheads="1"/>
          </p:cNvPicPr>
          <p:nvPr/>
        </p:nvPicPr>
        <p:blipFill>
          <a:blip r:embed="rId4" cstate="print"/>
          <a:srcRect/>
          <a:stretch>
            <a:fillRect/>
          </a:stretch>
        </p:blipFill>
        <p:spPr bwMode="auto">
          <a:xfrm>
            <a:off x="323528" y="548680"/>
            <a:ext cx="2548120" cy="987549"/>
          </a:xfrm>
          <a:prstGeom prst="rect">
            <a:avLst/>
          </a:prstGeom>
          <a:noFill/>
        </p:spPr>
      </p:pic>
      <p:pic>
        <p:nvPicPr>
          <p:cNvPr id="9" name="Picture 16" descr="Wellcome Trust"/>
          <p:cNvPicPr>
            <a:picLocks noChangeAspect="1" noChangeArrowheads="1"/>
          </p:cNvPicPr>
          <p:nvPr/>
        </p:nvPicPr>
        <p:blipFill>
          <a:blip r:embed="rId5" cstate="print"/>
          <a:srcRect r="60966" b="7806"/>
          <a:stretch>
            <a:fillRect/>
          </a:stretch>
        </p:blipFill>
        <p:spPr bwMode="auto">
          <a:xfrm>
            <a:off x="3203848" y="836712"/>
            <a:ext cx="2950564" cy="576064"/>
          </a:xfrm>
          <a:prstGeom prst="rect">
            <a:avLst/>
          </a:prstGeom>
          <a:noFill/>
        </p:spPr>
      </p:pic>
      <p:sp>
        <p:nvSpPr>
          <p:cNvPr id="2" name="Oval 1"/>
          <p:cNvSpPr/>
          <p:nvPr/>
        </p:nvSpPr>
        <p:spPr bwMode="auto">
          <a:xfrm>
            <a:off x="6516216" y="4581128"/>
            <a:ext cx="2160240" cy="36004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4" name="Oval 3"/>
          <p:cNvSpPr/>
          <p:nvPr/>
        </p:nvSpPr>
        <p:spPr bwMode="auto">
          <a:xfrm>
            <a:off x="6660232" y="4653136"/>
            <a:ext cx="1728192" cy="28803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E9914"/>
              </a:solidFill>
              <a:effectLst/>
              <a:latin typeface="Arial" charset="0"/>
            </a:endParaRPr>
          </a:p>
        </p:txBody>
      </p:sp>
      <p:sp>
        <p:nvSpPr>
          <p:cNvPr id="10" name="Oval 9"/>
          <p:cNvSpPr/>
          <p:nvPr/>
        </p:nvSpPr>
        <p:spPr bwMode="auto">
          <a:xfrm>
            <a:off x="6372200" y="4581128"/>
            <a:ext cx="2376264" cy="864096"/>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11" name="Oval 10"/>
          <p:cNvSpPr/>
          <p:nvPr/>
        </p:nvSpPr>
        <p:spPr bwMode="auto">
          <a:xfrm>
            <a:off x="107504" y="3068960"/>
            <a:ext cx="2758092" cy="720081"/>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
        <p:nvSpPr>
          <p:cNvPr id="12" name="Oval 11"/>
          <p:cNvSpPr/>
          <p:nvPr/>
        </p:nvSpPr>
        <p:spPr bwMode="auto">
          <a:xfrm>
            <a:off x="3461654" y="4293096"/>
            <a:ext cx="2376264" cy="720080"/>
          </a:xfrm>
          <a:prstGeom prst="ellipse">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20000"/>
              </a:spcBef>
              <a:spcAft>
                <a:spcPct val="0"/>
              </a:spcAft>
              <a:buClrTx/>
              <a:buSzTx/>
              <a:buFontTx/>
              <a:buNone/>
              <a:tabLst/>
            </a:pPr>
            <a:endParaRPr kumimoji="0" lang="en-GB" sz="1800" b="0" i="0" u="none" strike="noStrike" cap="none" normalizeH="0" baseline="0" smtClean="0">
              <a:ln>
                <a:noFill/>
              </a:ln>
              <a:solidFill>
                <a:srgbClr val="FF0000"/>
              </a:solidFill>
              <a:effectLst/>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644830" cy="788640"/>
          </a:xfrm>
        </p:spPr>
        <p:txBody>
          <a:bodyPr/>
          <a:lstStyle/>
          <a:p>
            <a:r>
              <a:rPr lang="en-GB" dirty="0" smtClean="0"/>
              <a:t>Some funders </a:t>
            </a:r>
            <a:r>
              <a:rPr lang="en-GB" b="1" dirty="0" smtClean="0"/>
              <a:t>don’t</a:t>
            </a:r>
            <a:r>
              <a:rPr lang="en-GB" dirty="0" smtClean="0"/>
              <a:t> ask for a DMP but still have expectations</a:t>
            </a:r>
            <a:endParaRPr lang="en-GB" dirty="0"/>
          </a:p>
        </p:txBody>
      </p:sp>
      <p:pic>
        <p:nvPicPr>
          <p:cNvPr id="6" name="Content Placeholder 5" descr="Capture.PNG"/>
          <p:cNvPicPr>
            <a:picLocks noGrp="1" noChangeAspect="1"/>
          </p:cNvPicPr>
          <p:nvPr>
            <p:ph idx="1"/>
          </p:nvPr>
        </p:nvPicPr>
        <p:blipFill>
          <a:blip r:embed="rId3" cstate="print"/>
          <a:stretch>
            <a:fillRect/>
          </a:stretch>
        </p:blipFill>
        <p:spPr>
          <a:xfrm>
            <a:off x="251520" y="3356992"/>
            <a:ext cx="4150081" cy="1800200"/>
          </a:xfrm>
        </p:spPr>
      </p:pic>
      <p:pic>
        <p:nvPicPr>
          <p:cNvPr id="4" name="Picture 20" descr="National Institute for Health Research"/>
          <p:cNvPicPr>
            <a:picLocks noChangeAspect="1" noChangeArrowheads="1"/>
          </p:cNvPicPr>
          <p:nvPr/>
        </p:nvPicPr>
        <p:blipFill>
          <a:blip r:embed="rId4" cstate="print"/>
          <a:srcRect/>
          <a:stretch>
            <a:fillRect/>
          </a:stretch>
        </p:blipFill>
        <p:spPr bwMode="auto">
          <a:xfrm>
            <a:off x="323528" y="1844824"/>
            <a:ext cx="3110746" cy="1296144"/>
          </a:xfrm>
          <a:prstGeom prst="rect">
            <a:avLst/>
          </a:prstGeom>
          <a:noFill/>
        </p:spPr>
      </p:pic>
      <p:sp>
        <p:nvSpPr>
          <p:cNvPr id="8" name="Rectangle 7"/>
          <p:cNvSpPr/>
          <p:nvPr/>
        </p:nvSpPr>
        <p:spPr>
          <a:xfrm>
            <a:off x="251520" y="5373216"/>
            <a:ext cx="4176464" cy="646331"/>
          </a:xfrm>
          <a:prstGeom prst="rect">
            <a:avLst/>
          </a:prstGeom>
        </p:spPr>
        <p:txBody>
          <a:bodyPr wrap="square">
            <a:spAutoFit/>
          </a:bodyPr>
          <a:lstStyle/>
          <a:p>
            <a:r>
              <a:rPr lang="en-GB" dirty="0" smtClean="0">
                <a:hlinkClick r:id="rId5"/>
              </a:rPr>
              <a:t>www.hta.ac.uk/funding/troubleshooting/index.html</a:t>
            </a:r>
            <a:r>
              <a:rPr lang="en-GB" dirty="0" smtClean="0"/>
              <a:t> </a:t>
            </a:r>
            <a:endParaRPr lang="en-GB" dirty="0"/>
          </a:p>
        </p:txBody>
      </p:sp>
      <p:sp>
        <p:nvSpPr>
          <p:cNvPr id="10" name="TextBox 9"/>
          <p:cNvSpPr txBox="1"/>
          <p:nvPr/>
        </p:nvSpPr>
        <p:spPr>
          <a:xfrm>
            <a:off x="4644008" y="2204864"/>
            <a:ext cx="4176464" cy="3477875"/>
          </a:xfrm>
          <a:prstGeom prst="rect">
            <a:avLst/>
          </a:prstGeom>
          <a:noFill/>
        </p:spPr>
        <p:txBody>
          <a:bodyPr wrap="square" rtlCol="0">
            <a:spAutoFit/>
          </a:bodyPr>
          <a:lstStyle/>
          <a:p>
            <a:r>
              <a:rPr lang="en-GB" sz="2000" dirty="0" smtClean="0">
                <a:solidFill>
                  <a:schemeClr val="accent2"/>
                </a:solidFill>
              </a:rPr>
              <a:t>Researchers applying for an HTA grant should consider data sharing in their proposals</a:t>
            </a:r>
          </a:p>
          <a:p>
            <a:endParaRPr lang="en-GB" sz="2000" dirty="0" smtClean="0">
              <a:solidFill>
                <a:schemeClr val="accent2"/>
              </a:solidFill>
            </a:endParaRPr>
          </a:p>
          <a:p>
            <a:r>
              <a:rPr lang="en-GB" sz="2000" dirty="0" smtClean="0">
                <a:solidFill>
                  <a:schemeClr val="accent2"/>
                </a:solidFill>
              </a:rPr>
              <a:t>Don’t prescribe sharing but expect researchers to consider and plan for it as appropriate</a:t>
            </a:r>
          </a:p>
          <a:p>
            <a:endParaRPr lang="en-GB" sz="2000" dirty="0" smtClean="0">
              <a:solidFill>
                <a:schemeClr val="accent2"/>
              </a:solidFill>
            </a:endParaRPr>
          </a:p>
          <a:p>
            <a:r>
              <a:rPr lang="en-GB" sz="2000" dirty="0" smtClean="0">
                <a:solidFill>
                  <a:schemeClr val="accent2"/>
                </a:solidFill>
              </a:rPr>
              <a:t>Follow DOH Research Governance Framework and MRC guidelines for Good Research Practice</a:t>
            </a:r>
            <a:endParaRPr lang="en-GB" sz="2000" dirty="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DoH Research Governance Framework</a:t>
            </a:r>
            <a:endParaRPr lang="en-GB" sz="3600" dirty="0"/>
          </a:p>
        </p:txBody>
      </p:sp>
      <p:sp>
        <p:nvSpPr>
          <p:cNvPr id="3" name="Content Placeholder 2"/>
          <p:cNvSpPr>
            <a:spLocks noGrp="1"/>
          </p:cNvSpPr>
          <p:nvPr>
            <p:ph idx="1"/>
          </p:nvPr>
        </p:nvSpPr>
        <p:spPr>
          <a:xfrm>
            <a:off x="683568" y="1916832"/>
            <a:ext cx="7774632" cy="4248472"/>
          </a:xfrm>
        </p:spPr>
        <p:txBody>
          <a:bodyPr>
            <a:normAutofit fontScale="85000" lnSpcReduction="20000"/>
          </a:bodyPr>
          <a:lstStyle/>
          <a:p>
            <a:pPr marL="0" algn="ctr">
              <a:spcBef>
                <a:spcPts val="0"/>
              </a:spcBef>
              <a:buNone/>
            </a:pPr>
            <a:endParaRPr lang="en-GB" sz="2400" dirty="0"/>
          </a:p>
          <a:p>
            <a:pPr marL="0" algn="ctr">
              <a:spcBef>
                <a:spcPts val="0"/>
              </a:spcBef>
              <a:buNone/>
            </a:pPr>
            <a:r>
              <a:rPr lang="en-GB" sz="2400" dirty="0" smtClean="0"/>
              <a:t>“The appropriate use and protection of patient data is paramount. All those involved in research must be aware of their legal and ethical duties. Particular attention must be given to systems for ensuring confidentiality of personal information and to the security of those systems.”</a:t>
            </a:r>
          </a:p>
          <a:p>
            <a:pPr marL="0" algn="ctr">
              <a:spcBef>
                <a:spcPts val="0"/>
              </a:spcBef>
              <a:buNone/>
            </a:pPr>
            <a:endParaRPr lang="en-GB" sz="2400" dirty="0" smtClean="0"/>
          </a:p>
          <a:p>
            <a:pPr marL="0" algn="ctr">
              <a:spcBef>
                <a:spcPts val="0"/>
              </a:spcBef>
              <a:buNone/>
            </a:pPr>
            <a:endParaRPr lang="en-GB" sz="2400" dirty="0" smtClean="0"/>
          </a:p>
          <a:p>
            <a:pPr marL="0" algn="ctr">
              <a:spcBef>
                <a:spcPts val="0"/>
              </a:spcBef>
              <a:buNone/>
            </a:pPr>
            <a:r>
              <a:rPr lang="en-GB" sz="2400" dirty="0" smtClean="0"/>
              <a:t>“When established, findings (including negative findings) are published in ways that allow </a:t>
            </a:r>
            <a:r>
              <a:rPr lang="en-GB" sz="2400" dirty="0"/>
              <a:t>critical review and dissemination to those who could benefit from them. Other researchers have access to the data on which the findings are based</a:t>
            </a:r>
            <a:r>
              <a:rPr lang="en-GB" sz="2400" dirty="0" smtClean="0"/>
              <a:t>.”</a:t>
            </a:r>
          </a:p>
          <a:p>
            <a:pPr marL="0">
              <a:spcBef>
                <a:spcPts val="0"/>
              </a:spcBef>
              <a:buNone/>
            </a:pPr>
            <a:endParaRPr lang="en-GB" sz="1900" dirty="0" smtClean="0"/>
          </a:p>
          <a:p>
            <a:pPr marL="0">
              <a:spcBef>
                <a:spcPts val="0"/>
              </a:spcBef>
              <a:buNone/>
            </a:pPr>
            <a:endParaRPr lang="en-GB" sz="1900" dirty="0" smtClean="0"/>
          </a:p>
          <a:p>
            <a:pPr marL="0">
              <a:spcBef>
                <a:spcPts val="0"/>
              </a:spcBef>
              <a:buNone/>
            </a:pPr>
            <a:endParaRPr lang="en-GB" sz="1900" dirty="0" smtClean="0"/>
          </a:p>
          <a:p>
            <a:pPr marL="0" algn="r">
              <a:spcBef>
                <a:spcPts val="0"/>
              </a:spcBef>
              <a:buNone/>
            </a:pPr>
            <a:r>
              <a:rPr lang="en-GB" sz="1900" dirty="0" smtClean="0"/>
              <a:t>Department of Health, Research Governance Framework for Health and Social Care, Second edition, 2005 </a:t>
            </a:r>
            <a:r>
              <a:rPr lang="en-GB" sz="1900" dirty="0" smtClean="0">
                <a:hlinkClick r:id="rId3"/>
              </a:rPr>
              <a:t>www.gov.uk/government/uploads/system/ uploads/</a:t>
            </a:r>
            <a:r>
              <a:rPr lang="en-GB" sz="1900" dirty="0" err="1" smtClean="0">
                <a:hlinkClick r:id="rId3"/>
              </a:rPr>
              <a:t>attachment_data</a:t>
            </a:r>
            <a:r>
              <a:rPr lang="en-GB" sz="1900" dirty="0" smtClean="0">
                <a:hlinkClick r:id="rId3"/>
              </a:rPr>
              <a:t>/file/139565/dh_4122427.pdf</a:t>
            </a:r>
            <a:r>
              <a:rPr lang="en-GB" sz="1900" dirty="0" smtClean="0"/>
              <a:t> </a:t>
            </a:r>
          </a:p>
          <a:p>
            <a:pPr marL="0">
              <a:spcBef>
                <a:spcPts val="0"/>
              </a:spcBef>
              <a:buNone/>
            </a:pPr>
            <a:endParaRPr lang="en-GB" sz="2000" i="1" dirty="0"/>
          </a:p>
          <a:p>
            <a:pPr marL="0">
              <a:spcBef>
                <a:spcPts val="0"/>
              </a:spcBef>
              <a:buNone/>
            </a:pPr>
            <a:endParaRPr lang="en-GB" sz="2000" i="1" dirty="0" smtClean="0"/>
          </a:p>
          <a:p>
            <a:pPr marL="0">
              <a:spcBef>
                <a:spcPts val="0"/>
              </a:spcBef>
              <a:buNone/>
            </a:pPr>
            <a:endParaRPr lang="en-GB" sz="2000" i="1" dirty="0"/>
          </a:p>
          <a:p>
            <a:pPr marL="0" indent="0">
              <a:spcBef>
                <a:spcPts val="0"/>
              </a:spcBef>
              <a:buNone/>
            </a:pPr>
            <a:endParaRPr lang="en-GB" sz="2000" dirty="0"/>
          </a:p>
          <a:p>
            <a:pPr marL="0">
              <a:spcBef>
                <a:spcPts val="0"/>
              </a:spcBef>
              <a:buNone/>
            </a:pPr>
            <a:endParaRPr lang="en-GB" sz="2000" dirty="0" smtClean="0"/>
          </a:p>
          <a:p>
            <a:pPr>
              <a:buNone/>
            </a:pPr>
            <a:endParaRPr lang="en-GB" sz="2000" dirty="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0" y="548680"/>
            <a:ext cx="9144000" cy="1008112"/>
          </a:xfrm>
          <a:prstGeom prst="rect">
            <a:avLst/>
          </a:prstGeom>
          <a:noFill/>
          <a:ln>
            <a:miter lim="800000"/>
            <a:headEnd/>
            <a:tailEnd/>
          </a:ln>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accent2"/>
                </a:solidFill>
                <a:effectLst/>
                <a:uLnTx/>
                <a:uFillTx/>
                <a:latin typeface="+mj-lt"/>
                <a:ea typeface="+mj-ea"/>
                <a:cs typeface="+mj-cs"/>
              </a:rPr>
              <a:t>The DCC offers DMP guidance and tools</a:t>
            </a:r>
          </a:p>
        </p:txBody>
      </p:sp>
      <p:pic>
        <p:nvPicPr>
          <p:cNvPr id="1026" name="Picture 2" descr="DMP Online - The DCC Data Management Planning Tool"/>
          <p:cNvPicPr>
            <a:picLocks noChangeAspect="1" noChangeArrowheads="1"/>
          </p:cNvPicPr>
          <p:nvPr/>
        </p:nvPicPr>
        <p:blipFill>
          <a:blip r:embed="rId3" cstate="print"/>
          <a:srcRect/>
          <a:stretch>
            <a:fillRect/>
          </a:stretch>
        </p:blipFill>
        <p:spPr bwMode="auto">
          <a:xfrm>
            <a:off x="611560" y="2420888"/>
            <a:ext cx="3456806" cy="1025891"/>
          </a:xfrm>
          <a:prstGeom prst="rect">
            <a:avLst/>
          </a:prstGeom>
          <a:noFill/>
        </p:spPr>
      </p:pic>
      <p:pic>
        <p:nvPicPr>
          <p:cNvPr id="5" name="Picture 4" descr="Capture.PNG"/>
          <p:cNvPicPr>
            <a:picLocks noChangeAspect="1"/>
          </p:cNvPicPr>
          <p:nvPr/>
        </p:nvPicPr>
        <p:blipFill>
          <a:blip r:embed="rId4" cstate="print"/>
          <a:srcRect l="1231" t="310" r="923" b="443"/>
          <a:stretch>
            <a:fillRect/>
          </a:stretch>
        </p:blipFill>
        <p:spPr>
          <a:xfrm>
            <a:off x="5796136" y="2276872"/>
            <a:ext cx="2583309" cy="3649412"/>
          </a:xfrm>
          <a:prstGeom prst="rect">
            <a:avLst/>
          </a:prstGeom>
        </p:spPr>
      </p:pic>
      <p:sp>
        <p:nvSpPr>
          <p:cNvPr id="6" name="TextBox 5"/>
          <p:cNvSpPr txBox="1"/>
          <p:nvPr/>
        </p:nvSpPr>
        <p:spPr>
          <a:xfrm>
            <a:off x="611560" y="6021288"/>
            <a:ext cx="8172400" cy="461665"/>
          </a:xfrm>
          <a:prstGeom prst="rect">
            <a:avLst/>
          </a:prstGeom>
          <a:noFill/>
        </p:spPr>
        <p:txBody>
          <a:bodyPr wrap="square" rtlCol="0">
            <a:spAutoFit/>
          </a:bodyPr>
          <a:lstStyle/>
          <a:p>
            <a:pPr algn="ctr"/>
            <a:r>
              <a:rPr lang="en-GB" sz="2400" dirty="0" smtClean="0">
                <a:hlinkClick r:id="rId5"/>
              </a:rPr>
              <a:t>www.dcc.ac.uk/resources/data-management-plans</a:t>
            </a:r>
            <a:r>
              <a:rPr lang="en-GB" sz="2400" dirty="0" smtClean="0"/>
              <a:t> </a:t>
            </a:r>
            <a:endParaRPr lang="en-GB" sz="2400" dirty="0"/>
          </a:p>
        </p:txBody>
      </p:sp>
      <p:pic>
        <p:nvPicPr>
          <p:cNvPr id="7" name="Picture 6"/>
          <p:cNvPicPr>
            <a:picLocks noChangeAspect="1" noChangeArrowheads="1"/>
          </p:cNvPicPr>
          <p:nvPr/>
        </p:nvPicPr>
        <p:blipFill>
          <a:blip r:embed="rId6" cstate="print"/>
          <a:srcRect l="46825" t="25899" r="2238" b="20233"/>
          <a:stretch>
            <a:fillRect/>
          </a:stretch>
        </p:blipFill>
        <p:spPr bwMode="auto">
          <a:xfrm>
            <a:off x="3131840" y="3789040"/>
            <a:ext cx="2119042" cy="2052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99"/>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20000"/>
          </a:spcBef>
          <a:spcAft>
            <a:spcPct val="0"/>
          </a:spcAft>
          <a:buClrTx/>
          <a:buSzTx/>
          <a:buFontTx/>
          <a:buNone/>
          <a:tabLst/>
          <a:defRPr kumimoji="0" lang="en-US" sz="1800" b="0" i="0" u="none" strike="noStrike" cap="none" normalizeH="0" baseline="0" smtClean="0">
            <a:ln>
              <a:noFill/>
            </a:ln>
            <a:solidFill>
              <a:srgbClr val="FE9914"/>
            </a:solidFill>
            <a:effectLst/>
            <a:latin typeface="Arial"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2034</TotalTime>
  <Words>608</Words>
  <Application>Microsoft Office PowerPoint</Application>
  <PresentationFormat>On-screen Show (4:3)</PresentationFormat>
  <Paragraphs>129</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1_Blank Presentation</vt:lpstr>
      <vt:lpstr>Data Management Planning</vt:lpstr>
      <vt:lpstr>What is a DMP?</vt:lpstr>
      <vt:lpstr>Why develop a DMP?</vt:lpstr>
      <vt:lpstr>Research funders have DMP requirements</vt:lpstr>
      <vt:lpstr>They typically want a short (c.1-2pp)  statement covering:</vt:lpstr>
      <vt:lpstr>PowerPoint Presentation</vt:lpstr>
      <vt:lpstr>Some funders don’t ask for a DMP but still have expectations</vt:lpstr>
      <vt:lpstr>DoH Research Governance Framework</vt:lpstr>
      <vt:lpstr>PowerPoint Presentation</vt:lpstr>
      <vt:lpstr>How DMPonline works</vt:lpstr>
      <vt:lpstr>A useful framework to get started</vt:lpstr>
      <vt:lpstr>MRC advice on writing plans</vt:lpstr>
      <vt:lpstr>Tips for writing DMPs</vt:lpstr>
    </vt:vector>
  </TitlesOfParts>
  <Company>University of Glasgow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for librarians</dc:title>
  <dc:creator>slj2z</dc:creator>
  <cp:lastModifiedBy>jd162a</cp:lastModifiedBy>
  <cp:revision>197</cp:revision>
  <cp:lastPrinted>2014-05-21T16:52:41Z</cp:lastPrinted>
  <dcterms:created xsi:type="dcterms:W3CDTF">2013-04-05T08:58:21Z</dcterms:created>
  <dcterms:modified xsi:type="dcterms:W3CDTF">2014-05-23T15:44:32Z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TC102037841033</vt:lpwstr>
  </property>
</Properties>
</file>