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56" r:id="rId2"/>
    <p:sldId id="263" r:id="rId3"/>
    <p:sldId id="260" r:id="rId4"/>
    <p:sldId id="271" r:id="rId5"/>
    <p:sldId id="293" r:id="rId6"/>
    <p:sldId id="294" r:id="rId7"/>
    <p:sldId id="312" r:id="rId8"/>
    <p:sldId id="286" r:id="rId9"/>
    <p:sldId id="297" r:id="rId10"/>
    <p:sldId id="295" r:id="rId11"/>
    <p:sldId id="298" r:id="rId12"/>
    <p:sldId id="314" r:id="rId13"/>
    <p:sldId id="315" r:id="rId14"/>
    <p:sldId id="303" r:id="rId15"/>
    <p:sldId id="311"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5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88" autoAdjust="0"/>
    <p:restoredTop sz="76557" autoAdjust="0"/>
  </p:normalViewPr>
  <p:slideViewPr>
    <p:cSldViewPr>
      <p:cViewPr varScale="1">
        <p:scale>
          <a:sx n="79" d="100"/>
          <a:sy n="79" d="100"/>
        </p:scale>
        <p:origin x="-90"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BDFFB9-BEE5-4357-AEC6-50125EBE6DB4}" type="datetimeFigureOut">
              <a:rPr lang="en-GB" smtClean="0"/>
              <a:pPr/>
              <a:t>13/05/2013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AB9D57-4E39-4B52-B668-5ADCFC5269B4}" type="slidenum">
              <a:rPr lang="en-GB" smtClean="0"/>
              <a:pPr/>
              <a:t>‹#›</a:t>
            </a:fld>
            <a:endParaRPr lang="en-GB"/>
          </a:p>
        </p:txBody>
      </p:sp>
    </p:spTree>
    <p:extLst>
      <p:ext uri="{BB962C8B-B14F-4D97-AF65-F5344CB8AC3E}">
        <p14:creationId xmlns:p14="http://schemas.microsoft.com/office/powerpoint/2010/main" val="63737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22B8F-744D-453A-8A5A-81DB5A3117D8}" type="datetimeFigureOut">
              <a:rPr lang="en-GB" smtClean="0"/>
              <a:pPr/>
              <a:t>13/05/2013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64EFC-BE83-4132-A442-B02A3C161036}" type="slidenum">
              <a:rPr lang="en-GB" smtClean="0"/>
              <a:pPr/>
              <a:t>‹#›</a:t>
            </a:fld>
            <a:endParaRPr lang="en-GB"/>
          </a:p>
        </p:txBody>
      </p:sp>
    </p:spTree>
    <p:extLst>
      <p:ext uri="{BB962C8B-B14F-4D97-AF65-F5344CB8AC3E}">
        <p14:creationId xmlns:p14="http://schemas.microsoft.com/office/powerpoint/2010/main" val="181909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1</a:t>
            </a:fld>
            <a:endParaRPr lang="en-GB"/>
          </a:p>
        </p:txBody>
      </p:sp>
    </p:spTree>
    <p:extLst>
      <p:ext uri="{BB962C8B-B14F-4D97-AF65-F5344CB8AC3E}">
        <p14:creationId xmlns:p14="http://schemas.microsoft.com/office/powerpoint/2010/main" val="65433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And there will be an API for an institution to develop their own interface using Jorum content and then there’s the middle option which is what has been suggested for DaMSSI-ABC.</a:t>
            </a:r>
          </a:p>
        </p:txBody>
      </p:sp>
      <p:sp>
        <p:nvSpPr>
          <p:cNvPr id="4" name="Slide Number Placeholder 3"/>
          <p:cNvSpPr>
            <a:spLocks noGrp="1"/>
          </p:cNvSpPr>
          <p:nvPr>
            <p:ph type="sldNum" sz="quarter" idx="10"/>
          </p:nvPr>
        </p:nvSpPr>
        <p:spPr/>
        <p:txBody>
          <a:bodyPr/>
          <a:lstStyle/>
          <a:p>
            <a:fld id="{54B64EFC-BE83-4132-A442-B02A3C161036}" type="slidenum">
              <a:rPr lang="en-GB" smtClean="0"/>
              <a:pPr/>
              <a:t>10</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Returning to the DaMSSI-ABC project, this is the current collection hierarchy and this is what Jorum proposes…</a:t>
            </a:r>
            <a:endParaRPr lang="en-GB" baseline="0"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11</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new top level collection called Digital Literacies, with 2 sub categories…</a:t>
            </a:r>
            <a:endParaRPr lang="en-GB" baseline="0"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12</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Information Literacy and Research Data Literacy. This will enable browsing  of all 3 of these new collections. </a:t>
            </a:r>
            <a:endParaRPr lang="en-GB" baseline="0" dirty="0" smtClean="0"/>
          </a:p>
          <a:p>
            <a:r>
              <a:rPr lang="en-GB" baseline="0" dirty="0" smtClean="0"/>
              <a:t>But </a:t>
            </a:r>
            <a:r>
              <a:rPr lang="en-GB" baseline="0" dirty="0" smtClean="0"/>
              <a:t>having </a:t>
            </a:r>
            <a:r>
              <a:rPr lang="en-GB" baseline="0" dirty="0" smtClean="0"/>
              <a:t>a collection can also </a:t>
            </a:r>
            <a:r>
              <a:rPr lang="en-GB" baseline="0" dirty="0" smtClean="0"/>
              <a:t>offer </a:t>
            </a:r>
            <a:r>
              <a:rPr lang="en-GB" baseline="0" dirty="0" smtClean="0"/>
              <a:t>customised metadata </a:t>
            </a:r>
            <a:r>
              <a:rPr lang="en-GB" baseline="0" dirty="0" smtClean="0"/>
              <a:t>fields to include new and specific RDM fields such as Audience, Level, etc. and each having if desired, their own controlled vocabulary. Each of these fields would of course be searchable as well.</a:t>
            </a:r>
            <a:endParaRPr lang="en-GB" baseline="0"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13</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14</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Others? Do we want/need a controlled set of keywords?</a:t>
            </a:r>
          </a:p>
        </p:txBody>
      </p:sp>
      <p:sp>
        <p:nvSpPr>
          <p:cNvPr id="4" name="Slide Number Placeholder 3"/>
          <p:cNvSpPr>
            <a:spLocks noGrp="1"/>
          </p:cNvSpPr>
          <p:nvPr>
            <p:ph type="sldNum" sz="quarter" idx="10"/>
          </p:nvPr>
        </p:nvSpPr>
        <p:spPr/>
        <p:txBody>
          <a:bodyPr/>
          <a:lstStyle/>
          <a:p>
            <a:fld id="{54B64EFC-BE83-4132-A442-B02A3C161036}" type="slidenum">
              <a:rPr lang="en-GB" smtClean="0"/>
              <a:pPr/>
              <a:t>15</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16</a:t>
            </a:fld>
            <a:endParaRPr lang="en-GB"/>
          </a:p>
        </p:txBody>
      </p:sp>
    </p:spTree>
    <p:extLst>
      <p:ext uri="{BB962C8B-B14F-4D97-AF65-F5344CB8AC3E}">
        <p14:creationId xmlns:p14="http://schemas.microsoft.com/office/powerpoint/2010/main" val="278765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Jorum is a source of freely available, open educational resources. The service is open to all and is aimed at teachers, lecturers, librarians, learning technologists and other support staff who wish to access and/or share learning and teaching resources created by other staff in the post-16 education sector.</a:t>
            </a:r>
          </a:p>
          <a:p>
            <a:endParaRPr lang="en-GB" dirty="0" smtClean="0"/>
          </a:p>
          <a:p>
            <a:r>
              <a:rPr lang="en-GB" dirty="0" smtClean="0"/>
              <a:t>Jorum is hosted and maintained by Mimas, who have years of experience of providing technical support and user guidance. Based at the University of Manchester and funded by Jisc, Jorum supports the wider OER community by providing a central place for sharing, hosting and promoting the very best of UK learning and teaching resources for both the UK and beyond.</a:t>
            </a:r>
          </a:p>
          <a:p>
            <a:endParaRPr lang="en-GB" dirty="0" smtClean="0"/>
          </a:p>
          <a:p>
            <a:r>
              <a:rPr lang="en-GB" dirty="0" smtClean="0"/>
              <a:t>The deposit or sharing process is controlled by the UK Access Management Federation, which uses either Athens or Shibboleth logins. This control ensures the quality of the resources in Jorum. For an individual or institution who does not belong to the Federation, we also have a Trusted Depositor login facility in order to avoid any possible barriers to sharing your resources with us, as I’m aware</a:t>
            </a:r>
            <a:r>
              <a:rPr lang="en-GB" baseline="0" dirty="0" smtClean="0"/>
              <a:t> that this may be the only login option for some of you</a:t>
            </a:r>
            <a:r>
              <a:rPr lang="en-GB" dirty="0" smtClean="0"/>
              <a:t>.</a:t>
            </a:r>
          </a:p>
          <a:p>
            <a:endParaRPr lang="en-GB" dirty="0" smtClean="0"/>
          </a:p>
          <a:p>
            <a:r>
              <a:rPr lang="en-GB" dirty="0" smtClean="0"/>
              <a:t>The resources in Jorum can be re-used for your own teaching purposes depending on what the author allows. This is determined by the Creative Commons licence attributed to each resource</a:t>
            </a:r>
            <a:r>
              <a:rPr lang="en-GB" baseline="0" dirty="0" smtClean="0"/>
              <a:t> in Jorum</a:t>
            </a:r>
            <a:r>
              <a:rPr lang="en-GB" dirty="0" smtClean="0"/>
              <a:t>. These licences govern</a:t>
            </a:r>
            <a:r>
              <a:rPr lang="en-GB" baseline="0" dirty="0" smtClean="0"/>
              <a:t> how a resource may be reused or re-purposed.</a:t>
            </a:r>
            <a:r>
              <a:rPr lang="en-GB" dirty="0" smtClean="0"/>
              <a:t> </a:t>
            </a:r>
          </a:p>
          <a:p>
            <a:endParaRPr lang="en-GB"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2</a:t>
            </a:fld>
            <a:endParaRPr lang="en-GB"/>
          </a:p>
        </p:txBody>
      </p:sp>
    </p:spTree>
    <p:extLst>
      <p:ext uri="{BB962C8B-B14F-4D97-AF65-F5344CB8AC3E}">
        <p14:creationId xmlns:p14="http://schemas.microsoft.com/office/powerpoint/2010/main" val="399432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Jorum is a national service funded by Jisc for the benefit of the OER community. Jorum offers a secure, central repository for hosting your resources. As it is funded and supported by Jisc since 2002, Jorum offers a stable platform for hosting an individual’s or institution’s OERs. </a:t>
            </a:r>
          </a:p>
          <a:p>
            <a:endParaRPr lang="en-GB" baseline="0" dirty="0" smtClean="0"/>
          </a:p>
          <a:p>
            <a:r>
              <a:rPr lang="en-GB" baseline="0" dirty="0" smtClean="0"/>
              <a:t>Jorum can help to reduce costs for an institution in several ways. Jorum provides a hosted repository for your OERs AS WELL AS an expert team to maintain and develop that repository, so these costs are not replicated in your own institutions. Jorum offers the individual a user-friendly search interface making it easier to find resources that fit your needs and build on them rather than starting from scratch every time.</a:t>
            </a:r>
          </a:p>
          <a:p>
            <a:endParaRPr lang="en-GB" baseline="0" dirty="0" smtClean="0"/>
          </a:p>
          <a:p>
            <a:r>
              <a:rPr lang="en-GB" baseline="0" dirty="0" smtClean="0"/>
              <a:t>Jorum offers usage reports to provide insight to the success of sharing your resource.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Jorum we support communications and marketing of resources and individual OER depositors or sharers through our Featured Resources and User Stories sections. </a:t>
            </a:r>
            <a:r>
              <a:rPr lang="en-GB" dirty="0" smtClean="0"/>
              <a:t>Our </a:t>
            </a:r>
            <a:r>
              <a:rPr lang="en-GB" baseline="0" dirty="0" smtClean="0"/>
              <a:t>User Stories section is used to display mini-case studies kindly provided by our users on their experiences of using Jorum to search and/or share their resources with Jorum and we welcome any one willing to tell us about their experiences.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3</a:t>
            </a:fld>
            <a:endParaRPr lang="en-GB"/>
          </a:p>
        </p:txBody>
      </p:sp>
    </p:spTree>
    <p:extLst>
      <p:ext uri="{BB962C8B-B14F-4D97-AF65-F5344CB8AC3E}">
        <p14:creationId xmlns:p14="http://schemas.microsoft.com/office/powerpoint/2010/main" val="220592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a:t>
            </a:r>
            <a:r>
              <a:rPr lang="en-GB" baseline="0" dirty="0" smtClean="0"/>
              <a:t> list of our current user stories. They’re are honest accounts of how these individuals have found using Jorum, either to find and re-use resources in some way or share their resources with Jorum.</a:t>
            </a:r>
          </a:p>
          <a:p>
            <a:r>
              <a:rPr lang="en-GB" baseline="0" dirty="0" smtClean="0"/>
              <a:t>It would be really good if any of you were willing to contribute to one of these as we do show these to people as these can have a greater impact on potential OER users and creators than we can.</a:t>
            </a:r>
            <a:endParaRPr lang="en-GB" dirty="0" smtClean="0"/>
          </a:p>
          <a:p>
            <a:endParaRPr lang="en-GB" dirty="0" smtClean="0"/>
          </a:p>
          <a:p>
            <a:r>
              <a:rPr lang="en-GB" dirty="0" smtClean="0"/>
              <a:t>If I can</a:t>
            </a:r>
            <a:r>
              <a:rPr lang="en-GB" baseline="0" dirty="0" smtClean="0"/>
              <a:t> just quickly show you Featured resources. </a:t>
            </a:r>
            <a:endParaRPr lang="en-GB" dirty="0"/>
          </a:p>
        </p:txBody>
      </p:sp>
      <p:sp>
        <p:nvSpPr>
          <p:cNvPr id="4" name="Slide Number Placeholder 3"/>
          <p:cNvSpPr>
            <a:spLocks noGrp="1"/>
          </p:cNvSpPr>
          <p:nvPr>
            <p:ph type="sldNum" sz="quarter" idx="10"/>
          </p:nvPr>
        </p:nvSpPr>
        <p:spPr/>
        <p:txBody>
          <a:bodyPr/>
          <a:lstStyle/>
          <a:p>
            <a:fld id="{54B64EFC-BE83-4132-A442-B02A3C161036}" type="slidenum">
              <a:rPr lang="en-GB" smtClean="0"/>
              <a:pPr/>
              <a:t>4</a:t>
            </a:fld>
            <a:endParaRPr lang="en-GB"/>
          </a:p>
        </p:txBody>
      </p:sp>
    </p:spTree>
    <p:extLst>
      <p:ext uri="{BB962C8B-B14F-4D97-AF65-F5344CB8AC3E}">
        <p14:creationId xmlns:p14="http://schemas.microsoft.com/office/powerpoint/2010/main" val="88452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a:t>
            </a:r>
            <a:r>
              <a:rPr lang="en-GB" baseline="0" dirty="0" smtClean="0"/>
              <a:t> image of the current Jorum home page and you can see that o</a:t>
            </a:r>
            <a:r>
              <a:rPr lang="en-GB" dirty="0" smtClean="0"/>
              <a:t>ur</a:t>
            </a:r>
            <a:r>
              <a:rPr lang="en-GB" baseline="0" dirty="0" smtClean="0"/>
              <a:t> Featured Resources section is prominently displayed here. We choose 5 different resources every month according to a common theme and present them as a little slideshow. We aim to contact the authors to let them know we’ve done this and also announce the resources through the Jorum twitter and Facebook accounts.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User Stories and the Featured Resources section are a way that Jorum can enhance an individual’s or an institution’s reputation. And certainly usage of a resource noticeably increases as a result of being included in the Featured Resources section. And I certainly want to use the 4 </a:t>
            </a:r>
            <a:r>
              <a:rPr lang="en-GB" dirty="0" err="1" smtClean="0"/>
              <a:t>DaMSSI</a:t>
            </a:r>
            <a:r>
              <a:rPr lang="en-GB" dirty="0" smtClean="0"/>
              <a:t>-ABC projects and perhaps one from the original </a:t>
            </a:r>
            <a:r>
              <a:rPr lang="en-GB" dirty="0" err="1" smtClean="0"/>
              <a:t>DaMSSI</a:t>
            </a:r>
            <a:r>
              <a:rPr lang="en-GB" dirty="0" smtClean="0"/>
              <a:t> project in this way.</a:t>
            </a:r>
          </a:p>
          <a:p>
            <a:endParaRPr lang="en-GB" dirty="0"/>
          </a:p>
        </p:txBody>
      </p:sp>
      <p:sp>
        <p:nvSpPr>
          <p:cNvPr id="4" name="Slide Number Placeholder 3"/>
          <p:cNvSpPr>
            <a:spLocks noGrp="1"/>
          </p:cNvSpPr>
          <p:nvPr>
            <p:ph type="sldNum" sz="quarter" idx="10"/>
          </p:nvPr>
        </p:nvSpPr>
        <p:spPr/>
        <p:txBody>
          <a:bodyPr/>
          <a:lstStyle/>
          <a:p>
            <a:fld id="{54B64EFC-BE83-4132-A442-B02A3C161036}" type="slidenum">
              <a:rPr lang="en-GB" smtClean="0"/>
              <a:pPr/>
              <a:t>5</a:t>
            </a:fld>
            <a:endParaRPr lang="en-GB"/>
          </a:p>
        </p:txBody>
      </p:sp>
    </p:spTree>
    <p:extLst>
      <p:ext uri="{BB962C8B-B14F-4D97-AF65-F5344CB8AC3E}">
        <p14:creationId xmlns:p14="http://schemas.microsoft.com/office/powerpoint/2010/main" val="88452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a:t>
            </a:r>
            <a:r>
              <a:rPr lang="en-GB" baseline="0" dirty="0" smtClean="0"/>
              <a:t>migration to DSpace 1.8 from version 1.5 happened just a few weeks ago. I</a:t>
            </a:r>
            <a:r>
              <a:rPr lang="en-GB" dirty="0" smtClean="0"/>
              <a:t>t may not sound like a massive progression but what it will allow Jorum to do, is have a more flexible system which will enable to deliver better functionality from now on and into</a:t>
            </a:r>
            <a:r>
              <a:rPr lang="en-GB" baseline="0" dirty="0" smtClean="0"/>
              <a:t> </a:t>
            </a:r>
            <a:r>
              <a:rPr lang="en-GB" dirty="0" smtClean="0"/>
              <a:t>the future. </a:t>
            </a:r>
          </a:p>
          <a:p>
            <a:endParaRPr lang="en-GB" dirty="0" smtClean="0"/>
          </a:p>
          <a:p>
            <a:r>
              <a:rPr lang="en-GB" dirty="0" smtClean="0"/>
              <a:t>New metadata fields such as Publisher and Type</a:t>
            </a:r>
            <a:r>
              <a:rPr lang="en-GB" baseline="0" dirty="0" smtClean="0"/>
              <a:t> of resource and more</a:t>
            </a:r>
            <a:r>
              <a:rPr lang="en-GB" dirty="0" smtClean="0"/>
              <a:t>. This will improve reporting usage at institutional</a:t>
            </a:r>
            <a:r>
              <a:rPr lang="en-GB" baseline="0" dirty="0" smtClean="0"/>
              <a:t> level</a:t>
            </a:r>
            <a:r>
              <a:rPr lang="en-GB" dirty="0" smtClean="0"/>
              <a:t>.</a:t>
            </a:r>
          </a:p>
          <a:p>
            <a:endParaRPr lang="en-GB" dirty="0" smtClean="0"/>
          </a:p>
          <a:p>
            <a:r>
              <a:rPr lang="en-GB" dirty="0" smtClean="0"/>
              <a:t>We</a:t>
            </a:r>
            <a:r>
              <a:rPr lang="en-GB" baseline="0" dirty="0" smtClean="0"/>
              <a:t> also are able to index records from other repositories, making Jorum nearer to the one-stop shop for OER resources in the UK. Likewise this same technology will allow us to push our records out to Discovery services used by many libraries. And we are already in discussion with the system vendors including ExLibris’s Primo, Serial Solutions’ Summon and </a:t>
            </a:r>
            <a:r>
              <a:rPr lang="en-GB" baseline="0" dirty="0" err="1" smtClean="0"/>
              <a:t>Ebsco’s</a:t>
            </a:r>
            <a:r>
              <a:rPr lang="en-GB" baseline="0" dirty="0" smtClean="0"/>
              <a:t> Discover.</a:t>
            </a:r>
          </a:p>
          <a:p>
            <a:endParaRPr lang="en-GB" baseline="0" dirty="0" smtClean="0"/>
          </a:p>
          <a:p>
            <a:r>
              <a:rPr lang="en-GB" baseline="0" dirty="0" smtClean="0"/>
              <a:t>And finally we can now include different collections within Jorum beyond just the previous FE and HE options. Here is an example of Resource, which is a collection available within Jorum of resources created by Scotlands Colleges. </a:t>
            </a:r>
            <a:endParaRPr lang="en-GB" dirty="0" smtClean="0"/>
          </a:p>
        </p:txBody>
      </p:sp>
      <p:sp>
        <p:nvSpPr>
          <p:cNvPr id="4" name="Slide Number Placeholder 3"/>
          <p:cNvSpPr>
            <a:spLocks noGrp="1"/>
          </p:cNvSpPr>
          <p:nvPr>
            <p:ph type="sldNum" sz="quarter" idx="10"/>
          </p:nvPr>
        </p:nvSpPr>
        <p:spPr/>
        <p:txBody>
          <a:bodyPr/>
          <a:lstStyle/>
          <a:p>
            <a:fld id="{54B64EFC-BE83-4132-A442-B02A3C161036}" type="slidenum">
              <a:rPr lang="en-GB" smtClean="0"/>
              <a:pPr/>
              <a:t>6</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64EFC-BE83-4132-A442-B02A3C161036}" type="slidenum">
              <a:rPr lang="en-GB" smtClean="0"/>
              <a:pPr/>
              <a:t>7</a:t>
            </a:fld>
            <a:endParaRPr lang="en-GB"/>
          </a:p>
        </p:txBody>
      </p:sp>
    </p:spTree>
    <p:extLst>
      <p:ext uri="{BB962C8B-B14F-4D97-AF65-F5344CB8AC3E}">
        <p14:creationId xmlns:p14="http://schemas.microsoft.com/office/powerpoint/2010/main" val="88452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a:t>
            </a:r>
            <a:r>
              <a:rPr lang="en-GB" baseline="0" dirty="0" smtClean="0"/>
              <a:t> I’d like to introduce you to our newest initiative and that is the idea of ‘Jorum Powered’.</a:t>
            </a:r>
          </a:p>
          <a:p>
            <a:endParaRPr lang="en-GB" baseline="0" dirty="0" smtClean="0"/>
          </a:p>
          <a:p>
            <a:r>
              <a:rPr lang="en-GB" baseline="0" dirty="0" smtClean="0"/>
              <a:t>So this goes beyond what Jorum will be able to offer within the scope of the DaMSSI-ABC project but hopefully we might get there.</a:t>
            </a:r>
          </a:p>
          <a:p>
            <a:endParaRPr lang="en-GB" baseline="0" dirty="0" smtClean="0"/>
          </a:p>
          <a:p>
            <a:r>
              <a:rPr lang="en-GB" baseline="0" dirty="0" smtClean="0"/>
              <a:t>‘Jorum Powered’ has come about as a result of working with our community and realising that there are requirements that ‘core’ Jorum alone does not meet. What I mean by ‘core’ Jorum is all that I’ve mentioned above, that is, the free, open access, central storage repository for OERs produced by the UK Further &amp; Higher Education sector. There is a demand that the OERs being created by that sector are managed, shared and promoted in new ways and Jorum is now in a position to support these needs going forward by offering a cost effective solution.</a:t>
            </a:r>
          </a:p>
          <a:p>
            <a:endParaRPr lang="en-GB" baseline="0" dirty="0" smtClean="0"/>
          </a:p>
          <a:p>
            <a:r>
              <a:rPr lang="en-GB" baseline="0" dirty="0" smtClean="0"/>
              <a:t>The options include a fully hosted repository service as we are doing for the College Development Network in Scotland called Re:Source</a:t>
            </a:r>
          </a:p>
        </p:txBody>
      </p:sp>
      <p:sp>
        <p:nvSpPr>
          <p:cNvPr id="4" name="Slide Number Placeholder 3"/>
          <p:cNvSpPr>
            <a:spLocks noGrp="1"/>
          </p:cNvSpPr>
          <p:nvPr>
            <p:ph type="sldNum" sz="quarter" idx="10"/>
          </p:nvPr>
        </p:nvSpPr>
        <p:spPr/>
        <p:txBody>
          <a:bodyPr/>
          <a:lstStyle/>
          <a:p>
            <a:fld id="{54B64EFC-BE83-4132-A442-B02A3C161036}" type="slidenum">
              <a:rPr lang="en-GB" smtClean="0"/>
              <a:pPr/>
              <a:t>8</a:t>
            </a:fld>
            <a:endParaRPr lang="en-GB"/>
          </a:p>
        </p:txBody>
      </p:sp>
    </p:spTree>
    <p:extLst>
      <p:ext uri="{BB962C8B-B14F-4D97-AF65-F5344CB8AC3E}">
        <p14:creationId xmlns:p14="http://schemas.microsoft.com/office/powerpoint/2010/main" val="274021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we see an example of a ‘Window’ for a fictitious University of Mimas. I’ll just point out some of the key functionality it can offer…</a:t>
            </a:r>
          </a:p>
          <a:p>
            <a:endParaRPr lang="en-GB" baseline="0" dirty="0" smtClean="0"/>
          </a:p>
          <a:p>
            <a:r>
              <a:rPr lang="en-GB" b="1" baseline="0" dirty="0" smtClean="0"/>
              <a:t>Branding</a:t>
            </a:r>
          </a:p>
          <a:p>
            <a:r>
              <a:rPr lang="en-GB" baseline="0" dirty="0" smtClean="0"/>
              <a:t>As you can see, it is has its own branding and with this is a option you would have full control over the page layout and design, customising your interface and helping to raise the profile of your institution.</a:t>
            </a:r>
          </a:p>
          <a:p>
            <a:endParaRPr lang="en-GB" baseline="0" dirty="0" smtClean="0"/>
          </a:p>
          <a:p>
            <a:r>
              <a:rPr lang="en-GB" b="1" baseline="0" dirty="0" smtClean="0"/>
              <a:t>Search</a:t>
            </a:r>
          </a:p>
          <a:p>
            <a:r>
              <a:rPr lang="en-GB" baseline="0" dirty="0" smtClean="0"/>
              <a:t>It has a dedicated search feature, using the new Jorum search functionality; allowing your users to search </a:t>
            </a:r>
            <a:r>
              <a:rPr lang="en-GB" u="sng" baseline="0" dirty="0" smtClean="0"/>
              <a:t>only</a:t>
            </a:r>
            <a:r>
              <a:rPr lang="en-GB" baseline="0" dirty="0" smtClean="0"/>
              <a:t> your own content, or include any or all of Jorum’s other collections. Your users can also preview resources, before deciding to download them.</a:t>
            </a:r>
          </a:p>
          <a:p>
            <a:endParaRPr lang="en-GB" baseline="0" dirty="0" smtClean="0"/>
          </a:p>
          <a:p>
            <a:r>
              <a:rPr lang="en-GB" b="1" baseline="0" dirty="0" smtClean="0"/>
              <a:t>Showcase</a:t>
            </a:r>
          </a:p>
          <a:p>
            <a:r>
              <a:rPr lang="en-GB" baseline="0" dirty="0" smtClean="0"/>
              <a:t>On the right hand side, you can see you could have your own Featured Resource section showcasing your resources held in Jorum from your institution or a subject community, alongside other resources you may wish to feature. </a:t>
            </a:r>
          </a:p>
          <a:p>
            <a:endParaRPr lang="en-GB" baseline="0" dirty="0" smtClean="0"/>
          </a:p>
          <a:p>
            <a:r>
              <a:rPr lang="en-GB" b="1" baseline="0" dirty="0" smtClean="0"/>
              <a:t>Links</a:t>
            </a:r>
          </a:p>
          <a:p>
            <a:r>
              <a:rPr lang="en-GB" baseline="0" dirty="0" smtClean="0"/>
              <a:t>The ability to link to external information such as blogs, and information from other social media sources such as twitter, RSS feeds etc. is also included as part as of the Jorum Window offering.</a:t>
            </a:r>
          </a:p>
          <a:p>
            <a:endParaRPr lang="en-GB" baseline="0" dirty="0" smtClean="0"/>
          </a:p>
          <a:p>
            <a:r>
              <a:rPr lang="en-GB" b="1" baseline="0" dirty="0" smtClean="0"/>
              <a:t>Usage data</a:t>
            </a:r>
          </a:p>
          <a:p>
            <a:r>
              <a:rPr lang="en-GB" baseline="0" dirty="0" smtClean="0"/>
              <a:t>Finally, your Jorum Window can also include usage data, such as your most popular resources and will also give you and your users access to detailed reports about usage of all of your resources. </a:t>
            </a:r>
          </a:p>
          <a:p>
            <a:r>
              <a:rPr lang="en-GB" baseline="0" dirty="0" smtClean="0"/>
              <a:t>_________________________________</a:t>
            </a:r>
          </a:p>
          <a:p>
            <a:endParaRPr lang="en-GB" baseline="0" dirty="0" smtClean="0"/>
          </a:p>
          <a:p>
            <a:r>
              <a:rPr lang="en-GB" baseline="0" dirty="0" smtClean="0"/>
              <a:t>So although we’re not in a position to have this yet, we can create the infrastructure to enable this or even an API version for the future. So what we propose is…</a:t>
            </a:r>
          </a:p>
        </p:txBody>
      </p:sp>
      <p:sp>
        <p:nvSpPr>
          <p:cNvPr id="4" name="Slide Number Placeholder 3"/>
          <p:cNvSpPr>
            <a:spLocks noGrp="1"/>
          </p:cNvSpPr>
          <p:nvPr>
            <p:ph type="sldNum" sz="quarter" idx="10"/>
          </p:nvPr>
        </p:nvSpPr>
        <p:spPr/>
        <p:txBody>
          <a:bodyPr/>
          <a:lstStyle/>
          <a:p>
            <a:fld id="{54B64EFC-BE83-4132-A442-B02A3C161036}" type="slidenum">
              <a:rPr lang="en-GB" smtClean="0"/>
              <a:pPr/>
              <a:t>9</a:t>
            </a:fld>
            <a:endParaRPr lang="en-GB"/>
          </a:p>
        </p:txBody>
      </p:sp>
    </p:spTree>
    <p:extLst>
      <p:ext uri="{BB962C8B-B14F-4D97-AF65-F5344CB8AC3E}">
        <p14:creationId xmlns:p14="http://schemas.microsoft.com/office/powerpoint/2010/main" val="274021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6A85AA6-F97C-42FC-8FB8-8AC2465D4330}" type="datetimeFigureOut">
              <a:rPr lang="en-GB" smtClean="0"/>
              <a:pPr/>
              <a:t>13/05/2013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2A540A-3601-4EB3-8C71-DB38D8ECA31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85AA6-F97C-42FC-8FB8-8AC2465D4330}" type="datetimeFigureOut">
              <a:rPr lang="en-GB" smtClean="0"/>
              <a:pPr/>
              <a:t>13/05/2013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A540A-3601-4EB3-8C71-DB38D8ECA3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85AA6-F97C-42FC-8FB8-8AC2465D4330}" type="datetimeFigureOut">
              <a:rPr lang="en-GB" smtClean="0"/>
              <a:pPr/>
              <a:t>13/05/2013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A540A-3601-4EB3-8C71-DB38D8ECA3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6A85AA6-F97C-42FC-8FB8-8AC2465D4330}" type="datetimeFigureOut">
              <a:rPr lang="en-GB" smtClean="0"/>
              <a:pPr/>
              <a:t>13/05/2013</a:t>
            </a:fld>
            <a:endParaRPr lang="en-GB"/>
          </a:p>
        </p:txBody>
      </p:sp>
      <p:sp>
        <p:nvSpPr>
          <p:cNvPr id="9" name="Slide Number Placeholder 8"/>
          <p:cNvSpPr>
            <a:spLocks noGrp="1"/>
          </p:cNvSpPr>
          <p:nvPr>
            <p:ph type="sldNum" sz="quarter" idx="15"/>
          </p:nvPr>
        </p:nvSpPr>
        <p:spPr/>
        <p:txBody>
          <a:bodyPr rtlCol="0"/>
          <a:lstStyle/>
          <a:p>
            <a:fld id="{1C2A540A-3601-4EB3-8C71-DB38D8ECA311}"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6A85AA6-F97C-42FC-8FB8-8AC2465D4330}" type="datetimeFigureOut">
              <a:rPr lang="en-GB" smtClean="0"/>
              <a:pPr/>
              <a:t>13/05/2013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2A540A-3601-4EB3-8C71-DB38D8ECA31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A85AA6-F97C-42FC-8FB8-8AC2465D4330}" type="datetimeFigureOut">
              <a:rPr lang="en-GB" smtClean="0"/>
              <a:pPr/>
              <a:t>13/05/2013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A540A-3601-4EB3-8C71-DB38D8ECA311}"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6A85AA6-F97C-42FC-8FB8-8AC2465D4330}" type="datetimeFigureOut">
              <a:rPr lang="en-GB" smtClean="0"/>
              <a:pPr/>
              <a:t>13/05/2013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A540A-3601-4EB3-8C71-DB38D8ECA311}"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6A85AA6-F97C-42FC-8FB8-8AC2465D4330}" type="datetimeFigureOut">
              <a:rPr lang="en-GB" smtClean="0"/>
              <a:pPr/>
              <a:t>13/05/2013</a:t>
            </a:fld>
            <a:endParaRPr lang="en-GB"/>
          </a:p>
        </p:txBody>
      </p:sp>
      <p:sp>
        <p:nvSpPr>
          <p:cNvPr id="7" name="Slide Number Placeholder 6"/>
          <p:cNvSpPr>
            <a:spLocks noGrp="1"/>
          </p:cNvSpPr>
          <p:nvPr>
            <p:ph type="sldNum" sz="quarter" idx="11"/>
          </p:nvPr>
        </p:nvSpPr>
        <p:spPr/>
        <p:txBody>
          <a:bodyPr rtlCol="0"/>
          <a:lstStyle/>
          <a:p>
            <a:fld id="{1C2A540A-3601-4EB3-8C71-DB38D8ECA311}"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85AA6-F97C-42FC-8FB8-8AC2465D4330}" type="datetimeFigureOut">
              <a:rPr lang="en-GB" smtClean="0"/>
              <a:pPr/>
              <a:t>13/05/2013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A540A-3601-4EB3-8C71-DB38D8ECA3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6A85AA6-F97C-42FC-8FB8-8AC2465D4330}" type="datetimeFigureOut">
              <a:rPr lang="en-GB" smtClean="0"/>
              <a:pPr/>
              <a:t>13/05/2013</a:t>
            </a:fld>
            <a:endParaRPr lang="en-GB"/>
          </a:p>
        </p:txBody>
      </p:sp>
      <p:sp>
        <p:nvSpPr>
          <p:cNvPr id="22" name="Slide Number Placeholder 21"/>
          <p:cNvSpPr>
            <a:spLocks noGrp="1"/>
          </p:cNvSpPr>
          <p:nvPr>
            <p:ph type="sldNum" sz="quarter" idx="15"/>
          </p:nvPr>
        </p:nvSpPr>
        <p:spPr/>
        <p:txBody>
          <a:bodyPr rtlCol="0"/>
          <a:lstStyle/>
          <a:p>
            <a:fld id="{1C2A540A-3601-4EB3-8C71-DB38D8ECA311}"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6A85AA6-F97C-42FC-8FB8-8AC2465D4330}" type="datetimeFigureOut">
              <a:rPr lang="en-GB" smtClean="0"/>
              <a:pPr/>
              <a:t>13/05/2013</a:t>
            </a:fld>
            <a:endParaRPr lang="en-GB"/>
          </a:p>
        </p:txBody>
      </p:sp>
      <p:sp>
        <p:nvSpPr>
          <p:cNvPr id="18" name="Slide Number Placeholder 17"/>
          <p:cNvSpPr>
            <a:spLocks noGrp="1"/>
          </p:cNvSpPr>
          <p:nvPr>
            <p:ph type="sldNum" sz="quarter" idx="11"/>
          </p:nvPr>
        </p:nvSpPr>
        <p:spPr/>
        <p:txBody>
          <a:bodyPr rtlCol="0"/>
          <a:lstStyle/>
          <a:p>
            <a:fld id="{1C2A540A-3601-4EB3-8C71-DB38D8ECA311}"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6A85AA6-F97C-42FC-8FB8-8AC2465D4330}" type="datetimeFigureOut">
              <a:rPr lang="en-GB" smtClean="0"/>
              <a:pPr/>
              <a:t>13/05/2013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2A540A-3601-4EB3-8C71-DB38D8ECA3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www.jorum.ac.uk/support" TargetMode="External"/><Relationship Id="rId7"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support@jorum.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239" y="1772816"/>
            <a:ext cx="7169761" cy="1780108"/>
          </a:xfrm>
        </p:spPr>
        <p:txBody>
          <a:bodyPr>
            <a:noAutofit/>
          </a:bodyPr>
          <a:lstStyle/>
          <a:p>
            <a:r>
              <a:rPr lang="en-GB" dirty="0" err="1" smtClean="0"/>
              <a:t>DaMSSI</a:t>
            </a:r>
            <a:r>
              <a:rPr lang="en-GB" dirty="0" smtClean="0"/>
              <a:t>-ABC &amp; Jorum </a:t>
            </a:r>
            <a:endParaRPr lang="en-GB" dirty="0"/>
          </a:p>
        </p:txBody>
      </p:sp>
      <p:sp>
        <p:nvSpPr>
          <p:cNvPr id="3" name="Subtitle 2"/>
          <p:cNvSpPr>
            <a:spLocks noGrp="1"/>
          </p:cNvSpPr>
          <p:nvPr>
            <p:ph type="subTitle" idx="1"/>
          </p:nvPr>
        </p:nvSpPr>
        <p:spPr>
          <a:xfrm>
            <a:off x="2195736" y="3717032"/>
            <a:ext cx="3960440" cy="1224136"/>
          </a:xfrm>
        </p:spPr>
        <p:txBody>
          <a:bodyPr>
            <a:normAutofit/>
          </a:bodyPr>
          <a:lstStyle/>
          <a:p>
            <a:r>
              <a:rPr lang="en-GB" sz="1600" dirty="0" smtClean="0"/>
              <a:t>Siobhán Burke</a:t>
            </a:r>
          </a:p>
          <a:p>
            <a:r>
              <a:rPr lang="en-GB" sz="1600" dirty="0" smtClean="0"/>
              <a:t>Jorum Educational Technologist </a:t>
            </a:r>
          </a:p>
          <a:p>
            <a:r>
              <a:rPr lang="en-GB" sz="1600" dirty="0" smtClean="0"/>
              <a:t>18th April 2013</a:t>
            </a:r>
            <a:endParaRPr lang="en-GB" sz="1600" dirty="0"/>
          </a:p>
        </p:txBody>
      </p:sp>
      <p:grpSp>
        <p:nvGrpSpPr>
          <p:cNvPr id="6" name="Group 5"/>
          <p:cNvGrpSpPr/>
          <p:nvPr/>
        </p:nvGrpSpPr>
        <p:grpSpPr>
          <a:xfrm>
            <a:off x="7164288" y="116632"/>
            <a:ext cx="1842691" cy="846090"/>
            <a:chOff x="7164288" y="116632"/>
            <a:chExt cx="1842691" cy="84609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60648"/>
              <a:ext cx="809625" cy="4191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6632"/>
              <a:ext cx="834579" cy="846090"/>
            </a:xfrm>
            <a:prstGeom prst="rect">
              <a:avLst/>
            </a:prstGeom>
          </p:spPr>
        </p:pic>
      </p:grpSp>
    </p:spTree>
    <p:extLst>
      <p:ext uri="{BB962C8B-B14F-4D97-AF65-F5344CB8AC3E}">
        <p14:creationId xmlns:p14="http://schemas.microsoft.com/office/powerpoint/2010/main" val="1726301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i="1" dirty="0" smtClean="0"/>
              <a:t>Jorum</a:t>
            </a:r>
            <a:r>
              <a:rPr lang="en-GB" dirty="0" smtClean="0"/>
              <a:t> P</a:t>
            </a:r>
            <a:r>
              <a:rPr lang="en-GB" i="1" dirty="0" smtClean="0"/>
              <a:t>owered:</a:t>
            </a:r>
            <a:r>
              <a:rPr lang="en-GB" dirty="0" smtClean="0"/>
              <a:t> </a:t>
            </a:r>
            <a:r>
              <a:rPr lang="en-GB" dirty="0" err="1" smtClean="0"/>
              <a:t>Re:Source</a:t>
            </a:r>
            <a:r>
              <a:rPr lang="en-GB" dirty="0" smtClean="0"/>
              <a:t> Sub-site</a:t>
            </a:r>
            <a:endParaRPr lang="en-GB" dirty="0"/>
          </a:p>
        </p:txBody>
      </p:sp>
      <p:pic>
        <p:nvPicPr>
          <p:cNvPr id="2050" name="Picture 2"/>
          <p:cNvPicPr>
            <a:picLocks noChangeAspect="1" noChangeArrowheads="1"/>
          </p:cNvPicPr>
          <p:nvPr/>
        </p:nvPicPr>
        <p:blipFill>
          <a:blip r:embed="rId3" cstate="print"/>
          <a:srcRect l="14109" t="16220" r="15605" b="4858"/>
          <a:stretch>
            <a:fillRect/>
          </a:stretch>
        </p:blipFill>
        <p:spPr bwMode="auto">
          <a:xfrm>
            <a:off x="323528" y="1556792"/>
            <a:ext cx="8208912" cy="4912420"/>
          </a:xfrm>
          <a:prstGeom prst="rect">
            <a:avLst/>
          </a:prstGeom>
          <a:noFill/>
          <a:ln w="9525">
            <a:noFill/>
            <a:miter lim="800000"/>
            <a:headEnd/>
            <a:tailEnd/>
          </a:ln>
        </p:spPr>
      </p:pic>
    </p:spTree>
    <p:extLst>
      <p:ext uri="{BB962C8B-B14F-4D97-AF65-F5344CB8AC3E}">
        <p14:creationId xmlns:p14="http://schemas.microsoft.com/office/powerpoint/2010/main" val="2748194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solidFill>
                  <a:schemeClr val="bg1"/>
                </a:solidFill>
              </a:rPr>
              <a:t>New Hierarchy</a:t>
            </a:r>
            <a:endParaRPr lang="en-GB" dirty="0">
              <a:solidFill>
                <a:schemeClr val="bg1"/>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18" t="11206" r="55522" b="28533"/>
          <a:stretch/>
        </p:blipFill>
        <p:spPr bwMode="auto">
          <a:xfrm>
            <a:off x="107504" y="188640"/>
            <a:ext cx="8928992" cy="58438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251520" y="5872530"/>
            <a:ext cx="1817737" cy="846090"/>
            <a:chOff x="251520" y="5872530"/>
            <a:chExt cx="1817737" cy="84609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120424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solidFill>
                  <a:schemeClr val="bg1"/>
                </a:solidFill>
              </a:rPr>
              <a:t>New Hierarchy</a:t>
            </a:r>
            <a:endParaRPr lang="en-GB" dirty="0">
              <a:solidFill>
                <a:schemeClr val="bg1"/>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18" t="11206" r="55522" b="28533"/>
          <a:stretch/>
        </p:blipFill>
        <p:spPr bwMode="auto">
          <a:xfrm>
            <a:off x="107504" y="188640"/>
            <a:ext cx="8928992" cy="58438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251520" y="5872530"/>
            <a:ext cx="1817737" cy="846090"/>
            <a:chOff x="251520" y="5872530"/>
            <a:chExt cx="1817737" cy="84609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
        <p:nvSpPr>
          <p:cNvPr id="4" name="Rectangle 3"/>
          <p:cNvSpPr/>
          <p:nvPr/>
        </p:nvSpPr>
        <p:spPr>
          <a:xfrm>
            <a:off x="2267744" y="2420888"/>
            <a:ext cx="2880320"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11760" y="2422884"/>
            <a:ext cx="3096344" cy="1569660"/>
          </a:xfrm>
          <a:prstGeom prst="rect">
            <a:avLst/>
          </a:prstGeom>
          <a:noFill/>
        </p:spPr>
        <p:txBody>
          <a:bodyPr wrap="square" rtlCol="0">
            <a:spAutoFit/>
          </a:bodyPr>
          <a:lstStyle/>
          <a:p>
            <a:r>
              <a:rPr lang="en-GB" sz="2400" b="1" dirty="0" smtClean="0">
                <a:solidFill>
                  <a:schemeClr val="bg2">
                    <a:lumMod val="50000"/>
                  </a:schemeClr>
                </a:solidFill>
                <a:latin typeface="Browallia New" pitchFamily="34" charset="-34"/>
                <a:cs typeface="Browallia New" pitchFamily="34" charset="-34"/>
              </a:rPr>
              <a:t>+ Digital Literacies </a:t>
            </a:r>
            <a:r>
              <a:rPr lang="en-GB" sz="2400" b="1" dirty="0" smtClean="0">
                <a:solidFill>
                  <a:schemeClr val="tx1">
                    <a:lumMod val="75000"/>
                    <a:lumOff val="25000"/>
                  </a:schemeClr>
                </a:solidFill>
                <a:latin typeface="Browallia New" pitchFamily="34" charset="-34"/>
                <a:cs typeface="Browallia New" pitchFamily="34" charset="-34"/>
              </a:rPr>
              <a:t>[423]</a:t>
            </a:r>
          </a:p>
          <a:p>
            <a:r>
              <a:rPr lang="en-GB" sz="2400" b="1" dirty="0" smtClean="0">
                <a:solidFill>
                  <a:schemeClr val="bg2">
                    <a:lumMod val="50000"/>
                  </a:schemeClr>
                </a:solidFill>
                <a:latin typeface="Browallia New" pitchFamily="34" charset="-34"/>
                <a:cs typeface="Browallia New" pitchFamily="34" charset="-34"/>
              </a:rPr>
              <a:t>+ Further Education </a:t>
            </a:r>
            <a:r>
              <a:rPr lang="en-GB" sz="2400" b="1" dirty="0" smtClean="0">
                <a:solidFill>
                  <a:schemeClr val="tx1">
                    <a:lumMod val="75000"/>
                    <a:lumOff val="25000"/>
                  </a:schemeClr>
                </a:solidFill>
                <a:latin typeface="Browallia New" pitchFamily="34" charset="-34"/>
                <a:cs typeface="Browallia New" pitchFamily="34" charset="-34"/>
              </a:rPr>
              <a:t>[2971]</a:t>
            </a:r>
          </a:p>
          <a:p>
            <a:r>
              <a:rPr lang="en-GB" sz="2400" b="1" dirty="0" smtClean="0">
                <a:solidFill>
                  <a:schemeClr val="bg2">
                    <a:lumMod val="50000"/>
                  </a:schemeClr>
                </a:solidFill>
                <a:latin typeface="Browallia New" pitchFamily="34" charset="-34"/>
                <a:cs typeface="Browallia New" pitchFamily="34" charset="-34"/>
              </a:rPr>
              <a:t>+ Higher Education </a:t>
            </a:r>
            <a:r>
              <a:rPr lang="en-GB" sz="2400" b="1" dirty="0" smtClean="0">
                <a:solidFill>
                  <a:schemeClr val="tx1">
                    <a:lumMod val="75000"/>
                    <a:lumOff val="25000"/>
                  </a:schemeClr>
                </a:solidFill>
                <a:latin typeface="Browallia New" pitchFamily="34" charset="-34"/>
                <a:cs typeface="Browallia New" pitchFamily="34" charset="-34"/>
              </a:rPr>
              <a:t>[14395]</a:t>
            </a:r>
          </a:p>
          <a:p>
            <a:r>
              <a:rPr lang="en-GB" sz="2400" b="1" dirty="0" smtClean="0">
                <a:solidFill>
                  <a:schemeClr val="bg2">
                    <a:lumMod val="50000"/>
                  </a:schemeClr>
                </a:solidFill>
                <a:latin typeface="Browallia New" pitchFamily="34" charset="-34"/>
                <a:cs typeface="Browallia New" pitchFamily="34" charset="-34"/>
              </a:rPr>
              <a:t>+ Re: Source </a:t>
            </a:r>
            <a:r>
              <a:rPr lang="en-GB" sz="2400" b="1" dirty="0" smtClean="0">
                <a:solidFill>
                  <a:schemeClr val="tx1">
                    <a:lumMod val="75000"/>
                    <a:lumOff val="25000"/>
                  </a:schemeClr>
                </a:solidFill>
                <a:latin typeface="Browallia New" pitchFamily="34" charset="-34"/>
                <a:cs typeface="Browallia New" pitchFamily="34" charset="-34"/>
              </a:rPr>
              <a:t>[275]</a:t>
            </a:r>
            <a:endParaRPr lang="en-GB" sz="2400" b="1" dirty="0">
              <a:solidFill>
                <a:schemeClr val="tx1">
                  <a:lumMod val="75000"/>
                  <a:lumOff val="25000"/>
                </a:schemeClr>
              </a:solidFill>
              <a:latin typeface="Browallia New" pitchFamily="34" charset="-34"/>
              <a:cs typeface="Browallia New" pitchFamily="34" charset="-34"/>
            </a:endParaRPr>
          </a:p>
        </p:txBody>
      </p:sp>
    </p:spTree>
    <p:extLst>
      <p:ext uri="{BB962C8B-B14F-4D97-AF65-F5344CB8AC3E}">
        <p14:creationId xmlns:p14="http://schemas.microsoft.com/office/powerpoint/2010/main" val="1055746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solidFill>
                  <a:schemeClr val="bg1"/>
                </a:solidFill>
              </a:rPr>
              <a:t>New Hierarchy</a:t>
            </a:r>
            <a:endParaRPr lang="en-GB" dirty="0">
              <a:solidFill>
                <a:schemeClr val="bg1"/>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18" t="11206" r="55522" b="28533"/>
          <a:stretch/>
        </p:blipFill>
        <p:spPr bwMode="auto">
          <a:xfrm>
            <a:off x="107504" y="188640"/>
            <a:ext cx="8928992" cy="58438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251520" y="5872530"/>
            <a:ext cx="1817737" cy="846090"/>
            <a:chOff x="251520" y="5872530"/>
            <a:chExt cx="1817737" cy="84609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
        <p:nvSpPr>
          <p:cNvPr id="4" name="Rectangle 3"/>
          <p:cNvSpPr/>
          <p:nvPr/>
        </p:nvSpPr>
        <p:spPr>
          <a:xfrm>
            <a:off x="2267744" y="2420888"/>
            <a:ext cx="2880320"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11760" y="2422884"/>
            <a:ext cx="3096344" cy="2308324"/>
          </a:xfrm>
          <a:prstGeom prst="rect">
            <a:avLst/>
          </a:prstGeom>
          <a:noFill/>
        </p:spPr>
        <p:txBody>
          <a:bodyPr wrap="square" rtlCol="0">
            <a:spAutoFit/>
          </a:bodyPr>
          <a:lstStyle/>
          <a:p>
            <a:r>
              <a:rPr lang="en-GB" sz="2400" b="1" dirty="0" smtClean="0">
                <a:solidFill>
                  <a:schemeClr val="bg2">
                    <a:lumMod val="50000"/>
                  </a:schemeClr>
                </a:solidFill>
                <a:latin typeface="Browallia New" pitchFamily="34" charset="-34"/>
                <a:cs typeface="Browallia New" pitchFamily="34" charset="-34"/>
              </a:rPr>
              <a:t>+ Digital Literacies </a:t>
            </a:r>
            <a:r>
              <a:rPr lang="en-GB" sz="2400" b="1" dirty="0" smtClean="0">
                <a:solidFill>
                  <a:schemeClr val="tx1">
                    <a:lumMod val="75000"/>
                    <a:lumOff val="25000"/>
                  </a:schemeClr>
                </a:solidFill>
                <a:latin typeface="Browallia New" pitchFamily="34" charset="-34"/>
                <a:cs typeface="Browallia New" pitchFamily="34" charset="-34"/>
              </a:rPr>
              <a:t>[423]</a:t>
            </a:r>
          </a:p>
          <a:p>
            <a:r>
              <a:rPr lang="en-GB" sz="2400" b="1" dirty="0">
                <a:solidFill>
                  <a:schemeClr val="bg2">
                    <a:lumMod val="50000"/>
                  </a:schemeClr>
                </a:solidFill>
                <a:latin typeface="Browallia New" pitchFamily="34" charset="-34"/>
                <a:cs typeface="Browallia New" pitchFamily="34" charset="-34"/>
              </a:rPr>
              <a:t> </a:t>
            </a:r>
            <a:r>
              <a:rPr lang="en-GB" sz="2400" b="1" dirty="0" smtClean="0">
                <a:solidFill>
                  <a:schemeClr val="bg2">
                    <a:lumMod val="50000"/>
                  </a:schemeClr>
                </a:solidFill>
                <a:latin typeface="Browallia New" pitchFamily="34" charset="-34"/>
                <a:cs typeface="Browallia New" pitchFamily="34" charset="-34"/>
              </a:rPr>
              <a:t>   </a:t>
            </a:r>
            <a:r>
              <a:rPr lang="en-GB" sz="2000" b="1" dirty="0" smtClean="0">
                <a:solidFill>
                  <a:schemeClr val="bg2">
                    <a:lumMod val="50000"/>
                  </a:schemeClr>
                </a:solidFill>
                <a:latin typeface="Browallia New" pitchFamily="34" charset="-34"/>
                <a:cs typeface="Browallia New" pitchFamily="34" charset="-34"/>
              </a:rPr>
              <a:t>-- Information Literacy </a:t>
            </a:r>
            <a:r>
              <a:rPr lang="en-GB" sz="2000" b="1" dirty="0" smtClean="0">
                <a:solidFill>
                  <a:schemeClr val="tx1">
                    <a:lumMod val="75000"/>
                    <a:lumOff val="25000"/>
                  </a:schemeClr>
                </a:solidFill>
                <a:latin typeface="Browallia New" pitchFamily="34" charset="-34"/>
                <a:cs typeface="Browallia New" pitchFamily="34" charset="-34"/>
              </a:rPr>
              <a:t>[358]</a:t>
            </a:r>
          </a:p>
          <a:p>
            <a:r>
              <a:rPr lang="en-GB" sz="2000" b="1" dirty="0" smtClean="0">
                <a:solidFill>
                  <a:schemeClr val="bg2">
                    <a:lumMod val="50000"/>
                  </a:schemeClr>
                </a:solidFill>
                <a:latin typeface="Browallia New" pitchFamily="34" charset="-34"/>
                <a:cs typeface="Browallia New" pitchFamily="34" charset="-34"/>
              </a:rPr>
              <a:t>     -- Research Data Literacy </a:t>
            </a:r>
            <a:r>
              <a:rPr lang="en-GB" sz="2000" b="1" dirty="0" smtClean="0">
                <a:solidFill>
                  <a:schemeClr val="tx1">
                    <a:lumMod val="75000"/>
                    <a:lumOff val="25000"/>
                  </a:schemeClr>
                </a:solidFill>
                <a:latin typeface="Browallia New" pitchFamily="34" charset="-34"/>
                <a:cs typeface="Browallia New" pitchFamily="34" charset="-34"/>
              </a:rPr>
              <a:t>[65]</a:t>
            </a:r>
          </a:p>
          <a:p>
            <a:r>
              <a:rPr lang="en-GB" sz="2400" b="1" dirty="0" smtClean="0">
                <a:solidFill>
                  <a:schemeClr val="bg2">
                    <a:lumMod val="50000"/>
                  </a:schemeClr>
                </a:solidFill>
                <a:latin typeface="Browallia New" pitchFamily="34" charset="-34"/>
                <a:cs typeface="Browallia New" pitchFamily="34" charset="-34"/>
              </a:rPr>
              <a:t>+ Further Education </a:t>
            </a:r>
            <a:r>
              <a:rPr lang="en-GB" sz="2400" b="1" dirty="0" smtClean="0">
                <a:solidFill>
                  <a:schemeClr val="tx1">
                    <a:lumMod val="75000"/>
                    <a:lumOff val="25000"/>
                  </a:schemeClr>
                </a:solidFill>
                <a:latin typeface="Browallia New" pitchFamily="34" charset="-34"/>
                <a:cs typeface="Browallia New" pitchFamily="34" charset="-34"/>
              </a:rPr>
              <a:t>[2971]</a:t>
            </a:r>
          </a:p>
          <a:p>
            <a:r>
              <a:rPr lang="en-GB" sz="2400" b="1" dirty="0" smtClean="0">
                <a:solidFill>
                  <a:schemeClr val="bg2">
                    <a:lumMod val="50000"/>
                  </a:schemeClr>
                </a:solidFill>
                <a:latin typeface="Browallia New" pitchFamily="34" charset="-34"/>
                <a:cs typeface="Browallia New" pitchFamily="34" charset="-34"/>
              </a:rPr>
              <a:t>+ Higher Education </a:t>
            </a:r>
            <a:r>
              <a:rPr lang="en-GB" sz="2400" b="1" dirty="0" smtClean="0">
                <a:solidFill>
                  <a:schemeClr val="tx1">
                    <a:lumMod val="75000"/>
                    <a:lumOff val="25000"/>
                  </a:schemeClr>
                </a:solidFill>
                <a:latin typeface="Browallia New" pitchFamily="34" charset="-34"/>
                <a:cs typeface="Browallia New" pitchFamily="34" charset="-34"/>
              </a:rPr>
              <a:t>[14395]</a:t>
            </a:r>
          </a:p>
          <a:p>
            <a:r>
              <a:rPr lang="en-GB" sz="2400" b="1" dirty="0" smtClean="0">
                <a:solidFill>
                  <a:schemeClr val="bg2">
                    <a:lumMod val="50000"/>
                  </a:schemeClr>
                </a:solidFill>
                <a:latin typeface="Browallia New" pitchFamily="34" charset="-34"/>
                <a:cs typeface="Browallia New" pitchFamily="34" charset="-34"/>
              </a:rPr>
              <a:t>+ Re: Source </a:t>
            </a:r>
            <a:r>
              <a:rPr lang="en-GB" sz="2400" b="1" dirty="0" smtClean="0">
                <a:solidFill>
                  <a:schemeClr val="tx1">
                    <a:lumMod val="75000"/>
                    <a:lumOff val="25000"/>
                  </a:schemeClr>
                </a:solidFill>
                <a:latin typeface="Browallia New" pitchFamily="34" charset="-34"/>
                <a:cs typeface="Browallia New" pitchFamily="34" charset="-34"/>
              </a:rPr>
              <a:t>[275]</a:t>
            </a:r>
            <a:endParaRPr lang="en-GB" sz="2400" b="1" dirty="0">
              <a:solidFill>
                <a:schemeClr val="tx1">
                  <a:lumMod val="75000"/>
                  <a:lumOff val="25000"/>
                </a:schemeClr>
              </a:solidFill>
              <a:latin typeface="Browallia New" pitchFamily="34" charset="-34"/>
              <a:cs typeface="Browallia New" pitchFamily="34" charset="-34"/>
            </a:endParaRPr>
          </a:p>
        </p:txBody>
      </p:sp>
    </p:spTree>
    <p:extLst>
      <p:ext uri="{BB962C8B-B14F-4D97-AF65-F5344CB8AC3E}">
        <p14:creationId xmlns:p14="http://schemas.microsoft.com/office/powerpoint/2010/main" val="704145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i="1" dirty="0" smtClean="0"/>
              <a:t>Current metadata field options</a:t>
            </a:r>
            <a:endParaRPr lang="en-GB" dirty="0"/>
          </a:p>
        </p:txBody>
      </p:sp>
      <p:sp>
        <p:nvSpPr>
          <p:cNvPr id="2" name="Content Placeholder 1"/>
          <p:cNvSpPr>
            <a:spLocks noGrp="1"/>
          </p:cNvSpPr>
          <p:nvPr>
            <p:ph sz="quarter" idx="1"/>
          </p:nvPr>
        </p:nvSpPr>
        <p:spPr>
          <a:xfrm>
            <a:off x="1086099" y="1435616"/>
            <a:ext cx="2592288" cy="4873752"/>
          </a:xfrm>
        </p:spPr>
        <p:txBody>
          <a:bodyPr>
            <a:normAutofit fontScale="85000" lnSpcReduction="20000"/>
          </a:bodyPr>
          <a:lstStyle/>
          <a:p>
            <a:pPr>
              <a:lnSpc>
                <a:spcPct val="150000"/>
              </a:lnSpc>
              <a:buFont typeface="Wingdings" pitchFamily="2" charset="2"/>
              <a:buChar char="v"/>
            </a:pPr>
            <a:r>
              <a:rPr lang="en-GB" dirty="0" smtClean="0"/>
              <a:t>Subject</a:t>
            </a:r>
          </a:p>
          <a:p>
            <a:pPr>
              <a:lnSpc>
                <a:spcPct val="150000"/>
              </a:lnSpc>
              <a:buFont typeface="Wingdings" pitchFamily="2" charset="2"/>
              <a:buChar char="v"/>
            </a:pPr>
            <a:r>
              <a:rPr lang="en-GB" dirty="0" smtClean="0"/>
              <a:t>Title</a:t>
            </a:r>
          </a:p>
          <a:p>
            <a:pPr>
              <a:lnSpc>
                <a:spcPct val="150000"/>
              </a:lnSpc>
              <a:buFont typeface="Wingdings" pitchFamily="2" charset="2"/>
              <a:buChar char="v"/>
            </a:pPr>
            <a:r>
              <a:rPr lang="en-GB" dirty="0" smtClean="0"/>
              <a:t>Description</a:t>
            </a:r>
          </a:p>
          <a:p>
            <a:pPr>
              <a:lnSpc>
                <a:spcPct val="150000"/>
              </a:lnSpc>
              <a:buFont typeface="Wingdings" pitchFamily="2" charset="2"/>
              <a:buChar char="v"/>
            </a:pPr>
            <a:r>
              <a:rPr lang="en-GB" dirty="0" smtClean="0"/>
              <a:t>Type</a:t>
            </a:r>
          </a:p>
          <a:p>
            <a:pPr>
              <a:lnSpc>
                <a:spcPct val="150000"/>
              </a:lnSpc>
              <a:buFont typeface="Wingdings" pitchFamily="2" charset="2"/>
              <a:buChar char="v"/>
            </a:pPr>
            <a:r>
              <a:rPr lang="en-GB" dirty="0" smtClean="0"/>
              <a:t>Language</a:t>
            </a:r>
          </a:p>
          <a:p>
            <a:pPr>
              <a:lnSpc>
                <a:spcPct val="150000"/>
              </a:lnSpc>
              <a:buFont typeface="Wingdings" pitchFamily="2" charset="2"/>
              <a:buChar char="v"/>
            </a:pPr>
            <a:r>
              <a:rPr lang="en-GB" dirty="0" smtClean="0"/>
              <a:t>Keywords</a:t>
            </a:r>
          </a:p>
          <a:p>
            <a:pPr>
              <a:lnSpc>
                <a:spcPct val="150000"/>
              </a:lnSpc>
              <a:buFont typeface="Wingdings" pitchFamily="2" charset="2"/>
              <a:buChar char="v"/>
            </a:pPr>
            <a:r>
              <a:rPr lang="en-GB" dirty="0" smtClean="0"/>
              <a:t>Resource Duration</a:t>
            </a:r>
          </a:p>
          <a:p>
            <a:pPr>
              <a:lnSpc>
                <a:spcPct val="150000"/>
              </a:lnSpc>
              <a:buFont typeface="Wingdings" pitchFamily="2" charset="2"/>
              <a:buChar char="v"/>
            </a:pPr>
            <a:r>
              <a:rPr lang="en-GB" dirty="0" smtClean="0"/>
              <a:t>Date of Creation</a:t>
            </a:r>
          </a:p>
          <a:p>
            <a:pPr>
              <a:lnSpc>
                <a:spcPct val="150000"/>
              </a:lnSpc>
              <a:buFont typeface="Wingdings" pitchFamily="2" charset="2"/>
              <a:buChar char="v"/>
            </a:pPr>
            <a:r>
              <a:rPr lang="en-GB" dirty="0" smtClean="0"/>
              <a:t>Author</a:t>
            </a:r>
          </a:p>
          <a:p>
            <a:pPr>
              <a:lnSpc>
                <a:spcPct val="150000"/>
              </a:lnSpc>
              <a:buFont typeface="Wingdings" pitchFamily="2" charset="2"/>
              <a:buChar char="v"/>
            </a:pPr>
            <a:r>
              <a:rPr lang="en-GB" dirty="0" smtClean="0"/>
              <a:t>Publisher</a:t>
            </a:r>
          </a:p>
        </p:txBody>
      </p:sp>
      <p:grpSp>
        <p:nvGrpSpPr>
          <p:cNvPr id="38" name="Group 37"/>
          <p:cNvGrpSpPr/>
          <p:nvPr/>
        </p:nvGrpSpPr>
        <p:grpSpPr>
          <a:xfrm>
            <a:off x="2911052" y="2461629"/>
            <a:ext cx="1163679" cy="390896"/>
            <a:chOff x="0" y="795152"/>
            <a:chExt cx="3480048" cy="695565"/>
          </a:xfrm>
        </p:grpSpPr>
        <p:sp>
          <p:nvSpPr>
            <p:cNvPr id="39" name="Rounded Rectangle 38"/>
            <p:cNvSpPr/>
            <p:nvPr/>
          </p:nvSpPr>
          <p:spPr>
            <a:xfrm>
              <a:off x="0" y="795152"/>
              <a:ext cx="3480048" cy="695565"/>
            </a:xfrm>
            <a:prstGeom prst="roundRect">
              <a:avLst/>
            </a:prstGeom>
          </p:spPr>
          <p:style>
            <a:lnRef idx="2">
              <a:schemeClr val="lt1">
                <a:hueOff val="0"/>
                <a:satOff val="0"/>
                <a:lumOff val="0"/>
                <a:alphaOff val="0"/>
              </a:schemeClr>
            </a:lnRef>
            <a:fillRef idx="1">
              <a:schemeClr val="accent2">
                <a:shade val="80000"/>
                <a:hueOff val="120386"/>
                <a:satOff val="-14789"/>
                <a:lumOff val="30698"/>
                <a:alphaOff val="0"/>
              </a:schemeClr>
            </a:fillRef>
            <a:effectRef idx="0">
              <a:schemeClr val="accent2">
                <a:shade val="80000"/>
                <a:hueOff val="120386"/>
                <a:satOff val="-14789"/>
                <a:lumOff val="30698"/>
                <a:alphaOff val="0"/>
              </a:schemeClr>
            </a:effectRef>
            <a:fontRef idx="minor">
              <a:schemeClr val="lt1"/>
            </a:fontRef>
          </p:style>
        </p:sp>
        <p:sp>
          <p:nvSpPr>
            <p:cNvPr id="40" name="Rounded Rectangle 4"/>
            <p:cNvSpPr/>
            <p:nvPr/>
          </p:nvSpPr>
          <p:spPr>
            <a:xfrm>
              <a:off x="33955" y="829107"/>
              <a:ext cx="3412138"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i="1" kern="1200" dirty="0" smtClean="0"/>
                <a:t>Optional</a:t>
              </a:r>
              <a:endParaRPr lang="en-GB" i="1" kern="1200" dirty="0"/>
            </a:p>
          </p:txBody>
        </p:sp>
      </p:grpSp>
      <p:grpSp>
        <p:nvGrpSpPr>
          <p:cNvPr id="53" name="Group 52"/>
          <p:cNvGrpSpPr/>
          <p:nvPr/>
        </p:nvGrpSpPr>
        <p:grpSpPr>
          <a:xfrm>
            <a:off x="3706293" y="4365104"/>
            <a:ext cx="1163679" cy="390896"/>
            <a:chOff x="0" y="795152"/>
            <a:chExt cx="3480048" cy="695565"/>
          </a:xfrm>
        </p:grpSpPr>
        <p:sp>
          <p:nvSpPr>
            <p:cNvPr id="54" name="Rounded Rectangle 53"/>
            <p:cNvSpPr/>
            <p:nvPr/>
          </p:nvSpPr>
          <p:spPr>
            <a:xfrm>
              <a:off x="0" y="795152"/>
              <a:ext cx="3480048" cy="695565"/>
            </a:xfrm>
            <a:prstGeom prst="roundRect">
              <a:avLst/>
            </a:prstGeom>
          </p:spPr>
          <p:style>
            <a:lnRef idx="2">
              <a:schemeClr val="lt1">
                <a:hueOff val="0"/>
                <a:satOff val="0"/>
                <a:lumOff val="0"/>
                <a:alphaOff val="0"/>
              </a:schemeClr>
            </a:lnRef>
            <a:fillRef idx="1">
              <a:schemeClr val="accent2">
                <a:shade val="80000"/>
                <a:hueOff val="120386"/>
                <a:satOff val="-14789"/>
                <a:lumOff val="30698"/>
                <a:alphaOff val="0"/>
              </a:schemeClr>
            </a:fillRef>
            <a:effectRef idx="0">
              <a:schemeClr val="accent2">
                <a:shade val="80000"/>
                <a:hueOff val="120386"/>
                <a:satOff val="-14789"/>
                <a:lumOff val="30698"/>
                <a:alphaOff val="0"/>
              </a:schemeClr>
            </a:effectRef>
            <a:fontRef idx="minor">
              <a:schemeClr val="lt1"/>
            </a:fontRef>
          </p:style>
        </p:sp>
        <p:sp>
          <p:nvSpPr>
            <p:cNvPr id="55" name="Rounded Rectangle 4"/>
            <p:cNvSpPr/>
            <p:nvPr/>
          </p:nvSpPr>
          <p:spPr>
            <a:xfrm>
              <a:off x="33955" y="829107"/>
              <a:ext cx="3412138"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i="1" kern="1200" dirty="0" smtClean="0"/>
                <a:t>Optional</a:t>
              </a:r>
              <a:endParaRPr lang="en-GB" i="1" kern="1200" dirty="0"/>
            </a:p>
          </p:txBody>
        </p:sp>
      </p:grpSp>
      <p:grpSp>
        <p:nvGrpSpPr>
          <p:cNvPr id="56" name="Group 55"/>
          <p:cNvGrpSpPr/>
          <p:nvPr/>
        </p:nvGrpSpPr>
        <p:grpSpPr>
          <a:xfrm>
            <a:off x="2133658" y="2908886"/>
            <a:ext cx="1163679" cy="390896"/>
            <a:chOff x="0" y="795152"/>
            <a:chExt cx="3480048" cy="695565"/>
          </a:xfrm>
        </p:grpSpPr>
        <p:sp>
          <p:nvSpPr>
            <p:cNvPr id="57" name="Rounded Rectangle 56"/>
            <p:cNvSpPr/>
            <p:nvPr/>
          </p:nvSpPr>
          <p:spPr>
            <a:xfrm>
              <a:off x="0" y="795152"/>
              <a:ext cx="3480048" cy="695565"/>
            </a:xfrm>
            <a:prstGeom prst="roundRect">
              <a:avLst/>
            </a:prstGeom>
          </p:spPr>
          <p:style>
            <a:lnRef idx="2">
              <a:schemeClr val="lt1">
                <a:hueOff val="0"/>
                <a:satOff val="0"/>
                <a:lumOff val="0"/>
                <a:alphaOff val="0"/>
              </a:schemeClr>
            </a:lnRef>
            <a:fillRef idx="1">
              <a:schemeClr val="accent2">
                <a:shade val="80000"/>
                <a:hueOff val="120386"/>
                <a:satOff val="-14789"/>
                <a:lumOff val="30698"/>
                <a:alphaOff val="0"/>
              </a:schemeClr>
            </a:fillRef>
            <a:effectRef idx="0">
              <a:schemeClr val="accent2">
                <a:shade val="80000"/>
                <a:hueOff val="120386"/>
                <a:satOff val="-14789"/>
                <a:lumOff val="30698"/>
                <a:alphaOff val="0"/>
              </a:schemeClr>
            </a:effectRef>
            <a:fontRef idx="minor">
              <a:schemeClr val="lt1"/>
            </a:fontRef>
          </p:style>
        </p:sp>
        <p:sp>
          <p:nvSpPr>
            <p:cNvPr id="58" name="Rounded Rectangle 4"/>
            <p:cNvSpPr/>
            <p:nvPr/>
          </p:nvSpPr>
          <p:spPr>
            <a:xfrm>
              <a:off x="33955" y="829107"/>
              <a:ext cx="3412138"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i="1" kern="1200" dirty="0" smtClean="0"/>
                <a:t>Optional</a:t>
              </a:r>
              <a:endParaRPr lang="en-GB" i="1" kern="1200" dirty="0"/>
            </a:p>
          </p:txBody>
        </p:sp>
      </p:grpSp>
      <p:grpSp>
        <p:nvGrpSpPr>
          <p:cNvPr id="59" name="Group 58"/>
          <p:cNvGrpSpPr/>
          <p:nvPr/>
        </p:nvGrpSpPr>
        <p:grpSpPr>
          <a:xfrm>
            <a:off x="2715497" y="3434590"/>
            <a:ext cx="2448273" cy="296496"/>
            <a:chOff x="-2" y="15389"/>
            <a:chExt cx="4945215" cy="551655"/>
          </a:xfrm>
        </p:grpSpPr>
        <p:sp>
          <p:nvSpPr>
            <p:cNvPr id="60" name="Rounded Rectangle 59"/>
            <p:cNvSpPr/>
            <p:nvPr/>
          </p:nvSpPr>
          <p:spPr>
            <a:xfrm>
              <a:off x="-2" y="15389"/>
              <a:ext cx="4945215"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Rounded Rectangle 4"/>
            <p:cNvSpPr/>
            <p:nvPr/>
          </p:nvSpPr>
          <p:spPr>
            <a:xfrm>
              <a:off x="26929" y="42319"/>
              <a:ext cx="4918284" cy="52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i="1" dirty="0" smtClean="0"/>
                <a:t>Controlled vocabulary</a:t>
              </a:r>
              <a:endParaRPr lang="en-GB" i="1" kern="1200" dirty="0"/>
            </a:p>
          </p:txBody>
        </p:sp>
      </p:grpSp>
      <p:grpSp>
        <p:nvGrpSpPr>
          <p:cNvPr id="66" name="Group 65"/>
          <p:cNvGrpSpPr/>
          <p:nvPr/>
        </p:nvGrpSpPr>
        <p:grpSpPr>
          <a:xfrm>
            <a:off x="3499557" y="4821868"/>
            <a:ext cx="2448273" cy="296496"/>
            <a:chOff x="-2" y="15389"/>
            <a:chExt cx="4945215" cy="551655"/>
          </a:xfrm>
        </p:grpSpPr>
        <p:sp>
          <p:nvSpPr>
            <p:cNvPr id="67" name="Rounded Rectangle 66"/>
            <p:cNvSpPr/>
            <p:nvPr/>
          </p:nvSpPr>
          <p:spPr>
            <a:xfrm>
              <a:off x="-2" y="15389"/>
              <a:ext cx="4945215"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4"/>
            <p:cNvSpPr/>
            <p:nvPr/>
          </p:nvSpPr>
          <p:spPr>
            <a:xfrm>
              <a:off x="26929" y="42319"/>
              <a:ext cx="4918284" cy="52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i="1" dirty="0" smtClean="0"/>
                <a:t>Controlled vocabulary</a:t>
              </a:r>
              <a:endParaRPr lang="en-GB" i="1" kern="1200" dirty="0"/>
            </a:p>
          </p:txBody>
        </p:sp>
      </p:grpSp>
      <p:grpSp>
        <p:nvGrpSpPr>
          <p:cNvPr id="69" name="Group 68"/>
          <p:cNvGrpSpPr/>
          <p:nvPr/>
        </p:nvGrpSpPr>
        <p:grpSpPr>
          <a:xfrm>
            <a:off x="2421699" y="1509500"/>
            <a:ext cx="2448273" cy="296496"/>
            <a:chOff x="-2" y="15389"/>
            <a:chExt cx="4945215" cy="551655"/>
          </a:xfrm>
        </p:grpSpPr>
        <p:sp>
          <p:nvSpPr>
            <p:cNvPr id="70" name="Rounded Rectangle 69"/>
            <p:cNvSpPr/>
            <p:nvPr/>
          </p:nvSpPr>
          <p:spPr>
            <a:xfrm>
              <a:off x="-2" y="15389"/>
              <a:ext cx="4945215"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4"/>
            <p:cNvSpPr/>
            <p:nvPr/>
          </p:nvSpPr>
          <p:spPr>
            <a:xfrm>
              <a:off x="26929" y="42319"/>
              <a:ext cx="4918284" cy="52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i="1" dirty="0" smtClean="0"/>
                <a:t>Controlled vocabulary</a:t>
              </a:r>
              <a:endParaRPr lang="en-GB" i="1" kern="1200" dirty="0"/>
            </a:p>
          </p:txBody>
        </p:sp>
      </p:grpSp>
      <p:grpSp>
        <p:nvGrpSpPr>
          <p:cNvPr id="72" name="Group 71"/>
          <p:cNvGrpSpPr/>
          <p:nvPr/>
        </p:nvGrpSpPr>
        <p:grpSpPr>
          <a:xfrm>
            <a:off x="3499556" y="2995619"/>
            <a:ext cx="2448273" cy="296496"/>
            <a:chOff x="-2" y="15389"/>
            <a:chExt cx="4945215" cy="551655"/>
          </a:xfrm>
        </p:grpSpPr>
        <p:sp>
          <p:nvSpPr>
            <p:cNvPr id="73" name="Rounded Rectangle 72"/>
            <p:cNvSpPr/>
            <p:nvPr/>
          </p:nvSpPr>
          <p:spPr>
            <a:xfrm>
              <a:off x="-2" y="15389"/>
              <a:ext cx="4945215"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ounded Rectangle 4"/>
            <p:cNvSpPr/>
            <p:nvPr/>
          </p:nvSpPr>
          <p:spPr>
            <a:xfrm>
              <a:off x="26929" y="42319"/>
              <a:ext cx="4918284" cy="52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i="1" dirty="0" smtClean="0"/>
                <a:t>Controlled vocabulary</a:t>
              </a:r>
              <a:endParaRPr lang="en-GB" i="1" kern="1200" dirty="0"/>
            </a:p>
          </p:txBody>
        </p:sp>
      </p:grpSp>
      <p:grpSp>
        <p:nvGrpSpPr>
          <p:cNvPr id="25" name="Group 24"/>
          <p:cNvGrpSpPr/>
          <p:nvPr/>
        </p:nvGrpSpPr>
        <p:grpSpPr>
          <a:xfrm>
            <a:off x="251520" y="5872530"/>
            <a:ext cx="1817737" cy="846090"/>
            <a:chOff x="251520" y="5872530"/>
            <a:chExt cx="1817737" cy="84609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1558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i="1" dirty="0" smtClean="0"/>
              <a:t>New metadata fields for RDM?</a:t>
            </a:r>
            <a:endParaRPr lang="en-GB" dirty="0"/>
          </a:p>
        </p:txBody>
      </p:sp>
      <p:sp>
        <p:nvSpPr>
          <p:cNvPr id="2" name="Content Placeholder 1"/>
          <p:cNvSpPr>
            <a:spLocks noGrp="1"/>
          </p:cNvSpPr>
          <p:nvPr>
            <p:ph sz="quarter" idx="1"/>
          </p:nvPr>
        </p:nvSpPr>
        <p:spPr>
          <a:xfrm>
            <a:off x="467544" y="1484784"/>
            <a:ext cx="5760640" cy="4873752"/>
          </a:xfrm>
        </p:spPr>
        <p:txBody>
          <a:bodyPr>
            <a:normAutofit/>
          </a:bodyPr>
          <a:lstStyle/>
          <a:p>
            <a:pPr>
              <a:lnSpc>
                <a:spcPct val="150000"/>
              </a:lnSpc>
              <a:buFont typeface="Wingdings" pitchFamily="2" charset="2"/>
              <a:buChar char="v"/>
            </a:pPr>
            <a:r>
              <a:rPr lang="en-GB" dirty="0" smtClean="0"/>
              <a:t>Audience</a:t>
            </a:r>
          </a:p>
          <a:p>
            <a:pPr lvl="1">
              <a:buFont typeface="Wingdings" pitchFamily="2" charset="2"/>
              <a:buChar char="v"/>
            </a:pPr>
            <a:r>
              <a:rPr lang="en-GB" sz="1900" dirty="0" smtClean="0"/>
              <a:t>Researcher</a:t>
            </a:r>
          </a:p>
          <a:p>
            <a:pPr lvl="1">
              <a:buFont typeface="Wingdings" pitchFamily="2" charset="2"/>
              <a:buChar char="v"/>
            </a:pPr>
            <a:r>
              <a:rPr lang="en-GB" sz="1900" dirty="0" smtClean="0"/>
              <a:t>Early career professional</a:t>
            </a:r>
          </a:p>
          <a:p>
            <a:pPr lvl="1">
              <a:buFont typeface="Wingdings" pitchFamily="2" charset="2"/>
              <a:buChar char="v"/>
            </a:pPr>
            <a:r>
              <a:rPr lang="en-GB" sz="1900" dirty="0" smtClean="0"/>
              <a:t>Professor</a:t>
            </a:r>
          </a:p>
          <a:p>
            <a:pPr lvl="1">
              <a:buFont typeface="Wingdings" pitchFamily="2" charset="2"/>
              <a:buChar char="v"/>
            </a:pPr>
            <a:r>
              <a:rPr lang="en-GB" sz="1900" dirty="0" smtClean="0"/>
              <a:t>Undergraduate</a:t>
            </a:r>
          </a:p>
          <a:p>
            <a:pPr lvl="1">
              <a:buFont typeface="Wingdings" pitchFamily="2" charset="2"/>
              <a:buChar char="v"/>
            </a:pPr>
            <a:r>
              <a:rPr lang="en-GB" sz="1900" dirty="0" smtClean="0"/>
              <a:t>Librarian/Information professional</a:t>
            </a:r>
            <a:endParaRPr lang="en-GB" sz="1900" dirty="0"/>
          </a:p>
          <a:p>
            <a:pPr>
              <a:lnSpc>
                <a:spcPct val="150000"/>
              </a:lnSpc>
              <a:buFont typeface="Wingdings" pitchFamily="2" charset="2"/>
              <a:buChar char="v"/>
            </a:pPr>
            <a:r>
              <a:rPr lang="en-GB" sz="2200" dirty="0" smtClean="0"/>
              <a:t>Others?</a:t>
            </a:r>
          </a:p>
        </p:txBody>
      </p:sp>
      <p:grpSp>
        <p:nvGrpSpPr>
          <p:cNvPr id="33" name="Group 32"/>
          <p:cNvGrpSpPr/>
          <p:nvPr/>
        </p:nvGrpSpPr>
        <p:grpSpPr>
          <a:xfrm>
            <a:off x="3579892" y="1549298"/>
            <a:ext cx="2952328" cy="660768"/>
            <a:chOff x="-2" y="15389"/>
            <a:chExt cx="5236106" cy="551655"/>
          </a:xfrm>
        </p:grpSpPr>
        <p:sp>
          <p:nvSpPr>
            <p:cNvPr id="34" name="Rounded Rectangle 33"/>
            <p:cNvSpPr/>
            <p:nvPr/>
          </p:nvSpPr>
          <p:spPr>
            <a:xfrm>
              <a:off x="-2" y="15389"/>
              <a:ext cx="4945215"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255418" y="42319"/>
              <a:ext cx="4980686" cy="52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defTabSz="1022350" rtl="0">
                <a:lnSpc>
                  <a:spcPct val="90000"/>
                </a:lnSpc>
                <a:spcBef>
                  <a:spcPct val="0"/>
                </a:spcBef>
                <a:spcAft>
                  <a:spcPct val="35000"/>
                </a:spcAft>
              </a:pPr>
              <a:r>
                <a:rPr lang="en-GB" b="1" i="1" dirty="0" smtClean="0"/>
                <a:t>Controlled vocabulary </a:t>
              </a:r>
            </a:p>
            <a:p>
              <a:pPr lvl="0" algn="ctr" defTabSz="1022350" rtl="0">
                <a:lnSpc>
                  <a:spcPct val="90000"/>
                </a:lnSpc>
                <a:spcBef>
                  <a:spcPct val="0"/>
                </a:spcBef>
                <a:spcAft>
                  <a:spcPct val="35000"/>
                </a:spcAft>
              </a:pPr>
              <a:r>
                <a:rPr lang="en-GB" b="1" i="1" dirty="0" smtClean="0"/>
                <a:t>?</a:t>
              </a:r>
              <a:endParaRPr lang="en-GB" b="1" i="1" kern="1200" dirty="0"/>
            </a:p>
          </p:txBody>
        </p:sp>
      </p:grpSp>
      <p:grpSp>
        <p:nvGrpSpPr>
          <p:cNvPr id="7" name="Group 6"/>
          <p:cNvGrpSpPr/>
          <p:nvPr/>
        </p:nvGrpSpPr>
        <p:grpSpPr>
          <a:xfrm>
            <a:off x="4189289" y="2721458"/>
            <a:ext cx="3766720" cy="576064"/>
            <a:chOff x="0" y="1052004"/>
            <a:chExt cx="3696072" cy="455715"/>
          </a:xfrm>
          <a:solidFill>
            <a:schemeClr val="accent5">
              <a:lumMod val="60000"/>
              <a:lumOff val="40000"/>
            </a:schemeClr>
          </a:solidFill>
        </p:grpSpPr>
        <p:sp>
          <p:nvSpPr>
            <p:cNvPr id="8" name="Rounded Rectangle 7"/>
            <p:cNvSpPr/>
            <p:nvPr/>
          </p:nvSpPr>
          <p:spPr>
            <a:xfrm>
              <a:off x="0" y="1052004"/>
              <a:ext cx="3696072" cy="455715"/>
            </a:xfrm>
            <a:prstGeom prst="roundRect">
              <a:avLst/>
            </a:prstGeom>
            <a:grpFill/>
            <a:ln>
              <a:solidFill>
                <a:schemeClr val="accent5">
                  <a:lumMod val="60000"/>
                  <a:lumOff val="40000"/>
                </a:schemeClr>
              </a:solidFill>
            </a:ln>
          </p:spPr>
          <p:style>
            <a:lnRef idx="2">
              <a:schemeClr val="lt1">
                <a:hueOff val="0"/>
                <a:satOff val="0"/>
                <a:lumOff val="0"/>
                <a:alphaOff val="0"/>
              </a:schemeClr>
            </a:lnRef>
            <a:fillRef idx="1">
              <a:schemeClr val="accent3">
                <a:hueOff val="11624607"/>
                <a:satOff val="-37145"/>
                <a:lumOff val="-9412"/>
                <a:alphaOff val="0"/>
              </a:schemeClr>
            </a:fillRef>
            <a:effectRef idx="0">
              <a:schemeClr val="accent3">
                <a:hueOff val="11624607"/>
                <a:satOff val="-37145"/>
                <a:lumOff val="-9412"/>
                <a:alphaOff val="0"/>
              </a:schemeClr>
            </a:effectRef>
            <a:fontRef idx="minor">
              <a:schemeClr val="lt1"/>
            </a:fontRef>
          </p:style>
        </p:sp>
        <p:sp>
          <p:nvSpPr>
            <p:cNvPr id="9" name="Rounded Rectangle 4"/>
            <p:cNvSpPr/>
            <p:nvPr/>
          </p:nvSpPr>
          <p:spPr>
            <a:xfrm>
              <a:off x="22246" y="1074250"/>
              <a:ext cx="3651580" cy="411223"/>
            </a:xfrm>
            <a:prstGeom prst="rect">
              <a:avLst/>
            </a:prstGeom>
            <a:grpFill/>
            <a:ln>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b="1" i="1" kern="1200" dirty="0" smtClean="0"/>
                <a:t>Ability to choose more than one option?</a:t>
              </a:r>
              <a:endParaRPr lang="en-GB" b="1" i="1" kern="1200" dirty="0"/>
            </a:p>
          </p:txBody>
        </p:sp>
      </p:grpSp>
      <p:grpSp>
        <p:nvGrpSpPr>
          <p:cNvPr id="10" name="Group 9"/>
          <p:cNvGrpSpPr/>
          <p:nvPr/>
        </p:nvGrpSpPr>
        <p:grpSpPr>
          <a:xfrm>
            <a:off x="251520" y="5872530"/>
            <a:ext cx="1817737" cy="846090"/>
            <a:chOff x="251520" y="5872530"/>
            <a:chExt cx="1817737" cy="84609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25115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1400"/>
                            </p:stCondLst>
                            <p:childTnLst>
                              <p:par>
                                <p:cTn id="18" presetID="10" presetClass="entr" presetSubtype="0" fill="hold" nodeType="afterEffect">
                                  <p:stCondLst>
                                    <p:cond delay="40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2300"/>
                            </p:stCondLst>
                            <p:childTnLst>
                              <p:par>
                                <p:cTn id="22" presetID="10" presetClass="entr" presetSubtype="0" fill="hold" nodeType="afterEffect">
                                  <p:stCondLst>
                                    <p:cond delay="40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3200"/>
                            </p:stCondLst>
                            <p:childTnLst>
                              <p:par>
                                <p:cTn id="26" presetID="10" presetClass="entr" presetSubtype="0" fill="hold" nodeType="afterEffect">
                                  <p:stCondLst>
                                    <p:cond delay="40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Any questions?</a:t>
            </a:r>
            <a:endParaRPr lang="en-GB" dirty="0"/>
          </a:p>
        </p:txBody>
      </p:sp>
      <p:sp>
        <p:nvSpPr>
          <p:cNvPr id="2" name="Content Placeholder 1"/>
          <p:cNvSpPr>
            <a:spLocks noGrp="1"/>
          </p:cNvSpPr>
          <p:nvPr>
            <p:ph sz="quarter" idx="1"/>
          </p:nvPr>
        </p:nvSpPr>
        <p:spPr>
          <a:xfrm>
            <a:off x="4067944" y="2426524"/>
            <a:ext cx="4248471" cy="2946691"/>
          </a:xfrm>
        </p:spPr>
        <p:txBody>
          <a:bodyPr>
            <a:noAutofit/>
          </a:bodyPr>
          <a:lstStyle/>
          <a:p>
            <a:pPr marL="0" indent="0">
              <a:buNone/>
            </a:pPr>
            <a:r>
              <a:rPr lang="en-GB" dirty="0" smtClean="0"/>
              <a:t>Contact us: </a:t>
            </a:r>
          </a:p>
          <a:p>
            <a:pPr>
              <a:lnSpc>
                <a:spcPct val="150000"/>
              </a:lnSpc>
              <a:buFont typeface="Wingdings" pitchFamily="2" charset="2"/>
              <a:buChar char="v"/>
            </a:pPr>
            <a:r>
              <a:rPr lang="en-GB" dirty="0" smtClean="0"/>
              <a:t> </a:t>
            </a:r>
            <a:r>
              <a:rPr lang="en-GB" dirty="0" smtClean="0">
                <a:hlinkClick r:id="rId3"/>
              </a:rPr>
              <a:t>www.jorum.ac.uk/support</a:t>
            </a:r>
            <a:endParaRPr lang="en-GB" dirty="0" smtClean="0"/>
          </a:p>
          <a:p>
            <a:pPr>
              <a:lnSpc>
                <a:spcPct val="150000"/>
              </a:lnSpc>
              <a:buFont typeface="Wingdings" pitchFamily="2" charset="2"/>
              <a:buChar char="v"/>
            </a:pPr>
            <a:r>
              <a:rPr lang="en-GB" dirty="0" smtClean="0">
                <a:hlinkClick r:id="rId4"/>
              </a:rPr>
              <a:t> support@jorum.ac.uk</a:t>
            </a:r>
            <a:endParaRPr lang="en-GB" dirty="0" smtClean="0"/>
          </a:p>
          <a:p>
            <a:pPr>
              <a:lnSpc>
                <a:spcPct val="150000"/>
              </a:lnSpc>
              <a:buFont typeface="Wingdings" pitchFamily="2" charset="2"/>
              <a:buChar char="v"/>
            </a:pPr>
            <a:r>
              <a:rPr lang="en-GB" dirty="0" smtClean="0"/>
              <a:t> 0161 275 6109</a:t>
            </a:r>
          </a:p>
          <a:p>
            <a:pPr>
              <a:lnSpc>
                <a:spcPct val="150000"/>
              </a:lnSpc>
              <a:buFont typeface="Wingdings" pitchFamily="2" charset="2"/>
              <a:buChar char="v"/>
            </a:pPr>
            <a:r>
              <a:rPr lang="en-GB" dirty="0" smtClean="0"/>
              <a:t>@</a:t>
            </a:r>
            <a:r>
              <a:rPr lang="en-GB" dirty="0" err="1" smtClean="0"/>
              <a:t>JorumTeam</a:t>
            </a:r>
            <a:endParaRPr lang="en-GB" dirty="0" smtClean="0"/>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398" y="1517602"/>
            <a:ext cx="3093498" cy="433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5867594"/>
            <a:ext cx="502920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833764" y="115820"/>
            <a:ext cx="1842691" cy="846090"/>
            <a:chOff x="7164288" y="116632"/>
            <a:chExt cx="1842691" cy="84609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260648"/>
              <a:ext cx="809625" cy="4191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116632"/>
              <a:ext cx="834579" cy="846090"/>
            </a:xfrm>
            <a:prstGeom prst="rect">
              <a:avLst/>
            </a:prstGeom>
          </p:spPr>
        </p:pic>
      </p:grpSp>
    </p:spTree>
    <p:extLst>
      <p:ext uri="{BB962C8B-B14F-4D97-AF65-F5344CB8AC3E}">
        <p14:creationId xmlns:p14="http://schemas.microsoft.com/office/powerpoint/2010/main" val="185753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Jorum?</a:t>
            </a:r>
            <a:endParaRPr lang="en-GB" dirty="0"/>
          </a:p>
        </p:txBody>
      </p:sp>
      <p:sp>
        <p:nvSpPr>
          <p:cNvPr id="2" name="Content Placeholder 1"/>
          <p:cNvSpPr>
            <a:spLocks noGrp="1"/>
          </p:cNvSpPr>
          <p:nvPr>
            <p:ph sz="quarter" idx="1"/>
          </p:nvPr>
        </p:nvSpPr>
        <p:spPr>
          <a:xfrm>
            <a:off x="827584" y="1772816"/>
            <a:ext cx="7804389" cy="3450696"/>
          </a:xfrm>
        </p:spPr>
        <p:txBody>
          <a:bodyPr>
            <a:normAutofit/>
          </a:bodyPr>
          <a:lstStyle/>
          <a:p>
            <a:pPr>
              <a:lnSpc>
                <a:spcPct val="150000"/>
              </a:lnSpc>
              <a:buFont typeface="Wingdings" pitchFamily="2" charset="2"/>
              <a:buChar char="v"/>
            </a:pPr>
            <a:r>
              <a:rPr lang="en-GB" dirty="0" smtClean="0"/>
              <a:t> A free and </a:t>
            </a:r>
            <a:r>
              <a:rPr lang="en-GB" dirty="0"/>
              <a:t>open national repository for OER in the UK</a:t>
            </a:r>
            <a:endParaRPr lang="en-GB" dirty="0" smtClean="0"/>
          </a:p>
          <a:p>
            <a:pPr>
              <a:lnSpc>
                <a:spcPct val="150000"/>
              </a:lnSpc>
              <a:buFont typeface="Wingdings" pitchFamily="2" charset="2"/>
              <a:buChar char="v"/>
            </a:pPr>
            <a:r>
              <a:rPr lang="en-GB" dirty="0" smtClean="0"/>
              <a:t> A trusted source of quality OER for UK FE &amp; HE</a:t>
            </a:r>
          </a:p>
          <a:p>
            <a:pPr>
              <a:lnSpc>
                <a:spcPct val="150000"/>
              </a:lnSpc>
              <a:buFont typeface="Wingdings" pitchFamily="2" charset="2"/>
              <a:buChar char="v"/>
            </a:pPr>
            <a:r>
              <a:rPr lang="en-GB" dirty="0" smtClean="0"/>
              <a:t> A robust, safe and sustainable hosting platform for OER</a:t>
            </a:r>
          </a:p>
          <a:p>
            <a:pPr>
              <a:lnSpc>
                <a:spcPct val="150000"/>
              </a:lnSpc>
              <a:buFont typeface="Wingdings" pitchFamily="2" charset="2"/>
              <a:buChar char="v"/>
            </a:pPr>
            <a:r>
              <a:rPr lang="en-GB" dirty="0" smtClean="0"/>
              <a:t> A showcase for UK learning and teaching resources</a:t>
            </a:r>
            <a:endParaRPr lang="en-GB" dirty="0"/>
          </a:p>
        </p:txBody>
      </p:sp>
      <p:grpSp>
        <p:nvGrpSpPr>
          <p:cNvPr id="7" name="Group 6"/>
          <p:cNvGrpSpPr/>
          <p:nvPr/>
        </p:nvGrpSpPr>
        <p:grpSpPr>
          <a:xfrm>
            <a:off x="251520" y="5872530"/>
            <a:ext cx="1817737" cy="846090"/>
            <a:chOff x="251520" y="5872530"/>
            <a:chExt cx="1817737" cy="8460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1949147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What are the benefits of using Jorum?</a:t>
            </a:r>
          </a:p>
        </p:txBody>
      </p:sp>
      <p:sp>
        <p:nvSpPr>
          <p:cNvPr id="2" name="Content Placeholder 1"/>
          <p:cNvSpPr>
            <a:spLocks noGrp="1"/>
          </p:cNvSpPr>
          <p:nvPr>
            <p:ph sz="quarter" idx="1"/>
          </p:nvPr>
        </p:nvSpPr>
        <p:spPr>
          <a:xfrm>
            <a:off x="827584" y="1916832"/>
            <a:ext cx="7408333" cy="3450696"/>
          </a:xfrm>
        </p:spPr>
        <p:txBody>
          <a:bodyPr>
            <a:noAutofit/>
          </a:bodyPr>
          <a:lstStyle/>
          <a:p>
            <a:pPr>
              <a:lnSpc>
                <a:spcPct val="150000"/>
              </a:lnSpc>
              <a:buFont typeface="Wingdings" pitchFamily="2" charset="2"/>
              <a:buChar char="v"/>
            </a:pPr>
            <a:r>
              <a:rPr lang="en-GB" dirty="0" smtClean="0"/>
              <a:t>Provides security – a national repository service</a:t>
            </a:r>
          </a:p>
          <a:p>
            <a:pPr>
              <a:lnSpc>
                <a:spcPct val="150000"/>
              </a:lnSpc>
              <a:buFont typeface="Wingdings" pitchFamily="2" charset="2"/>
              <a:buChar char="v"/>
            </a:pPr>
            <a:r>
              <a:rPr lang="en-GB" dirty="0" smtClean="0"/>
              <a:t>Can </a:t>
            </a:r>
            <a:r>
              <a:rPr lang="en-GB" dirty="0"/>
              <a:t>reduce costs for the individual and </a:t>
            </a:r>
            <a:r>
              <a:rPr lang="en-GB" dirty="0" smtClean="0"/>
              <a:t>institution</a:t>
            </a:r>
          </a:p>
          <a:p>
            <a:pPr>
              <a:lnSpc>
                <a:spcPct val="150000"/>
              </a:lnSpc>
              <a:buFont typeface="Wingdings" pitchFamily="2" charset="2"/>
              <a:buChar char="v"/>
            </a:pPr>
            <a:r>
              <a:rPr lang="en-GB" dirty="0" smtClean="0"/>
              <a:t>Improves discoverability of your OERs</a:t>
            </a:r>
          </a:p>
          <a:p>
            <a:pPr>
              <a:lnSpc>
                <a:spcPct val="150000"/>
              </a:lnSpc>
              <a:buFont typeface="Wingdings" pitchFamily="2" charset="2"/>
              <a:buChar char="v"/>
            </a:pPr>
            <a:r>
              <a:rPr lang="en-GB" dirty="0" smtClean="0"/>
              <a:t>Can provide data about your OER usage</a:t>
            </a:r>
          </a:p>
          <a:p>
            <a:pPr>
              <a:lnSpc>
                <a:spcPct val="150000"/>
              </a:lnSpc>
              <a:buFont typeface="Wingdings" pitchFamily="2" charset="2"/>
              <a:buChar char="v"/>
            </a:pPr>
            <a:r>
              <a:rPr lang="en-GB" dirty="0" smtClean="0"/>
              <a:t>Highlight your resources to a wide audience</a:t>
            </a:r>
          </a:p>
        </p:txBody>
      </p:sp>
      <p:grpSp>
        <p:nvGrpSpPr>
          <p:cNvPr id="4" name="Group 3"/>
          <p:cNvGrpSpPr/>
          <p:nvPr/>
        </p:nvGrpSpPr>
        <p:grpSpPr>
          <a:xfrm>
            <a:off x="251520" y="5872530"/>
            <a:ext cx="1817737" cy="846090"/>
            <a:chOff x="251520" y="5872530"/>
            <a:chExt cx="1817737" cy="8460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171981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solidFill>
                  <a:schemeClr val="bg1"/>
                </a:solidFill>
              </a:rPr>
              <a:t>User Stories</a:t>
            </a:r>
            <a:endParaRPr lang="en-GB" sz="4000" dirty="0">
              <a:solidFill>
                <a:schemeClr val="bg1"/>
              </a:solidFill>
            </a:endParaRPr>
          </a:p>
        </p:txBody>
      </p:sp>
      <p:pic>
        <p:nvPicPr>
          <p:cNvPr id="2" name="Picture 2"/>
          <p:cNvPicPr>
            <a:picLocks noChangeAspect="1" noChangeArrowheads="1"/>
          </p:cNvPicPr>
          <p:nvPr/>
        </p:nvPicPr>
        <p:blipFill>
          <a:blip r:embed="rId3" cstate="print"/>
          <a:srcRect l="13555" t="16220" r="29722"/>
          <a:stretch>
            <a:fillRect/>
          </a:stretch>
        </p:blipFill>
        <p:spPr bwMode="auto">
          <a:xfrm>
            <a:off x="179512" y="0"/>
            <a:ext cx="8712379" cy="6858000"/>
          </a:xfrm>
          <a:prstGeom prst="rect">
            <a:avLst/>
          </a:prstGeom>
          <a:noFill/>
          <a:ln w="9525">
            <a:noFill/>
            <a:miter lim="800000"/>
            <a:headEnd/>
            <a:tailEnd/>
          </a:ln>
        </p:spPr>
      </p:pic>
    </p:spTree>
    <p:extLst>
      <p:ext uri="{BB962C8B-B14F-4D97-AF65-F5344CB8AC3E}">
        <p14:creationId xmlns:p14="http://schemas.microsoft.com/office/powerpoint/2010/main" val="286870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solidFill>
                  <a:schemeClr val="bg1"/>
                </a:solidFill>
              </a:rPr>
              <a:t>Featured Resources</a:t>
            </a:r>
            <a:endParaRPr lang="en-GB" sz="4000" dirty="0">
              <a:solidFill>
                <a:schemeClr val="bg1"/>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89" t="11320" r="55315" b="14054"/>
          <a:stretch/>
        </p:blipFill>
        <p:spPr bwMode="auto">
          <a:xfrm>
            <a:off x="323528" y="0"/>
            <a:ext cx="8522241"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706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t>Recent developments: DSpace upgrade</a:t>
            </a:r>
            <a:endParaRPr lang="en-GB" dirty="0"/>
          </a:p>
        </p:txBody>
      </p:sp>
      <p:sp>
        <p:nvSpPr>
          <p:cNvPr id="2" name="Content Placeholder 1"/>
          <p:cNvSpPr>
            <a:spLocks noGrp="1"/>
          </p:cNvSpPr>
          <p:nvPr>
            <p:ph sz="quarter" idx="1"/>
          </p:nvPr>
        </p:nvSpPr>
        <p:spPr/>
        <p:txBody>
          <a:bodyPr>
            <a:normAutofit/>
          </a:bodyPr>
          <a:lstStyle/>
          <a:p>
            <a:pPr>
              <a:lnSpc>
                <a:spcPct val="150000"/>
              </a:lnSpc>
              <a:buNone/>
            </a:pPr>
            <a:r>
              <a:rPr lang="en-GB" sz="2600" dirty="0" smtClean="0"/>
              <a:t>Migration to DSpace version 1.8 will enable:</a:t>
            </a:r>
          </a:p>
          <a:p>
            <a:pPr lvl="1">
              <a:lnSpc>
                <a:spcPct val="150000"/>
              </a:lnSpc>
              <a:buFont typeface="Wingdings" pitchFamily="2" charset="2"/>
              <a:buChar char="v"/>
            </a:pPr>
            <a:r>
              <a:rPr lang="en-GB" sz="2300" dirty="0" smtClean="0"/>
              <a:t>A more robust system for the future</a:t>
            </a:r>
            <a:endParaRPr lang="en-GB" sz="2600" dirty="0" smtClean="0"/>
          </a:p>
          <a:p>
            <a:pPr lvl="1">
              <a:lnSpc>
                <a:spcPct val="150000"/>
              </a:lnSpc>
              <a:buFont typeface="Wingdings" pitchFamily="2" charset="2"/>
              <a:buChar char="v"/>
            </a:pPr>
            <a:r>
              <a:rPr lang="en-GB" sz="2300" dirty="0" smtClean="0"/>
              <a:t>New and improved metadata fields</a:t>
            </a:r>
          </a:p>
          <a:p>
            <a:pPr lvl="1">
              <a:lnSpc>
                <a:spcPct val="150000"/>
              </a:lnSpc>
              <a:buFont typeface="Wingdings" pitchFamily="2" charset="2"/>
              <a:buChar char="v"/>
            </a:pPr>
            <a:r>
              <a:rPr lang="en-GB" sz="2300" dirty="0" smtClean="0"/>
              <a:t>New resource ingest methods</a:t>
            </a:r>
          </a:p>
          <a:p>
            <a:pPr lvl="1">
              <a:lnSpc>
                <a:spcPct val="150000"/>
              </a:lnSpc>
              <a:buFont typeface="Wingdings" pitchFamily="2" charset="2"/>
              <a:buChar char="v"/>
            </a:pPr>
            <a:r>
              <a:rPr lang="en-GB" sz="2300" dirty="0" smtClean="0"/>
              <a:t>New collections</a:t>
            </a:r>
          </a:p>
          <a:p>
            <a:pPr>
              <a:lnSpc>
                <a:spcPct val="150000"/>
              </a:lnSpc>
              <a:buNone/>
            </a:pPr>
            <a:endParaRPr lang="en-GB" sz="2000" dirty="0" smtClean="0"/>
          </a:p>
          <a:p>
            <a:pPr marL="627063" lvl="2" indent="0">
              <a:buNone/>
            </a:pPr>
            <a:endParaRPr lang="en-GB" dirty="0" smtClean="0"/>
          </a:p>
          <a:p>
            <a:pPr marL="627063" lvl="2" indent="0">
              <a:buNone/>
            </a:pPr>
            <a:endParaRPr lang="en-GB" dirty="0"/>
          </a:p>
          <a:p>
            <a:pPr>
              <a:buFont typeface="Wingdings" pitchFamily="2" charset="2"/>
              <a:buChar char="v"/>
            </a:pPr>
            <a:endParaRPr lang="en-GB" dirty="0"/>
          </a:p>
        </p:txBody>
      </p:sp>
      <p:grpSp>
        <p:nvGrpSpPr>
          <p:cNvPr id="4" name="Group 3"/>
          <p:cNvGrpSpPr/>
          <p:nvPr/>
        </p:nvGrpSpPr>
        <p:grpSpPr>
          <a:xfrm>
            <a:off x="251520" y="5872530"/>
            <a:ext cx="1817737" cy="846090"/>
            <a:chOff x="251520" y="5872530"/>
            <a:chExt cx="1817737" cy="8460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60324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solidFill>
                  <a:schemeClr val="bg1"/>
                </a:solidFill>
              </a:rPr>
              <a:t>Featured Resources</a:t>
            </a:r>
            <a:endParaRPr lang="en-GB" sz="4000" dirty="0">
              <a:solidFill>
                <a:schemeClr val="bg1"/>
              </a:solidFill>
            </a:endParaRP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18" t="11206" r="55522" b="28533"/>
          <a:stretch/>
        </p:blipFill>
        <p:spPr bwMode="auto">
          <a:xfrm>
            <a:off x="107504" y="188640"/>
            <a:ext cx="8928992" cy="58438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70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i="1" dirty="0" smtClean="0"/>
              <a:t>Jorum</a:t>
            </a:r>
            <a:r>
              <a:rPr lang="en-GB" dirty="0" smtClean="0"/>
              <a:t> P</a:t>
            </a:r>
            <a:r>
              <a:rPr lang="en-GB" i="1" dirty="0" smtClean="0"/>
              <a:t>owered:</a:t>
            </a:r>
            <a:r>
              <a:rPr lang="en-GB" dirty="0" smtClean="0"/>
              <a:t> What &amp; Why?</a:t>
            </a:r>
            <a:endParaRPr lang="en-GB" dirty="0"/>
          </a:p>
        </p:txBody>
      </p:sp>
      <p:sp>
        <p:nvSpPr>
          <p:cNvPr id="2" name="Content Placeholder 1"/>
          <p:cNvSpPr>
            <a:spLocks noGrp="1"/>
          </p:cNvSpPr>
          <p:nvPr>
            <p:ph sz="quarter" idx="1"/>
          </p:nvPr>
        </p:nvSpPr>
        <p:spPr>
          <a:xfrm>
            <a:off x="467544" y="1484784"/>
            <a:ext cx="6336704" cy="4873752"/>
          </a:xfrm>
        </p:spPr>
        <p:txBody>
          <a:bodyPr>
            <a:normAutofit/>
          </a:bodyPr>
          <a:lstStyle/>
          <a:p>
            <a:pPr>
              <a:lnSpc>
                <a:spcPct val="150000"/>
              </a:lnSpc>
              <a:buFont typeface="Wingdings" pitchFamily="2" charset="2"/>
              <a:buChar char="v"/>
            </a:pPr>
            <a:r>
              <a:rPr lang="en-GB" dirty="0"/>
              <a:t>R</a:t>
            </a:r>
            <a:r>
              <a:rPr lang="en-GB" sz="2600" dirty="0" smtClean="0"/>
              <a:t>equirements beyond ‘core’ Jorum</a:t>
            </a:r>
          </a:p>
          <a:p>
            <a:pPr>
              <a:lnSpc>
                <a:spcPct val="150000"/>
              </a:lnSpc>
              <a:buFont typeface="Wingdings" pitchFamily="2" charset="2"/>
              <a:buChar char="v"/>
            </a:pPr>
            <a:r>
              <a:rPr lang="en-GB" sz="2600" dirty="0" smtClean="0"/>
              <a:t>Customised ‘showcase’</a:t>
            </a:r>
          </a:p>
          <a:p>
            <a:pPr>
              <a:lnSpc>
                <a:spcPct val="150000"/>
              </a:lnSpc>
              <a:buFont typeface="Wingdings" pitchFamily="2" charset="2"/>
              <a:buChar char="v"/>
            </a:pPr>
            <a:r>
              <a:rPr lang="en-GB" sz="2600" dirty="0" smtClean="0"/>
              <a:t>Cost </a:t>
            </a:r>
            <a:r>
              <a:rPr lang="en-GB" sz="2600" dirty="0"/>
              <a:t>effective offers</a:t>
            </a:r>
          </a:p>
          <a:p>
            <a:pPr>
              <a:lnSpc>
                <a:spcPct val="150000"/>
              </a:lnSpc>
              <a:buFont typeface="Wingdings" pitchFamily="2" charset="2"/>
              <a:buChar char="v"/>
            </a:pPr>
            <a:endParaRPr lang="en-GB" dirty="0" smtClean="0"/>
          </a:p>
        </p:txBody>
      </p:sp>
      <p:grpSp>
        <p:nvGrpSpPr>
          <p:cNvPr id="4" name="Group 3"/>
          <p:cNvGrpSpPr/>
          <p:nvPr/>
        </p:nvGrpSpPr>
        <p:grpSpPr>
          <a:xfrm>
            <a:off x="251520" y="5872530"/>
            <a:ext cx="1817737" cy="846090"/>
            <a:chOff x="251520" y="5872530"/>
            <a:chExt cx="1817737" cy="8460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6295575"/>
              <a:ext cx="809625" cy="419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872530"/>
              <a:ext cx="834579" cy="846090"/>
            </a:xfrm>
            <a:prstGeom prst="rect">
              <a:avLst/>
            </a:prstGeom>
          </p:spPr>
        </p:pic>
      </p:grpSp>
    </p:spTree>
    <p:extLst>
      <p:ext uri="{BB962C8B-B14F-4D97-AF65-F5344CB8AC3E}">
        <p14:creationId xmlns:p14="http://schemas.microsoft.com/office/powerpoint/2010/main" val="2748194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solidFill>
                  <a:schemeClr val="bg1"/>
                </a:solidFill>
              </a:rPr>
              <a:t>Mock-up window</a:t>
            </a:r>
            <a:endParaRPr lang="en-GB" dirty="0">
              <a:solidFill>
                <a:schemeClr val="bg1"/>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6" t="1356" r="1695" b="1484"/>
          <a:stretch/>
        </p:blipFill>
        <p:spPr bwMode="auto">
          <a:xfrm>
            <a:off x="1115616" y="0"/>
            <a:ext cx="67896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446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3792</TotalTime>
  <Words>1783</Words>
  <Application>Microsoft Office PowerPoint</Application>
  <PresentationFormat>On-screen Show (4:3)</PresentationFormat>
  <Paragraphs>157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DaMSSI-ABC &amp; Jorum </vt:lpstr>
      <vt:lpstr>What is Jorum?</vt:lpstr>
      <vt:lpstr>What are the benefits of using Jorum?</vt:lpstr>
      <vt:lpstr>User Stories</vt:lpstr>
      <vt:lpstr>Featured Resources</vt:lpstr>
      <vt:lpstr>Recent developments: DSpace upgrade</vt:lpstr>
      <vt:lpstr>Featured Resources</vt:lpstr>
      <vt:lpstr>Jorum Powered: What &amp; Why?</vt:lpstr>
      <vt:lpstr>Mock-up window</vt:lpstr>
      <vt:lpstr>Jorum Powered: Re:Source Sub-site</vt:lpstr>
      <vt:lpstr>New Hierarchy</vt:lpstr>
      <vt:lpstr>New Hierarchy</vt:lpstr>
      <vt:lpstr>New Hierarchy</vt:lpstr>
      <vt:lpstr>Current metadata field options</vt:lpstr>
      <vt:lpstr>New metadata fields for RDM?</vt:lpstr>
      <vt:lpstr>Any questions?</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Jorum &amp; the Jisc FE &amp; Skills Programme</dc:title>
  <dc:creator>Siobhan</dc:creator>
  <cp:lastModifiedBy>Siobhan</cp:lastModifiedBy>
  <cp:revision>225</cp:revision>
  <dcterms:created xsi:type="dcterms:W3CDTF">2013-02-15T10:43:41Z</dcterms:created>
  <dcterms:modified xsi:type="dcterms:W3CDTF">2013-05-13T11:51:22Z</dcterms:modified>
</cp:coreProperties>
</file>