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sldIdLst>
    <p:sldId id="361" r:id="rId2"/>
    <p:sldId id="293" r:id="rId3"/>
    <p:sldId id="283" r:id="rId4"/>
    <p:sldId id="272" r:id="rId5"/>
    <p:sldId id="304" r:id="rId6"/>
    <p:sldId id="288" r:id="rId7"/>
    <p:sldId id="297" r:id="rId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ry DCC" initials="KD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7143" autoAdjust="0"/>
  </p:normalViewPr>
  <p:slideViewPr>
    <p:cSldViewPr>
      <p:cViewPr>
        <p:scale>
          <a:sx n="100" d="100"/>
          <a:sy n="100" d="100"/>
        </p:scale>
        <p:origin x="-195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7D605-3A92-4E84-BB31-A571166815F9}" type="datetimeFigureOut">
              <a:rPr lang="en-GB" smtClean="0"/>
              <a:pPr/>
              <a:t>23/05/2014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648DB-08B3-4C37-99AC-20C6D518D60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3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0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80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191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592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7BE3-7294-4AE3-B0E1-5A52E80B3FDA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65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760" y="1628775"/>
            <a:ext cx="4752628" cy="1514475"/>
          </a:xfrm>
        </p:spPr>
        <p:txBody>
          <a:bodyPr/>
          <a:lstStyle>
            <a:lvl1pPr>
              <a:defRPr sz="37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650" y="5437188"/>
            <a:ext cx="2154238" cy="703262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31242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165850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0E207F"/>
                </a:solidFill>
              </a:defRPr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49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954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2954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46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807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 sz="2400" baseline="0">
                <a:solidFill>
                  <a:schemeClr val="accent6"/>
                </a:solidFill>
                <a:latin typeface="Arial" pitchFamily="34" charset="0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10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26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9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52934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2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692696"/>
            <a:ext cx="9144000" cy="648072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9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9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30243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34680" cy="35612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8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7704" y="980728"/>
            <a:ext cx="5298976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007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92696"/>
            <a:ext cx="91440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564904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032125" y="265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aseline="0">
          <a:solidFill>
            <a:schemeClr val="accent6"/>
          </a:solidFill>
          <a:latin typeface="Arial" pitchFamily="34" charset="0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aseline="0">
          <a:solidFill>
            <a:schemeClr val="accent6"/>
          </a:solidFill>
          <a:latin typeface="Arial" pitchFamily="34" charset="0"/>
        </a:defRPr>
      </a:lvl2pPr>
      <a:lvl3pPr marL="12001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baseline="0">
          <a:solidFill>
            <a:schemeClr val="accent6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erj.com/preprints/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hyperlink" Target="http://www.ukrio.org/what-we-do/code-of-practice-for-research/" TargetMode="External"/><Relationship Id="rId4" Type="http://schemas.openxmlformats.org/officeDocument/2006/relationships/hyperlink" Target="http://www.rcuk.ac.uk/research/Pages/DataPolicy.asp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hyperlink" Target="http://www.data-archive.ac.uk/create-manage/format/formats-tab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bib.org/" TargetMode="External"/><Relationship Id="rId7" Type="http://schemas.openxmlformats.org/officeDocument/2006/relationships/hyperlink" Target="http://metajnl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cc.ac.uk/resources/how-guides/cite-datasets" TargetMode="External"/><Relationship Id="rId5" Type="http://schemas.openxmlformats.org/officeDocument/2006/relationships/hyperlink" Target="http://www.dcc.ac.uk/resources/how-guides/license-research-data" TargetMode="External"/><Relationship Id="rId4" Type="http://schemas.openxmlformats.org/officeDocument/2006/relationships/hyperlink" Target="http://www.re3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323728"/>
          </a:xfrm>
        </p:spPr>
        <p:txBody>
          <a:bodyPr/>
          <a:lstStyle/>
          <a:p>
            <a:r>
              <a:rPr lang="en-GB" sz="5400" dirty="0" smtClean="0">
                <a:solidFill>
                  <a:schemeClr val="bg1"/>
                </a:solidFill>
              </a:rPr>
              <a:t>Data Management Planning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19944" y="1493168"/>
            <a:ext cx="8229600" cy="232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9pPr>
          </a:lstStyle>
          <a:p>
            <a:r>
              <a:rPr lang="en-GB" sz="5400" kern="0" smtClean="0">
                <a:solidFill>
                  <a:schemeClr val="bg1"/>
                </a:solidFill>
              </a:rPr>
              <a:t>Data Management Planning</a:t>
            </a:r>
            <a:endParaRPr lang="en-GB" sz="5400" kern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rgbClr val="FE9914"/>
              </a:solidFill>
              <a:effectLst/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493168"/>
            <a:ext cx="8229600" cy="232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45188"/>
                </a:solidFill>
                <a:latin typeface="Arial" charset="0"/>
              </a:defRPr>
            </a:lvl9pPr>
          </a:lstStyle>
          <a:p>
            <a:r>
              <a:rPr lang="en-GB" sz="5400" kern="0" dirty="0" smtClean="0">
                <a:solidFill>
                  <a:schemeClr val="bg1"/>
                </a:solidFill>
              </a:rPr>
              <a:t>Data Sharing</a:t>
            </a:r>
            <a:endParaRPr lang="en-GB" sz="5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4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</a:t>
            </a:r>
            <a:r>
              <a:rPr lang="en-GB" dirty="0" smtClean="0"/>
              <a:t> is data sharing?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94848" cy="4216896"/>
          </a:xfrm>
        </p:spPr>
        <p:txBody>
          <a:bodyPr/>
          <a:lstStyle/>
          <a:p>
            <a:pPr marL="457200" lvl="1" indent="0">
              <a:buFont typeface="Arial" charset="0"/>
              <a:buNone/>
            </a:pPr>
            <a:r>
              <a:rPr lang="en-US" sz="2400" i="1" dirty="0" smtClean="0">
                <a:ea typeface="ＭＳ Ｐゴシック" pitchFamily="34" charset="-128"/>
                <a:cs typeface="Arial" charset="0"/>
              </a:rPr>
              <a:t>“… </a:t>
            </a:r>
            <a:r>
              <a:rPr lang="en-US" sz="2400" i="1" dirty="0">
                <a:ea typeface="ＭＳ Ｐゴシック" pitchFamily="34" charset="-128"/>
                <a:cs typeface="Arial" charset="0"/>
              </a:rPr>
              <a:t>the practice of making data used for scholarly </a:t>
            </a:r>
          </a:p>
          <a:p>
            <a:pPr marL="457200" lvl="1" indent="0">
              <a:buFont typeface="Arial" charset="0"/>
              <a:buNone/>
            </a:pPr>
            <a:r>
              <a:rPr lang="en-US" sz="2400" i="1" dirty="0">
                <a:ea typeface="ＭＳ Ｐゴシック" pitchFamily="34" charset="-128"/>
                <a:cs typeface="Arial" charset="0"/>
              </a:rPr>
              <a:t>research available to others.”  </a:t>
            </a:r>
            <a:r>
              <a:rPr lang="en-US" sz="2400" dirty="0">
                <a:ea typeface="ＭＳ Ｐゴシック" pitchFamily="34" charset="-128"/>
                <a:cs typeface="Arial" charset="0"/>
              </a:rPr>
              <a:t>[Wikipedia]</a:t>
            </a:r>
          </a:p>
          <a:p>
            <a:pPr marL="1314450" lvl="3" indent="0">
              <a:buFont typeface="Arial" charset="0"/>
              <a:buNone/>
            </a:pPr>
            <a:r>
              <a:rPr lang="en-US" sz="2400" dirty="0">
                <a:solidFill>
                  <a:schemeClr val="accent6"/>
                </a:solidFill>
                <a:ea typeface="ＭＳ Ｐゴシック" pitchFamily="34" charset="-128"/>
                <a:cs typeface="Arial" charset="0"/>
              </a:rPr>
              <a:t>                                                                 </a:t>
            </a:r>
            <a:endParaRPr lang="en-US" sz="2400" b="1" dirty="0">
              <a:solidFill>
                <a:schemeClr val="accent6"/>
              </a:solidFill>
              <a:ea typeface="ＭＳ Ｐゴシック" pitchFamily="34" charset="-128"/>
              <a:cs typeface="Arial" charset="0"/>
            </a:endParaRPr>
          </a:p>
          <a:p>
            <a:pPr marL="57150" indent="0">
              <a:buFont typeface="Arial" charset="0"/>
              <a:buNone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Who’s 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involved?</a:t>
            </a:r>
            <a:endParaRPr lang="en-US" sz="2400" dirty="0">
              <a:ea typeface="ＭＳ Ｐゴシック" pitchFamily="34" charset="-128"/>
              <a:cs typeface="Arial" charset="0"/>
            </a:endParaRP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the data sharer</a:t>
            </a: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the data repository</a:t>
            </a: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the secondary data user</a:t>
            </a: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support 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staff</a:t>
            </a: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r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esearch participants </a:t>
            </a:r>
          </a:p>
          <a:p>
            <a:pPr lvl="1">
              <a:buFont typeface="Wingdings" pitchFamily="2" charset="2"/>
              <a:buChar char="n"/>
            </a:pPr>
            <a:r>
              <a:rPr lang="en-US" sz="2400" dirty="0">
                <a:ea typeface="ＭＳ Ｐゴシック" pitchFamily="34" charset="-128"/>
                <a:cs typeface="Arial" charset="0"/>
              </a:rPr>
              <a:t>c</a:t>
            </a:r>
            <a:r>
              <a:rPr lang="en-US" sz="2400" dirty="0" smtClean="0">
                <a:ea typeface="ＭＳ Ｐゴシック" pitchFamily="34" charset="-128"/>
                <a:cs typeface="Arial" charset="0"/>
              </a:rPr>
              <a:t>ommercial partners</a:t>
            </a:r>
            <a:endParaRPr lang="en-US" sz="2400" dirty="0">
              <a:ea typeface="ＭＳ Ｐゴシック" pitchFamily="34" charset="-128"/>
              <a:cs typeface="Arial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Reasons to share data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248472" cy="42866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BENEFITS</a:t>
            </a:r>
          </a:p>
          <a:p>
            <a:pPr>
              <a:buSzPct val="100000"/>
            </a:pPr>
            <a:r>
              <a:rPr lang="en-GB" sz="2400" dirty="0" smtClean="0"/>
              <a:t>Avoid duplication</a:t>
            </a:r>
          </a:p>
          <a:p>
            <a:pPr>
              <a:buSzPct val="100000"/>
            </a:pPr>
            <a:r>
              <a:rPr lang="en-GB" sz="2400" dirty="0" smtClean="0"/>
              <a:t>Scientific integrity</a:t>
            </a:r>
          </a:p>
          <a:p>
            <a:pPr>
              <a:buSzPct val="100000"/>
            </a:pPr>
            <a:r>
              <a:rPr lang="en-GB" sz="2400" dirty="0" smtClean="0"/>
              <a:t>More collaboration</a:t>
            </a:r>
          </a:p>
          <a:p>
            <a:pPr>
              <a:buSzPct val="100000"/>
            </a:pPr>
            <a:r>
              <a:rPr lang="en-GB" sz="2400" dirty="0" smtClean="0"/>
              <a:t>Better research</a:t>
            </a:r>
            <a:endParaRPr lang="en-GB" sz="2400" dirty="0"/>
          </a:p>
          <a:p>
            <a:pPr>
              <a:buSzPct val="100000"/>
            </a:pPr>
            <a:r>
              <a:rPr lang="en-GB" sz="2400" dirty="0"/>
              <a:t>Increased </a:t>
            </a:r>
            <a:r>
              <a:rPr lang="en-GB" sz="2400" dirty="0" smtClean="0"/>
              <a:t>citation</a:t>
            </a:r>
          </a:p>
          <a:p>
            <a:pPr>
              <a:buNone/>
            </a:pPr>
            <a:r>
              <a:rPr lang="en-GB" sz="2000" dirty="0" smtClean="0">
                <a:cs typeface="Times New Roman" pitchFamily="18" charset="0"/>
              </a:rPr>
              <a:t>           9-30% increase shown in </a:t>
            </a:r>
          </a:p>
          <a:p>
            <a:pPr>
              <a:buNone/>
            </a:pP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smtClean="0">
                <a:cs typeface="Times New Roman" pitchFamily="18" charset="0"/>
              </a:rPr>
              <a:t>          study</a:t>
            </a:r>
            <a:endParaRPr lang="en-GB" dirty="0">
              <a:cs typeface="Times New Roman" pitchFamily="18" charset="0"/>
            </a:endParaRPr>
          </a:p>
          <a:p>
            <a:pPr algn="r">
              <a:buNone/>
            </a:pPr>
            <a:r>
              <a:rPr lang="en-GB" sz="1800" dirty="0" smtClean="0">
                <a:cs typeface="Times New Roman" pitchFamily="18" charset="0"/>
              </a:rPr>
              <a:t>(</a:t>
            </a:r>
            <a:r>
              <a:rPr lang="en-GB" sz="1800" dirty="0" err="1"/>
              <a:t>Piwowar</a:t>
            </a:r>
            <a:r>
              <a:rPr lang="en-GB" sz="1800" dirty="0"/>
              <a:t> H. and Vision T.J 2013 </a:t>
            </a:r>
            <a:r>
              <a:rPr lang="en-GB" sz="1800" dirty="0" smtClean="0">
                <a:cs typeface="Times New Roman" pitchFamily="18" charset="0"/>
              </a:rPr>
              <a:t>, </a:t>
            </a:r>
            <a:r>
              <a:rPr lang="en-GB" sz="1800" u="sng" dirty="0">
                <a:hlinkClick r:id="rId3"/>
              </a:rPr>
              <a:t>https://</a:t>
            </a:r>
            <a:r>
              <a:rPr lang="en-GB" sz="1800" u="sng" dirty="0" smtClean="0">
                <a:hlinkClick r:id="rId3"/>
              </a:rPr>
              <a:t>peerj.com/preprints/1.pdf</a:t>
            </a:r>
            <a:r>
              <a:rPr lang="en-GB" sz="2000" dirty="0" smtClean="0">
                <a:cs typeface="Times New Roman" pitchFamily="18" charset="0"/>
              </a:rPr>
              <a:t>)</a:t>
            </a:r>
            <a:endParaRPr lang="en-GB" sz="2000" dirty="0">
              <a:cs typeface="Times New Roman" pitchFamily="18" charset="0"/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0" y="1556792"/>
            <a:ext cx="4392488" cy="432048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DRIVERS</a:t>
            </a:r>
          </a:p>
          <a:p>
            <a:pPr>
              <a:buSzPct val="100000"/>
            </a:pPr>
            <a:r>
              <a:rPr lang="en-GB" sz="2400" dirty="0" smtClean="0"/>
              <a:t>Public expectations</a:t>
            </a:r>
          </a:p>
          <a:p>
            <a:pPr>
              <a:buSzPct val="100000"/>
            </a:pPr>
            <a:r>
              <a:rPr lang="en-GB" sz="2400" dirty="0" smtClean="0"/>
              <a:t>Government agenda</a:t>
            </a:r>
          </a:p>
          <a:p>
            <a:pPr>
              <a:buSzPct val="100000"/>
            </a:pPr>
            <a:r>
              <a:rPr lang="en-GB" sz="2400" dirty="0" smtClean="0"/>
              <a:t>RCUK Data Policy</a:t>
            </a:r>
          </a:p>
          <a:p>
            <a:pPr marL="457200" lvl="1" indent="0">
              <a:buSzPct val="100000"/>
              <a:buNone/>
            </a:pPr>
            <a:r>
              <a:rPr lang="en-GB" sz="2000" dirty="0" smtClean="0">
                <a:hlinkClick r:id="rId4"/>
              </a:rPr>
              <a:t>www.rcuk.ac.uk/research/Pages/DataPolicy.aspx</a:t>
            </a:r>
            <a:r>
              <a:rPr lang="en-GB" sz="2000" dirty="0" smtClean="0"/>
              <a:t> </a:t>
            </a:r>
          </a:p>
          <a:p>
            <a:pPr>
              <a:buSzPct val="100000"/>
            </a:pPr>
            <a:r>
              <a:rPr lang="en-GB" sz="2400" dirty="0" smtClean="0"/>
              <a:t>UKRIO Code of Practice </a:t>
            </a:r>
            <a:r>
              <a:rPr lang="en-GB" sz="2400" dirty="0"/>
              <a:t>for Research </a:t>
            </a:r>
            <a:endParaRPr lang="en-GB" sz="2400" dirty="0" smtClean="0"/>
          </a:p>
          <a:p>
            <a:pPr marL="457200" lvl="1" indent="0">
              <a:spcBef>
                <a:spcPts val="480"/>
              </a:spcBef>
              <a:buSzPct val="100000"/>
              <a:buNone/>
            </a:pPr>
            <a:r>
              <a:rPr lang="en-GB" sz="2000" dirty="0" smtClean="0">
                <a:hlinkClick r:id="rId5"/>
              </a:rPr>
              <a:t>www.ukrio.org/what-we-do/code-of-practice-for-research/</a:t>
            </a:r>
            <a:r>
              <a:rPr lang="en-GB" sz="2000" dirty="0" smtClean="0"/>
              <a:t> </a:t>
            </a:r>
          </a:p>
        </p:txBody>
      </p:sp>
      <p:pic>
        <p:nvPicPr>
          <p:cNvPr id="11" name="Picture 2" descr="C:\Documents and Settings\librep\Local Settings\Temporary Internet Files\Content.IE5\WCKXAQGN\MC900432527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2530" y="4293096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864096"/>
          </a:xfrm>
        </p:spPr>
        <p:txBody>
          <a:bodyPr/>
          <a:lstStyle/>
          <a:p>
            <a:r>
              <a:rPr lang="en-GB" dirty="0" smtClean="0"/>
              <a:t>Exercise: barriers to data sharing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899592" y="1124744"/>
            <a:ext cx="7237561" cy="3024336"/>
          </a:xfrm>
        </p:spPr>
        <p:txBody>
          <a:bodyPr/>
          <a:lstStyle/>
          <a:p>
            <a:r>
              <a:rPr lang="en-GB" sz="2400" dirty="0" smtClean="0"/>
              <a:t>List </a:t>
            </a:r>
            <a:r>
              <a:rPr lang="en-GB" dirty="0" smtClean="0"/>
              <a:t>one or two of the r</a:t>
            </a:r>
            <a:r>
              <a:rPr lang="en-GB" sz="2400" dirty="0" smtClean="0"/>
              <a:t>easons that researchers might feel restrict their ability to share their data. </a:t>
            </a:r>
          </a:p>
          <a:p>
            <a:endParaRPr lang="en-GB" sz="2400" dirty="0" smtClean="0"/>
          </a:p>
          <a:p>
            <a:r>
              <a:rPr lang="en-GB" sz="2400" dirty="0" smtClean="0"/>
              <a:t>Are there any actions that could be taken to reduce or overcome these restrictions?</a:t>
            </a:r>
          </a:p>
          <a:p>
            <a:pPr>
              <a:buNone/>
            </a:pPr>
            <a:endParaRPr lang="en-GB" sz="900" dirty="0" smtClean="0"/>
          </a:p>
          <a:p>
            <a:r>
              <a:rPr lang="en-GB" sz="2400" dirty="0" smtClean="0"/>
              <a:t>You have 10 minutes</a:t>
            </a:r>
          </a:p>
          <a:p>
            <a:pPr lvl="1">
              <a:buNone/>
            </a:pPr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416359"/>
              </p:ext>
            </p:extLst>
          </p:nvPr>
        </p:nvGraphicFramePr>
        <p:xfrm>
          <a:off x="827584" y="4437112"/>
          <a:ext cx="770485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504056">
                <a:tc>
                  <a:txBody>
                    <a:bodyPr/>
                    <a:lstStyle/>
                    <a:p>
                      <a:r>
                        <a:rPr lang="en-GB" dirty="0" smtClean="0"/>
                        <a:t>Constraints on</a:t>
                      </a:r>
                      <a:r>
                        <a:rPr lang="en-GB" baseline="0" dirty="0" smtClean="0"/>
                        <a:t> data sharing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Possible solutions / approaches</a:t>
                      </a:r>
                      <a:endParaRPr lang="en-GB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35280" cy="1371600"/>
          </a:xfrm>
        </p:spPr>
        <p:txBody>
          <a:bodyPr/>
          <a:lstStyle/>
          <a:p>
            <a:r>
              <a:rPr lang="en-GB" dirty="0" smtClean="0"/>
              <a:t>Managing restrictions on sharing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55600" y="1665288"/>
            <a:ext cx="8429625" cy="4845538"/>
          </a:xfrm>
        </p:spPr>
        <p:txBody>
          <a:bodyPr/>
          <a:lstStyle/>
          <a:p>
            <a:pPr lvl="1">
              <a:spcAft>
                <a:spcPts val="0"/>
              </a:spcAft>
              <a:buNone/>
            </a:pPr>
            <a:r>
              <a:rPr lang="en-GB" sz="2400" b="1" dirty="0" smtClean="0"/>
              <a:t>Ethics</a:t>
            </a:r>
          </a:p>
          <a:p>
            <a:pPr lvl="1">
              <a:spcAft>
                <a:spcPts val="0"/>
              </a:spcAft>
              <a:buNone/>
            </a:pPr>
            <a:r>
              <a:rPr lang="en-GB" dirty="0" smtClean="0"/>
              <a:t>Balance data protection with data sharing</a:t>
            </a:r>
          </a:p>
          <a:p>
            <a:pPr lvl="1">
              <a:spcAft>
                <a:spcPts val="0"/>
              </a:spcAft>
              <a:buFont typeface="Wingdings" pitchFamily="2" charset="2"/>
              <a:buChar char="n"/>
            </a:pPr>
            <a:r>
              <a:rPr lang="en-GB" dirty="0" smtClean="0"/>
              <a:t>Informed consent – cover current </a:t>
            </a:r>
            <a:r>
              <a:rPr lang="en-GB" b="1" i="1" dirty="0" smtClean="0"/>
              <a:t>and</a:t>
            </a:r>
            <a:r>
              <a:rPr lang="en-GB" dirty="0" smtClean="0"/>
              <a:t> future use</a:t>
            </a:r>
          </a:p>
          <a:p>
            <a:pPr lvl="1">
              <a:spcAft>
                <a:spcPts val="0"/>
              </a:spcAft>
              <a:buFont typeface="Wingdings" pitchFamily="2" charset="2"/>
              <a:buChar char="n"/>
            </a:pPr>
            <a:r>
              <a:rPr lang="en-GB" dirty="0" smtClean="0"/>
              <a:t>Confidentiality – is anonymisation appropriate?</a:t>
            </a:r>
          </a:p>
          <a:p>
            <a:pPr lvl="1">
              <a:spcAft>
                <a:spcPts val="0"/>
              </a:spcAft>
              <a:buFont typeface="Wingdings" pitchFamily="2" charset="2"/>
              <a:buChar char="n"/>
            </a:pPr>
            <a:r>
              <a:rPr lang="en-GB" dirty="0" smtClean="0"/>
              <a:t>Access control – who, what, when?</a:t>
            </a:r>
          </a:p>
          <a:p>
            <a:pPr lvl="1">
              <a:spcAft>
                <a:spcPts val="0"/>
              </a:spcAft>
              <a:buNone/>
            </a:pPr>
            <a:endParaRPr lang="en-GB" sz="2800" dirty="0" smtClean="0"/>
          </a:p>
          <a:p>
            <a:pPr lvl="1">
              <a:spcAft>
                <a:spcPts val="0"/>
              </a:spcAft>
              <a:buNone/>
            </a:pPr>
            <a:r>
              <a:rPr lang="en-GB" sz="2400" b="1" dirty="0" smtClean="0"/>
              <a:t>IPR</a:t>
            </a:r>
            <a:endParaRPr lang="en-GB" sz="2400" dirty="0" smtClean="0"/>
          </a:p>
          <a:p>
            <a:pPr lvl="1">
              <a:spcAft>
                <a:spcPts val="0"/>
              </a:spcAft>
              <a:buFont typeface="Wingdings" pitchFamily="2" charset="2"/>
              <a:buChar char="n"/>
            </a:pPr>
            <a:r>
              <a:rPr lang="en-GB" dirty="0"/>
              <a:t>Clarify copyright before research starts</a:t>
            </a:r>
          </a:p>
          <a:p>
            <a:pPr lvl="1">
              <a:spcAft>
                <a:spcPts val="0"/>
              </a:spcAft>
              <a:buFont typeface="Wingdings" pitchFamily="2" charset="2"/>
              <a:buChar char="n"/>
            </a:pPr>
            <a:r>
              <a:rPr lang="en-GB" dirty="0"/>
              <a:t>Consider </a:t>
            </a:r>
            <a:r>
              <a:rPr lang="en-GB" dirty="0" smtClean="0"/>
              <a:t>licensing options e.g. Creative Commons</a:t>
            </a:r>
          </a:p>
          <a:p>
            <a:pPr lvl="1">
              <a:spcAft>
                <a:spcPts val="0"/>
              </a:spcAft>
              <a:buNone/>
            </a:pPr>
            <a:endParaRPr lang="en-GB" sz="2800" dirty="0" smtClean="0"/>
          </a:p>
          <a:p>
            <a:pPr lvl="1">
              <a:spcAft>
                <a:spcPts val="0"/>
              </a:spcAft>
              <a:buNone/>
            </a:pPr>
            <a:endParaRPr lang="en-GB" sz="2800" dirty="0" smtClean="0"/>
          </a:p>
          <a:p>
            <a:pPr lvl="1">
              <a:buNone/>
            </a:pPr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6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76263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Select formats for data sharing</a:t>
            </a:r>
          </a:p>
        </p:txBody>
      </p:sp>
      <p:sp>
        <p:nvSpPr>
          <p:cNvPr id="32771" name="Content Placeholder 17"/>
          <p:cNvSpPr>
            <a:spLocks noGrp="1"/>
          </p:cNvSpPr>
          <p:nvPr>
            <p:ph idx="1"/>
          </p:nvPr>
        </p:nvSpPr>
        <p:spPr>
          <a:xfrm>
            <a:off x="539552" y="1254666"/>
            <a:ext cx="8065517" cy="2088232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en-US" sz="2400" dirty="0" smtClean="0">
                <a:ea typeface="ＭＳ Ｐゴシック" pitchFamily="34" charset="-128"/>
              </a:rPr>
              <a:t>It’s better to use formats that are: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"/>
            </a:pPr>
            <a:r>
              <a:rPr lang="en-US" sz="1800" dirty="0" smtClean="0">
                <a:ea typeface="ＭＳ Ｐゴシック" pitchFamily="34" charset="-128"/>
              </a:rPr>
              <a:t>Unencrypted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"/>
            </a:pPr>
            <a:r>
              <a:rPr lang="en-US" sz="1800" dirty="0" smtClean="0">
                <a:ea typeface="ＭＳ Ｐゴシック" pitchFamily="34" charset="-128"/>
              </a:rPr>
              <a:t>Uncompressed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"/>
            </a:pPr>
            <a:r>
              <a:rPr lang="en-US" sz="1800" dirty="0" smtClean="0">
                <a:ea typeface="ＭＳ Ｐゴシック" pitchFamily="34" charset="-128"/>
              </a:rPr>
              <a:t>Non-proprietary/patent-encumbered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"/>
            </a:pPr>
            <a:r>
              <a:rPr lang="en-US" sz="1800" dirty="0" smtClean="0">
                <a:ea typeface="ＭＳ Ｐゴシック" pitchFamily="34" charset="-128"/>
              </a:rPr>
              <a:t>Open, documented standard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Char char=""/>
            </a:pPr>
            <a:r>
              <a:rPr lang="en-US" sz="1800" dirty="0" smtClean="0">
                <a:ea typeface="ＭＳ Ｐゴシック" pitchFamily="34" charset="-128"/>
              </a:rPr>
              <a:t>Standard representation (ASCII, Unicode)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rgbClr val="45535F"/>
              </a:solidFill>
              <a:ea typeface="ＭＳ Ｐゴシック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651028"/>
              </p:ext>
            </p:extLst>
          </p:nvPr>
        </p:nvGraphicFramePr>
        <p:xfrm>
          <a:off x="539552" y="3140968"/>
          <a:ext cx="806489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248"/>
                <a:gridCol w="3445660"/>
                <a:gridCol w="2712988"/>
              </a:tblGrid>
              <a:tr h="3561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Type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Recommended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Avoid for data sharing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  <a:tr h="35615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Tabular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data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CSV, TSV, SPSS portable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Excel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  <a:tr h="62327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Text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Plain text,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HTML, RTF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PDF/A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only if layout matters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Word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  <a:tr h="62327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Media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Container: MP4,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Ogg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Codec: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Theora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,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Dirac, FLAC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Quicktime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H264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  <a:tr h="35615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Images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TIFF, JPEG2000, PNG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GIF,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JPG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  <a:tr h="35615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Structured data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XML,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RDF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RDBMS</a:t>
                      </a:r>
                      <a:endParaRPr lang="en-GB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9" marR="91449"/>
                </a:tc>
              </a:tr>
            </a:tbl>
          </a:graphicData>
        </a:graphic>
      </p:graphicFrame>
      <p:sp>
        <p:nvSpPr>
          <p:cNvPr id="32802" name="TextBox 2"/>
          <p:cNvSpPr txBox="1">
            <a:spLocks noChangeArrowheads="1"/>
          </p:cNvSpPr>
          <p:nvPr/>
        </p:nvSpPr>
        <p:spPr bwMode="auto">
          <a:xfrm>
            <a:off x="353781" y="5932864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Further examples: </a:t>
            </a:r>
            <a:r>
              <a:rPr lang="en-GB" sz="1600" dirty="0">
                <a:latin typeface="Calibri" pitchFamily="34" charset="0"/>
                <a:cs typeface="Calibri" pitchFamily="34" charset="0"/>
                <a:hlinkClick r:id="rId4"/>
              </a:rPr>
              <a:t>http://www.data-archive.ac.uk/create-manage/format/formats-table</a:t>
            </a:r>
            <a:r>
              <a:rPr lang="en-GB" sz="160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2584649"/>
            <a:ext cx="12271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61293" y="227687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Research360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48072"/>
          </a:xfrm>
        </p:spPr>
        <p:txBody>
          <a:bodyPr/>
          <a:lstStyle/>
          <a:p>
            <a:r>
              <a:rPr lang="en-GB" dirty="0" smtClean="0"/>
              <a:t>How to share research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892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dirty="0" smtClean="0"/>
              <a:t>Use appropriate repositories and data catalogues</a:t>
            </a:r>
          </a:p>
          <a:p>
            <a:pPr lvl="1">
              <a:spcAft>
                <a:spcPts val="480"/>
              </a:spcAft>
            </a:pPr>
            <a:r>
              <a:rPr lang="en-GB" dirty="0" smtClean="0">
                <a:hlinkClick r:id="rId3"/>
              </a:rPr>
              <a:t>http://databib.org</a:t>
            </a:r>
            <a:endParaRPr lang="en-GB" dirty="0" smtClean="0"/>
          </a:p>
          <a:p>
            <a:pPr lvl="1">
              <a:spcAft>
                <a:spcPts val="480"/>
              </a:spcAft>
            </a:pPr>
            <a:r>
              <a:rPr lang="en-GB" dirty="0">
                <a:hlinkClick r:id="rId4"/>
              </a:rPr>
              <a:t>http://www.re3data.org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pPr lvl="1">
              <a:spcAft>
                <a:spcPts val="480"/>
              </a:spcAft>
            </a:pPr>
            <a:r>
              <a:rPr lang="en-GB" dirty="0" err="1" smtClean="0"/>
              <a:t>Jisc</a:t>
            </a:r>
            <a:r>
              <a:rPr lang="en-GB" dirty="0" smtClean="0"/>
              <a:t>/DCC research data registry (coming soon!)  </a:t>
            </a:r>
          </a:p>
          <a:p>
            <a:pPr>
              <a:spcAft>
                <a:spcPts val="0"/>
              </a:spcAft>
            </a:pPr>
            <a:endParaRPr lang="en-GB" sz="2000" dirty="0" smtClean="0"/>
          </a:p>
          <a:p>
            <a:pPr>
              <a:spcAft>
                <a:spcPts val="0"/>
              </a:spcAft>
            </a:pPr>
            <a:r>
              <a:rPr lang="en-GB" dirty="0" smtClean="0"/>
              <a:t>License the data so it is clear how it can be reused</a:t>
            </a:r>
          </a:p>
          <a:p>
            <a:pPr lvl="1">
              <a:spcAft>
                <a:spcPts val="3000"/>
              </a:spcAft>
            </a:pPr>
            <a:r>
              <a:rPr lang="en-GB" dirty="0" smtClean="0">
                <a:hlinkClick r:id="rId5"/>
              </a:rPr>
              <a:t>www.dcc.ac.uk/resources/how-guides/license-research-data</a:t>
            </a:r>
            <a:r>
              <a:rPr lang="en-GB" dirty="0" smtClean="0"/>
              <a:t> 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Make sure it’s clear how to cite the data</a:t>
            </a:r>
          </a:p>
          <a:p>
            <a:pPr marL="342900" lvl="1" indent="-342900">
              <a:spcAft>
                <a:spcPts val="0"/>
              </a:spcAft>
            </a:pPr>
            <a:r>
              <a:rPr lang="en-GB" dirty="0" smtClean="0">
                <a:hlinkClick r:id="rId6"/>
              </a:rPr>
              <a:t>http://</a:t>
            </a:r>
            <a:r>
              <a:rPr lang="en-GB" dirty="0" err="1" smtClean="0">
                <a:hlinkClick r:id="rId6"/>
              </a:rPr>
              <a:t>www.dcc.ac.uk</a:t>
            </a:r>
            <a:r>
              <a:rPr lang="en-GB" dirty="0" smtClean="0">
                <a:hlinkClick r:id="rId6"/>
              </a:rPr>
              <a:t>/resources/how-guides/cite-datasets</a:t>
            </a:r>
            <a:r>
              <a:rPr lang="en-GB" dirty="0" smtClean="0"/>
              <a:t> </a:t>
            </a:r>
          </a:p>
          <a:p>
            <a:pPr>
              <a:spcAft>
                <a:spcPts val="0"/>
              </a:spcAft>
            </a:pPr>
            <a:endParaRPr lang="en-GB" dirty="0" smtClean="0"/>
          </a:p>
          <a:p>
            <a:pPr>
              <a:spcAft>
                <a:spcPts val="0"/>
              </a:spcAft>
            </a:pPr>
            <a:r>
              <a:rPr lang="en-GB" dirty="0" smtClean="0"/>
              <a:t>Consider publishing a data paper based on your DMP </a:t>
            </a:r>
            <a:r>
              <a:rPr lang="en-GB" sz="2000" dirty="0" err="1" smtClean="0">
                <a:hlinkClick r:id="rId7"/>
              </a:rPr>
              <a:t>http://metajnl.com/</a:t>
            </a:r>
            <a:r>
              <a:rPr lang="en-GB" sz="2000" dirty="0" smtClean="0"/>
              <a:t> </a:t>
            </a:r>
          </a:p>
          <a:p>
            <a:pPr>
              <a:spcAft>
                <a:spcPts val="0"/>
              </a:spcAft>
              <a:buNone/>
            </a:pPr>
            <a:r>
              <a:rPr lang="en-GB" sz="2000" dirty="0" smtClean="0"/>
              <a:t>	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</TotalTime>
  <Words>365</Words>
  <Application>Microsoft Office PowerPoint</Application>
  <PresentationFormat>On-screen Show (4:3)</PresentationFormat>
  <Paragraphs>100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1_Blank Presentation</vt:lpstr>
      <vt:lpstr>Data Management Planning</vt:lpstr>
      <vt:lpstr>What is data sharing?</vt:lpstr>
      <vt:lpstr>Reasons to share data</vt:lpstr>
      <vt:lpstr>Exercise: barriers to data sharing</vt:lpstr>
      <vt:lpstr>Managing restrictions on sharing</vt:lpstr>
      <vt:lpstr>Select formats for data sharing</vt:lpstr>
      <vt:lpstr>How to share research data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 for librarians</dc:title>
  <dc:creator>slj2z</dc:creator>
  <cp:lastModifiedBy>jd162a</cp:lastModifiedBy>
  <cp:revision>197</cp:revision>
  <cp:lastPrinted>2014-05-21T16:52:41Z</cp:lastPrinted>
  <dcterms:created xsi:type="dcterms:W3CDTF">2013-04-05T08:58:21Z</dcterms:created>
  <dcterms:modified xsi:type="dcterms:W3CDTF">2014-05-23T15:44:07Z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</Properties>
</file>