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6" r:id="rId2"/>
    <p:sldId id="318" r:id="rId3"/>
    <p:sldId id="342" r:id="rId4"/>
    <p:sldId id="343" r:id="rId5"/>
    <p:sldId id="320" r:id="rId6"/>
    <p:sldId id="321" r:id="rId7"/>
    <p:sldId id="322" r:id="rId8"/>
    <p:sldId id="323" r:id="rId9"/>
    <p:sldId id="338" r:id="rId10"/>
    <p:sldId id="325" r:id="rId11"/>
    <p:sldId id="324" r:id="rId12"/>
    <p:sldId id="326" r:id="rId13"/>
    <p:sldId id="344" r:id="rId14"/>
    <p:sldId id="345" r:id="rId15"/>
    <p:sldId id="346" r:id="rId16"/>
    <p:sldId id="347" r:id="rId17"/>
    <p:sldId id="339" r:id="rId18"/>
    <p:sldId id="335" r:id="rId19"/>
    <p:sldId id="336" r:id="rId20"/>
    <p:sldId id="348" r:id="rId21"/>
    <p:sldId id="337" r:id="rId22"/>
    <p:sldId id="349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2343" autoAdjust="0"/>
  </p:normalViewPr>
  <p:slideViewPr>
    <p:cSldViewPr>
      <p:cViewPr>
        <p:scale>
          <a:sx n="106" d="100"/>
          <a:sy n="106" d="100"/>
        </p:scale>
        <p:origin x="-17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CF62B-321A-4BC0-A895-17A02380D58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3D250-E237-45E5-A356-B890CF8B0154}">
      <dgm:prSet phldrT="[Text]"/>
      <dgm:spPr/>
      <dgm:t>
        <a:bodyPr/>
        <a:lstStyle/>
        <a:p>
          <a:r>
            <a:rPr lang="en-GB" dirty="0" smtClean="0"/>
            <a:t>CREATING DATA</a:t>
          </a:r>
          <a:endParaRPr lang="en-GB" dirty="0"/>
        </a:p>
      </dgm:t>
    </dgm:pt>
    <dgm:pt modelId="{3EAC05DF-34B0-4157-BC1F-93164B54CF2F}" type="parTrans" cxnId="{BF4540C9-4475-4EA1-A2DF-2133F77CA1D2}">
      <dgm:prSet/>
      <dgm:spPr/>
      <dgm:t>
        <a:bodyPr/>
        <a:lstStyle/>
        <a:p>
          <a:endParaRPr lang="en-GB"/>
        </a:p>
      </dgm:t>
    </dgm:pt>
    <dgm:pt modelId="{F2877FEF-0D6A-46CD-88A6-63C28B9A9768}" type="sibTrans" cxnId="{BF4540C9-4475-4EA1-A2DF-2133F77CA1D2}">
      <dgm:prSet/>
      <dgm:spPr/>
      <dgm:t>
        <a:bodyPr/>
        <a:lstStyle/>
        <a:p>
          <a:endParaRPr lang="en-GB"/>
        </a:p>
      </dgm:t>
    </dgm:pt>
    <dgm:pt modelId="{AB811FA7-581D-4AEA-92F1-DB69C7191C62}">
      <dgm:prSet phldrT="[Text]"/>
      <dgm:spPr/>
      <dgm:t>
        <a:bodyPr/>
        <a:lstStyle/>
        <a:p>
          <a:r>
            <a:rPr lang="en-GB" dirty="0" smtClean="0"/>
            <a:t>PROCESSING DATA</a:t>
          </a:r>
          <a:endParaRPr lang="en-GB" dirty="0"/>
        </a:p>
      </dgm:t>
    </dgm:pt>
    <dgm:pt modelId="{6F558079-E844-4A77-B8EE-081163500BC6}" type="parTrans" cxnId="{7F02E64D-BD41-42FF-8CCC-7B4089027A0E}">
      <dgm:prSet/>
      <dgm:spPr/>
      <dgm:t>
        <a:bodyPr/>
        <a:lstStyle/>
        <a:p>
          <a:endParaRPr lang="en-GB"/>
        </a:p>
      </dgm:t>
    </dgm:pt>
    <dgm:pt modelId="{E2D32038-DE36-43A5-859D-399F02E61B56}" type="sibTrans" cxnId="{7F02E64D-BD41-42FF-8CCC-7B4089027A0E}">
      <dgm:prSet/>
      <dgm:spPr/>
      <dgm:t>
        <a:bodyPr/>
        <a:lstStyle/>
        <a:p>
          <a:endParaRPr lang="en-GB"/>
        </a:p>
      </dgm:t>
    </dgm:pt>
    <dgm:pt modelId="{E6179190-DA40-4A2B-8ED1-368C53721692}">
      <dgm:prSet phldrT="[Text]"/>
      <dgm:spPr/>
      <dgm:t>
        <a:bodyPr/>
        <a:lstStyle/>
        <a:p>
          <a:r>
            <a:rPr lang="en-GB" dirty="0" smtClean="0"/>
            <a:t>ANALYSING DATA</a:t>
          </a:r>
          <a:endParaRPr lang="en-GB" dirty="0"/>
        </a:p>
      </dgm:t>
    </dgm:pt>
    <dgm:pt modelId="{D7C72B82-CE80-4570-BFED-7694DDC1D65B}" type="parTrans" cxnId="{441497EA-A138-4ADA-8162-2A727AB6D956}">
      <dgm:prSet/>
      <dgm:spPr/>
      <dgm:t>
        <a:bodyPr/>
        <a:lstStyle/>
        <a:p>
          <a:endParaRPr lang="en-GB"/>
        </a:p>
      </dgm:t>
    </dgm:pt>
    <dgm:pt modelId="{DABC674E-E8B4-4D87-8C9D-0372737792C9}" type="sibTrans" cxnId="{441497EA-A138-4ADA-8162-2A727AB6D956}">
      <dgm:prSet/>
      <dgm:spPr/>
      <dgm:t>
        <a:bodyPr/>
        <a:lstStyle/>
        <a:p>
          <a:endParaRPr lang="en-GB"/>
        </a:p>
      </dgm:t>
    </dgm:pt>
    <dgm:pt modelId="{59A93071-F438-46CA-A1CA-C7817C02D2F3}">
      <dgm:prSet phldrT="[Text]"/>
      <dgm:spPr/>
      <dgm:t>
        <a:bodyPr/>
        <a:lstStyle/>
        <a:p>
          <a:r>
            <a:rPr lang="en-GB" dirty="0" smtClean="0"/>
            <a:t>PRESERVING DATA</a:t>
          </a:r>
          <a:endParaRPr lang="en-GB" dirty="0"/>
        </a:p>
      </dgm:t>
    </dgm:pt>
    <dgm:pt modelId="{343838F6-6665-46A8-8D1C-96EA92968215}" type="parTrans" cxnId="{36C0C458-9ACC-4703-88B7-BBF5E1F40DF6}">
      <dgm:prSet/>
      <dgm:spPr/>
      <dgm:t>
        <a:bodyPr/>
        <a:lstStyle/>
        <a:p>
          <a:endParaRPr lang="en-GB"/>
        </a:p>
      </dgm:t>
    </dgm:pt>
    <dgm:pt modelId="{CDAA7ABA-1BDA-4A00-8714-AF699D04F11A}" type="sibTrans" cxnId="{36C0C458-9ACC-4703-88B7-BBF5E1F40DF6}">
      <dgm:prSet/>
      <dgm:spPr/>
      <dgm:t>
        <a:bodyPr/>
        <a:lstStyle/>
        <a:p>
          <a:endParaRPr lang="en-GB"/>
        </a:p>
      </dgm:t>
    </dgm:pt>
    <dgm:pt modelId="{02094E49-2528-4394-84AF-FD48DFBDA5CE}">
      <dgm:prSet phldrT="[Text]"/>
      <dgm:spPr/>
      <dgm:t>
        <a:bodyPr/>
        <a:lstStyle/>
        <a:p>
          <a:r>
            <a:rPr lang="en-GB" dirty="0" smtClean="0"/>
            <a:t>GIVING ACCESS TO DATA</a:t>
          </a:r>
          <a:endParaRPr lang="en-GB" dirty="0"/>
        </a:p>
      </dgm:t>
    </dgm:pt>
    <dgm:pt modelId="{9A989EB9-44F9-4BBE-90EA-EA997E468A6B}" type="parTrans" cxnId="{7BA59CA6-DD26-42B1-A7E8-237621CD9769}">
      <dgm:prSet/>
      <dgm:spPr/>
      <dgm:t>
        <a:bodyPr/>
        <a:lstStyle/>
        <a:p>
          <a:endParaRPr lang="en-GB"/>
        </a:p>
      </dgm:t>
    </dgm:pt>
    <dgm:pt modelId="{6BBDF233-33E7-4C5F-8A77-8B11F4EECE65}" type="sibTrans" cxnId="{7BA59CA6-DD26-42B1-A7E8-237621CD9769}">
      <dgm:prSet/>
      <dgm:spPr/>
      <dgm:t>
        <a:bodyPr/>
        <a:lstStyle/>
        <a:p>
          <a:endParaRPr lang="en-GB"/>
        </a:p>
      </dgm:t>
    </dgm:pt>
    <dgm:pt modelId="{5ABFC098-F24E-4FAA-9D52-E161195AE008}">
      <dgm:prSet phldrT="[Text]"/>
      <dgm:spPr/>
      <dgm:t>
        <a:bodyPr/>
        <a:lstStyle/>
        <a:p>
          <a:r>
            <a:rPr lang="en-GB" dirty="0" smtClean="0"/>
            <a:t>RE-USING DATA</a:t>
          </a:r>
          <a:endParaRPr lang="en-GB" dirty="0"/>
        </a:p>
      </dgm:t>
    </dgm:pt>
    <dgm:pt modelId="{62F1B7AD-B041-4030-AE1C-7B89913E00B3}" type="parTrans" cxnId="{A793CA4F-E83F-4025-92AB-C659A0A184AE}">
      <dgm:prSet/>
      <dgm:spPr/>
      <dgm:t>
        <a:bodyPr/>
        <a:lstStyle/>
        <a:p>
          <a:endParaRPr lang="en-GB"/>
        </a:p>
      </dgm:t>
    </dgm:pt>
    <dgm:pt modelId="{15C3DB5B-F16A-465A-9CE0-6C3F63F1D5D6}" type="sibTrans" cxnId="{A793CA4F-E83F-4025-92AB-C659A0A184AE}">
      <dgm:prSet/>
      <dgm:spPr/>
      <dgm:t>
        <a:bodyPr/>
        <a:lstStyle/>
        <a:p>
          <a:endParaRPr lang="en-GB"/>
        </a:p>
      </dgm:t>
    </dgm:pt>
    <dgm:pt modelId="{8C2C6728-653A-4846-8A92-421429B2549A}" type="pres">
      <dgm:prSet presAssocID="{9AFCF62B-321A-4BC0-A895-17A02380D5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44DD936-DD87-401D-8092-16245D4AB821}" type="pres">
      <dgm:prSet presAssocID="{FC23D250-E237-45E5-A356-B890CF8B01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602E44-A259-403A-AA10-99E2C4CB5EEF}" type="pres">
      <dgm:prSet presAssocID="{F2877FEF-0D6A-46CD-88A6-63C28B9A9768}" presName="sibTrans" presStyleLbl="sibTrans2D1" presStyleIdx="0" presStyleCnt="6" custAng="11113312" custScaleX="144842"/>
      <dgm:spPr/>
      <dgm:t>
        <a:bodyPr/>
        <a:lstStyle/>
        <a:p>
          <a:endParaRPr lang="en-GB"/>
        </a:p>
      </dgm:t>
    </dgm:pt>
    <dgm:pt modelId="{820B4219-0B00-4CEC-BC60-7DC9DACABA06}" type="pres">
      <dgm:prSet presAssocID="{F2877FEF-0D6A-46CD-88A6-63C28B9A9768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89050531-30EB-4718-AD16-9925E6B7109A}" type="pres">
      <dgm:prSet presAssocID="{AB811FA7-581D-4AEA-92F1-DB69C7191C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4CA767-CFE9-4BA1-9242-D90A150AD67B}" type="pres">
      <dgm:prSet presAssocID="{E2D32038-DE36-43A5-859D-399F02E61B56}" presName="sibTrans" presStyleLbl="sibTrans2D1" presStyleIdx="1" presStyleCnt="6" custAng="10800000" custScaleX="165197"/>
      <dgm:spPr/>
      <dgm:t>
        <a:bodyPr/>
        <a:lstStyle/>
        <a:p>
          <a:endParaRPr lang="en-GB"/>
        </a:p>
      </dgm:t>
    </dgm:pt>
    <dgm:pt modelId="{6E99BF20-B29B-4A74-A363-AB63C2D85643}" type="pres">
      <dgm:prSet presAssocID="{E2D32038-DE36-43A5-859D-399F02E61B56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6EFBBC35-76F6-492F-A2EA-3D4229C3C3AF}" type="pres">
      <dgm:prSet presAssocID="{E6179190-DA40-4A2B-8ED1-368C53721692}" presName="node" presStyleLbl="node1" presStyleIdx="2" presStyleCnt="6" custAng="213873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2BB2A6-9C80-4017-B4C9-7787FFE3ECED}" type="pres">
      <dgm:prSet presAssocID="{DABC674E-E8B4-4D87-8C9D-0372737792C9}" presName="sibTrans" presStyleLbl="sibTrans2D1" presStyleIdx="2" presStyleCnt="6" custAng="11058338" custScaleX="144187"/>
      <dgm:spPr/>
      <dgm:t>
        <a:bodyPr/>
        <a:lstStyle/>
        <a:p>
          <a:endParaRPr lang="en-GB"/>
        </a:p>
      </dgm:t>
    </dgm:pt>
    <dgm:pt modelId="{A68B1AA6-8A65-40F4-8878-D171DD96DC7F}" type="pres">
      <dgm:prSet presAssocID="{DABC674E-E8B4-4D87-8C9D-0372737792C9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984F2FAB-11C3-44CE-A3CF-C5639BE5D9ED}" type="pres">
      <dgm:prSet presAssocID="{59A93071-F438-46CA-A1CA-C7817C02D2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2061FF-78E2-478C-98ED-5BE2AC8BF4FE}" type="pres">
      <dgm:prSet presAssocID="{CDAA7ABA-1BDA-4A00-8714-AF699D04F11A}" presName="sibTrans" presStyleLbl="sibTrans2D1" presStyleIdx="3" presStyleCnt="6" custAng="11301361" custScaleX="167426"/>
      <dgm:spPr/>
      <dgm:t>
        <a:bodyPr/>
        <a:lstStyle/>
        <a:p>
          <a:endParaRPr lang="en-GB"/>
        </a:p>
      </dgm:t>
    </dgm:pt>
    <dgm:pt modelId="{28F38A19-0568-4F52-8EA3-51B5B55BC4E7}" type="pres">
      <dgm:prSet presAssocID="{CDAA7ABA-1BDA-4A00-8714-AF699D04F11A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AD954F19-3196-4E35-BA10-F0E1D663F060}" type="pres">
      <dgm:prSet presAssocID="{02094E49-2528-4394-84AF-FD48DFBDA5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06381-D924-4AB1-9E68-7059333CAD7E}" type="pres">
      <dgm:prSet presAssocID="{6BBDF233-33E7-4C5F-8A77-8B11F4EECE65}" presName="sibTrans" presStyleLbl="sibTrans2D1" presStyleIdx="4" presStyleCnt="6" custAng="11030031" custScaleX="137329"/>
      <dgm:spPr/>
      <dgm:t>
        <a:bodyPr/>
        <a:lstStyle/>
        <a:p>
          <a:endParaRPr lang="en-GB"/>
        </a:p>
      </dgm:t>
    </dgm:pt>
    <dgm:pt modelId="{CA3EB6CC-CCB4-4278-AD65-ED03A42AAE20}" type="pres">
      <dgm:prSet presAssocID="{6BBDF233-33E7-4C5F-8A77-8B11F4EECE65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66DC83D7-F81A-4B90-A592-87A3F1B8332B}" type="pres">
      <dgm:prSet presAssocID="{5ABFC098-F24E-4FAA-9D52-E161195AE0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65ABB-A46D-4AD8-93C8-BDA348C8EAE5}" type="pres">
      <dgm:prSet presAssocID="{15C3DB5B-F16A-465A-9CE0-6C3F63F1D5D6}" presName="sibTrans" presStyleLbl="sibTrans2D1" presStyleIdx="5" presStyleCnt="6" custAng="4029846" custFlipHor="1" custScaleX="124074"/>
      <dgm:spPr/>
      <dgm:t>
        <a:bodyPr/>
        <a:lstStyle/>
        <a:p>
          <a:endParaRPr lang="en-GB"/>
        </a:p>
      </dgm:t>
    </dgm:pt>
    <dgm:pt modelId="{D73CAD11-DAD1-4E88-B3FE-6CB822C377CB}" type="pres">
      <dgm:prSet presAssocID="{15C3DB5B-F16A-465A-9CE0-6C3F63F1D5D6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F2D04B7A-B455-4C2B-B59F-B9EC48016886}" type="presOf" srcId="{E6179190-DA40-4A2B-8ED1-368C53721692}" destId="{6EFBBC35-76F6-492F-A2EA-3D4229C3C3AF}" srcOrd="0" destOrd="0" presId="urn:microsoft.com/office/officeart/2005/8/layout/cycle2"/>
    <dgm:cxn modelId="{2F54A850-F8E2-44C5-B21C-294486D87E92}" type="presOf" srcId="{59A93071-F438-46CA-A1CA-C7817C02D2F3}" destId="{984F2FAB-11C3-44CE-A3CF-C5639BE5D9ED}" srcOrd="0" destOrd="0" presId="urn:microsoft.com/office/officeart/2005/8/layout/cycle2"/>
    <dgm:cxn modelId="{5B4DA879-A1B9-431C-B7B9-9860013CC094}" type="presOf" srcId="{DABC674E-E8B4-4D87-8C9D-0372737792C9}" destId="{A68B1AA6-8A65-40F4-8878-D171DD96DC7F}" srcOrd="1" destOrd="0" presId="urn:microsoft.com/office/officeart/2005/8/layout/cycle2"/>
    <dgm:cxn modelId="{6F5B41D2-DFF7-42DD-9B42-A620F12A9B03}" type="presOf" srcId="{15C3DB5B-F16A-465A-9CE0-6C3F63F1D5D6}" destId="{D73CAD11-DAD1-4E88-B3FE-6CB822C377CB}" srcOrd="1" destOrd="0" presId="urn:microsoft.com/office/officeart/2005/8/layout/cycle2"/>
    <dgm:cxn modelId="{29152F92-2BEA-42B3-9CAF-700D8413AEFE}" type="presOf" srcId="{6BBDF233-33E7-4C5F-8A77-8B11F4EECE65}" destId="{CA3EB6CC-CCB4-4278-AD65-ED03A42AAE20}" srcOrd="1" destOrd="0" presId="urn:microsoft.com/office/officeart/2005/8/layout/cycle2"/>
    <dgm:cxn modelId="{BD5955C1-99C5-452A-9220-C3BEF5EB9744}" type="presOf" srcId="{02094E49-2528-4394-84AF-FD48DFBDA5CE}" destId="{AD954F19-3196-4E35-BA10-F0E1D663F060}" srcOrd="0" destOrd="0" presId="urn:microsoft.com/office/officeart/2005/8/layout/cycle2"/>
    <dgm:cxn modelId="{973BEA61-F18A-45F1-B8E0-E5F1C0941DA1}" type="presOf" srcId="{15C3DB5B-F16A-465A-9CE0-6C3F63F1D5D6}" destId="{EA965ABB-A46D-4AD8-93C8-BDA348C8EAE5}" srcOrd="0" destOrd="0" presId="urn:microsoft.com/office/officeart/2005/8/layout/cycle2"/>
    <dgm:cxn modelId="{E9703935-A023-4D54-A3F6-4246D46BFEA8}" type="presOf" srcId="{F2877FEF-0D6A-46CD-88A6-63C28B9A9768}" destId="{55602E44-A259-403A-AA10-99E2C4CB5EEF}" srcOrd="0" destOrd="0" presId="urn:microsoft.com/office/officeart/2005/8/layout/cycle2"/>
    <dgm:cxn modelId="{412D58EB-7F6D-4478-95AC-67DA137BF629}" type="presOf" srcId="{CDAA7ABA-1BDA-4A00-8714-AF699D04F11A}" destId="{0E2061FF-78E2-478C-98ED-5BE2AC8BF4FE}" srcOrd="0" destOrd="0" presId="urn:microsoft.com/office/officeart/2005/8/layout/cycle2"/>
    <dgm:cxn modelId="{36C0C458-9ACC-4703-88B7-BBF5E1F40DF6}" srcId="{9AFCF62B-321A-4BC0-A895-17A02380D584}" destId="{59A93071-F438-46CA-A1CA-C7817C02D2F3}" srcOrd="3" destOrd="0" parTransId="{343838F6-6665-46A8-8D1C-96EA92968215}" sibTransId="{CDAA7ABA-1BDA-4A00-8714-AF699D04F11A}"/>
    <dgm:cxn modelId="{BF4540C9-4475-4EA1-A2DF-2133F77CA1D2}" srcId="{9AFCF62B-321A-4BC0-A895-17A02380D584}" destId="{FC23D250-E237-45E5-A356-B890CF8B0154}" srcOrd="0" destOrd="0" parTransId="{3EAC05DF-34B0-4157-BC1F-93164B54CF2F}" sibTransId="{F2877FEF-0D6A-46CD-88A6-63C28B9A9768}"/>
    <dgm:cxn modelId="{029D3CCE-F942-4D5F-8062-75CC2100DECD}" type="presOf" srcId="{5ABFC098-F24E-4FAA-9D52-E161195AE008}" destId="{66DC83D7-F81A-4B90-A592-87A3F1B8332B}" srcOrd="0" destOrd="0" presId="urn:microsoft.com/office/officeart/2005/8/layout/cycle2"/>
    <dgm:cxn modelId="{7F02E64D-BD41-42FF-8CCC-7B4089027A0E}" srcId="{9AFCF62B-321A-4BC0-A895-17A02380D584}" destId="{AB811FA7-581D-4AEA-92F1-DB69C7191C62}" srcOrd="1" destOrd="0" parTransId="{6F558079-E844-4A77-B8EE-081163500BC6}" sibTransId="{E2D32038-DE36-43A5-859D-399F02E61B56}"/>
    <dgm:cxn modelId="{098BC0F9-A537-4C79-AF4E-438EF983FD99}" type="presOf" srcId="{E2D32038-DE36-43A5-859D-399F02E61B56}" destId="{6E99BF20-B29B-4A74-A363-AB63C2D85643}" srcOrd="1" destOrd="0" presId="urn:microsoft.com/office/officeart/2005/8/layout/cycle2"/>
    <dgm:cxn modelId="{0D7BA180-8873-4C0E-9AC5-28BBA0E537D8}" type="presOf" srcId="{E2D32038-DE36-43A5-859D-399F02E61B56}" destId="{064CA767-CFE9-4BA1-9242-D90A150AD67B}" srcOrd="0" destOrd="0" presId="urn:microsoft.com/office/officeart/2005/8/layout/cycle2"/>
    <dgm:cxn modelId="{7BA59CA6-DD26-42B1-A7E8-237621CD9769}" srcId="{9AFCF62B-321A-4BC0-A895-17A02380D584}" destId="{02094E49-2528-4394-84AF-FD48DFBDA5CE}" srcOrd="4" destOrd="0" parTransId="{9A989EB9-44F9-4BBE-90EA-EA997E468A6B}" sibTransId="{6BBDF233-33E7-4C5F-8A77-8B11F4EECE65}"/>
    <dgm:cxn modelId="{CF96E50E-67CC-4B64-A278-470F9AB5FACF}" type="presOf" srcId="{FC23D250-E237-45E5-A356-B890CF8B0154}" destId="{F44DD936-DD87-401D-8092-16245D4AB821}" srcOrd="0" destOrd="0" presId="urn:microsoft.com/office/officeart/2005/8/layout/cycle2"/>
    <dgm:cxn modelId="{CD7E3237-522E-47FD-9753-09987765F859}" type="presOf" srcId="{9AFCF62B-321A-4BC0-A895-17A02380D584}" destId="{8C2C6728-653A-4846-8A92-421429B2549A}" srcOrd="0" destOrd="0" presId="urn:microsoft.com/office/officeart/2005/8/layout/cycle2"/>
    <dgm:cxn modelId="{441497EA-A138-4ADA-8162-2A727AB6D956}" srcId="{9AFCF62B-321A-4BC0-A895-17A02380D584}" destId="{E6179190-DA40-4A2B-8ED1-368C53721692}" srcOrd="2" destOrd="0" parTransId="{D7C72B82-CE80-4570-BFED-7694DDC1D65B}" sibTransId="{DABC674E-E8B4-4D87-8C9D-0372737792C9}"/>
    <dgm:cxn modelId="{7FA51DC5-114B-4499-9896-3E4E5A9C99AA}" type="presOf" srcId="{DABC674E-E8B4-4D87-8C9D-0372737792C9}" destId="{1A2BB2A6-9C80-4017-B4C9-7787FFE3ECED}" srcOrd="0" destOrd="0" presId="urn:microsoft.com/office/officeart/2005/8/layout/cycle2"/>
    <dgm:cxn modelId="{2AF0F6A9-1379-4521-A9FF-AF48C16AD0A6}" type="presOf" srcId="{CDAA7ABA-1BDA-4A00-8714-AF699D04F11A}" destId="{28F38A19-0568-4F52-8EA3-51B5B55BC4E7}" srcOrd="1" destOrd="0" presId="urn:microsoft.com/office/officeart/2005/8/layout/cycle2"/>
    <dgm:cxn modelId="{A793CA4F-E83F-4025-92AB-C659A0A184AE}" srcId="{9AFCF62B-321A-4BC0-A895-17A02380D584}" destId="{5ABFC098-F24E-4FAA-9D52-E161195AE008}" srcOrd="5" destOrd="0" parTransId="{62F1B7AD-B041-4030-AE1C-7B89913E00B3}" sibTransId="{15C3DB5B-F16A-465A-9CE0-6C3F63F1D5D6}"/>
    <dgm:cxn modelId="{9EDF5A39-4331-4D1D-A8B3-9AA43489B2A3}" type="presOf" srcId="{6BBDF233-33E7-4C5F-8A77-8B11F4EECE65}" destId="{73D06381-D924-4AB1-9E68-7059333CAD7E}" srcOrd="0" destOrd="0" presId="urn:microsoft.com/office/officeart/2005/8/layout/cycle2"/>
    <dgm:cxn modelId="{6D4DB58C-016F-4094-A3D3-525C64E47F29}" type="presOf" srcId="{AB811FA7-581D-4AEA-92F1-DB69C7191C62}" destId="{89050531-30EB-4718-AD16-9925E6B7109A}" srcOrd="0" destOrd="0" presId="urn:microsoft.com/office/officeart/2005/8/layout/cycle2"/>
    <dgm:cxn modelId="{01CACCAA-C49B-45DE-B415-ABAE4E364994}" type="presOf" srcId="{F2877FEF-0D6A-46CD-88A6-63C28B9A9768}" destId="{820B4219-0B00-4CEC-BC60-7DC9DACABA06}" srcOrd="1" destOrd="0" presId="urn:microsoft.com/office/officeart/2005/8/layout/cycle2"/>
    <dgm:cxn modelId="{A6BB4506-B55C-4112-9B88-A1488B729162}" type="presParOf" srcId="{8C2C6728-653A-4846-8A92-421429B2549A}" destId="{F44DD936-DD87-401D-8092-16245D4AB821}" srcOrd="0" destOrd="0" presId="urn:microsoft.com/office/officeart/2005/8/layout/cycle2"/>
    <dgm:cxn modelId="{56923CFA-FF6F-4E54-BCCD-87578BBA1DBB}" type="presParOf" srcId="{8C2C6728-653A-4846-8A92-421429B2549A}" destId="{55602E44-A259-403A-AA10-99E2C4CB5EEF}" srcOrd="1" destOrd="0" presId="urn:microsoft.com/office/officeart/2005/8/layout/cycle2"/>
    <dgm:cxn modelId="{5BBC349A-DA6E-4FF7-A2B5-58662C94EB9B}" type="presParOf" srcId="{55602E44-A259-403A-AA10-99E2C4CB5EEF}" destId="{820B4219-0B00-4CEC-BC60-7DC9DACABA06}" srcOrd="0" destOrd="0" presId="urn:microsoft.com/office/officeart/2005/8/layout/cycle2"/>
    <dgm:cxn modelId="{D19B9EBB-B6B5-424F-B428-1444E5100453}" type="presParOf" srcId="{8C2C6728-653A-4846-8A92-421429B2549A}" destId="{89050531-30EB-4718-AD16-9925E6B7109A}" srcOrd="2" destOrd="0" presId="urn:microsoft.com/office/officeart/2005/8/layout/cycle2"/>
    <dgm:cxn modelId="{F9DEACEA-374B-46F0-80B7-5C479ACBE201}" type="presParOf" srcId="{8C2C6728-653A-4846-8A92-421429B2549A}" destId="{064CA767-CFE9-4BA1-9242-D90A150AD67B}" srcOrd="3" destOrd="0" presId="urn:microsoft.com/office/officeart/2005/8/layout/cycle2"/>
    <dgm:cxn modelId="{73A87E23-8911-4FE1-944D-431EE4225C77}" type="presParOf" srcId="{064CA767-CFE9-4BA1-9242-D90A150AD67B}" destId="{6E99BF20-B29B-4A74-A363-AB63C2D85643}" srcOrd="0" destOrd="0" presId="urn:microsoft.com/office/officeart/2005/8/layout/cycle2"/>
    <dgm:cxn modelId="{03BEFD8A-9A24-40F4-8645-6017B1347220}" type="presParOf" srcId="{8C2C6728-653A-4846-8A92-421429B2549A}" destId="{6EFBBC35-76F6-492F-A2EA-3D4229C3C3AF}" srcOrd="4" destOrd="0" presId="urn:microsoft.com/office/officeart/2005/8/layout/cycle2"/>
    <dgm:cxn modelId="{5154FB90-4BDB-44E2-98E5-C1FA62ABB8E7}" type="presParOf" srcId="{8C2C6728-653A-4846-8A92-421429B2549A}" destId="{1A2BB2A6-9C80-4017-B4C9-7787FFE3ECED}" srcOrd="5" destOrd="0" presId="urn:microsoft.com/office/officeart/2005/8/layout/cycle2"/>
    <dgm:cxn modelId="{7D932F00-23C4-4381-824A-B9150B03D395}" type="presParOf" srcId="{1A2BB2A6-9C80-4017-B4C9-7787FFE3ECED}" destId="{A68B1AA6-8A65-40F4-8878-D171DD96DC7F}" srcOrd="0" destOrd="0" presId="urn:microsoft.com/office/officeart/2005/8/layout/cycle2"/>
    <dgm:cxn modelId="{490E8B01-2967-4E31-8D20-611A09B4C32A}" type="presParOf" srcId="{8C2C6728-653A-4846-8A92-421429B2549A}" destId="{984F2FAB-11C3-44CE-A3CF-C5639BE5D9ED}" srcOrd="6" destOrd="0" presId="urn:microsoft.com/office/officeart/2005/8/layout/cycle2"/>
    <dgm:cxn modelId="{DDE0DF02-DC66-4159-BACB-B2A00FA6DB58}" type="presParOf" srcId="{8C2C6728-653A-4846-8A92-421429B2549A}" destId="{0E2061FF-78E2-478C-98ED-5BE2AC8BF4FE}" srcOrd="7" destOrd="0" presId="urn:microsoft.com/office/officeart/2005/8/layout/cycle2"/>
    <dgm:cxn modelId="{7C8FF13A-9E96-44F6-807D-39869C9D7E91}" type="presParOf" srcId="{0E2061FF-78E2-478C-98ED-5BE2AC8BF4FE}" destId="{28F38A19-0568-4F52-8EA3-51B5B55BC4E7}" srcOrd="0" destOrd="0" presId="urn:microsoft.com/office/officeart/2005/8/layout/cycle2"/>
    <dgm:cxn modelId="{465D4018-E9F8-4C89-AB4F-6C7C1AF288F2}" type="presParOf" srcId="{8C2C6728-653A-4846-8A92-421429B2549A}" destId="{AD954F19-3196-4E35-BA10-F0E1D663F060}" srcOrd="8" destOrd="0" presId="urn:microsoft.com/office/officeart/2005/8/layout/cycle2"/>
    <dgm:cxn modelId="{BBBEFB62-7F6D-4AB0-BF48-E072F99ADAFD}" type="presParOf" srcId="{8C2C6728-653A-4846-8A92-421429B2549A}" destId="{73D06381-D924-4AB1-9E68-7059333CAD7E}" srcOrd="9" destOrd="0" presId="urn:microsoft.com/office/officeart/2005/8/layout/cycle2"/>
    <dgm:cxn modelId="{FA218ABB-721B-4BFB-A83B-C5B1EE7EA081}" type="presParOf" srcId="{73D06381-D924-4AB1-9E68-7059333CAD7E}" destId="{CA3EB6CC-CCB4-4278-AD65-ED03A42AAE20}" srcOrd="0" destOrd="0" presId="urn:microsoft.com/office/officeart/2005/8/layout/cycle2"/>
    <dgm:cxn modelId="{47D9C31D-0252-4CEA-86BE-0D7099F9D39C}" type="presParOf" srcId="{8C2C6728-653A-4846-8A92-421429B2549A}" destId="{66DC83D7-F81A-4B90-A592-87A3F1B8332B}" srcOrd="10" destOrd="0" presId="urn:microsoft.com/office/officeart/2005/8/layout/cycle2"/>
    <dgm:cxn modelId="{5971B365-3B38-4D4A-8014-01F4B3D9D95E}" type="presParOf" srcId="{8C2C6728-653A-4846-8A92-421429B2549A}" destId="{EA965ABB-A46D-4AD8-93C8-BDA348C8EAE5}" srcOrd="11" destOrd="0" presId="urn:microsoft.com/office/officeart/2005/8/layout/cycle2"/>
    <dgm:cxn modelId="{B0E2AFE1-C16F-428D-9B33-83D211A894AB}" type="presParOf" srcId="{EA965ABB-A46D-4AD8-93C8-BDA348C8EAE5}" destId="{D73CAD11-DAD1-4E88-B3FE-6CB822C377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DD936-DD87-401D-8092-16245D4AB821}">
      <dsp:nvSpPr>
        <dsp:cNvPr id="0" name=""/>
        <dsp:cNvSpPr/>
      </dsp:nvSpPr>
      <dsp:spPr>
        <a:xfrm>
          <a:off x="3550220" y="1185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CREATING DATA</a:t>
          </a:r>
          <a:endParaRPr lang="en-GB" sz="1100" kern="1200" dirty="0"/>
        </a:p>
      </dsp:txBody>
      <dsp:txXfrm>
        <a:off x="3550220" y="1185"/>
        <a:ext cx="1129158" cy="1129158"/>
      </dsp:txXfrm>
    </dsp:sp>
    <dsp:sp modelId="{55602E44-A259-403A-AA10-99E2C4CB5EEF}">
      <dsp:nvSpPr>
        <dsp:cNvPr id="0" name=""/>
        <dsp:cNvSpPr/>
      </dsp:nvSpPr>
      <dsp:spPr>
        <a:xfrm rot="12913312">
          <a:off x="4624298" y="795262"/>
          <a:ext cx="436076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2913312">
        <a:off x="4624298" y="795262"/>
        <a:ext cx="436076" cy="381091"/>
      </dsp:txXfrm>
    </dsp:sp>
    <dsp:sp modelId="{89050531-30EB-4718-AD16-9925E6B7109A}">
      <dsp:nvSpPr>
        <dsp:cNvPr id="0" name=""/>
        <dsp:cNvSpPr/>
      </dsp:nvSpPr>
      <dsp:spPr>
        <a:xfrm>
          <a:off x="5020053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PROCESSING DATA</a:t>
          </a:r>
          <a:endParaRPr lang="en-GB" sz="1100" kern="1200" dirty="0"/>
        </a:p>
      </dsp:txBody>
      <dsp:txXfrm>
        <a:off x="5020053" y="849793"/>
        <a:ext cx="1129158" cy="1129158"/>
      </dsp:txXfrm>
    </dsp:sp>
    <dsp:sp modelId="{064CA767-CFE9-4BA1-9242-D90A150AD67B}">
      <dsp:nvSpPr>
        <dsp:cNvPr id="0" name=""/>
        <dsp:cNvSpPr/>
      </dsp:nvSpPr>
      <dsp:spPr>
        <a:xfrm rot="16200000">
          <a:off x="5335953" y="2063915"/>
          <a:ext cx="497359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6200000">
        <a:off x="5335953" y="2063915"/>
        <a:ext cx="497359" cy="381091"/>
      </dsp:txXfrm>
    </dsp:sp>
    <dsp:sp modelId="{6EFBBC35-76F6-492F-A2EA-3D4229C3C3AF}">
      <dsp:nvSpPr>
        <dsp:cNvPr id="0" name=""/>
        <dsp:cNvSpPr/>
      </dsp:nvSpPr>
      <dsp:spPr>
        <a:xfrm rot="21387315">
          <a:off x="5020053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ANALYSING DATA</a:t>
          </a:r>
          <a:endParaRPr lang="en-GB" sz="1100" kern="1200" dirty="0"/>
        </a:p>
      </dsp:txBody>
      <dsp:txXfrm rot="21387315">
        <a:off x="5020053" y="2547010"/>
        <a:ext cx="1129158" cy="1129158"/>
      </dsp:txXfrm>
    </dsp:sp>
    <dsp:sp modelId="{1A2BB2A6-9C80-4017-B4C9-7787FFE3ECED}">
      <dsp:nvSpPr>
        <dsp:cNvPr id="0" name=""/>
        <dsp:cNvSpPr/>
      </dsp:nvSpPr>
      <dsp:spPr>
        <a:xfrm rot="20058338">
          <a:off x="4640043" y="3341088"/>
          <a:ext cx="434104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20058338">
        <a:off x="4640043" y="3341088"/>
        <a:ext cx="434104" cy="381091"/>
      </dsp:txXfrm>
    </dsp:sp>
    <dsp:sp modelId="{984F2FAB-11C3-44CE-A3CF-C5639BE5D9ED}">
      <dsp:nvSpPr>
        <dsp:cNvPr id="0" name=""/>
        <dsp:cNvSpPr/>
      </dsp:nvSpPr>
      <dsp:spPr>
        <a:xfrm>
          <a:off x="3550220" y="3395618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PRESERVING DATA</a:t>
          </a:r>
          <a:endParaRPr lang="en-GB" sz="1100" kern="1200" dirty="0"/>
        </a:p>
      </dsp:txBody>
      <dsp:txXfrm>
        <a:off x="3550220" y="3395618"/>
        <a:ext cx="1129158" cy="1129158"/>
      </dsp:txXfrm>
    </dsp:sp>
    <dsp:sp modelId="{0E2061FF-78E2-478C-98ED-5BE2AC8BF4FE}">
      <dsp:nvSpPr>
        <dsp:cNvPr id="0" name=""/>
        <dsp:cNvSpPr/>
      </dsp:nvSpPr>
      <dsp:spPr>
        <a:xfrm rot="2301361">
          <a:off x="3135227" y="3349608"/>
          <a:ext cx="504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2301361">
        <a:off x="3135227" y="3349608"/>
        <a:ext cx="504070" cy="381091"/>
      </dsp:txXfrm>
    </dsp:sp>
    <dsp:sp modelId="{AD954F19-3196-4E35-BA10-F0E1D663F060}">
      <dsp:nvSpPr>
        <dsp:cNvPr id="0" name=""/>
        <dsp:cNvSpPr/>
      </dsp:nvSpPr>
      <dsp:spPr>
        <a:xfrm>
          <a:off x="2080387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GIVING ACCESS TO DATA</a:t>
          </a:r>
          <a:endParaRPr lang="en-GB" sz="1100" kern="1200" dirty="0"/>
        </a:p>
      </dsp:txBody>
      <dsp:txXfrm>
        <a:off x="2080387" y="2547010"/>
        <a:ext cx="1129158" cy="1129158"/>
      </dsp:txXfrm>
    </dsp:sp>
    <dsp:sp modelId="{73D06381-D924-4AB1-9E68-7059333CAD7E}">
      <dsp:nvSpPr>
        <dsp:cNvPr id="0" name=""/>
        <dsp:cNvSpPr/>
      </dsp:nvSpPr>
      <dsp:spPr>
        <a:xfrm rot="5630031">
          <a:off x="2438238" y="2080956"/>
          <a:ext cx="413457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5630031">
        <a:off x="2438238" y="2080956"/>
        <a:ext cx="413457" cy="381091"/>
      </dsp:txXfrm>
    </dsp:sp>
    <dsp:sp modelId="{66DC83D7-F81A-4B90-A592-87A3F1B8332B}">
      <dsp:nvSpPr>
        <dsp:cNvPr id="0" name=""/>
        <dsp:cNvSpPr/>
      </dsp:nvSpPr>
      <dsp:spPr>
        <a:xfrm>
          <a:off x="2080387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RE-USING DATA</a:t>
          </a:r>
          <a:endParaRPr lang="en-GB" sz="1100" kern="1200" dirty="0"/>
        </a:p>
      </dsp:txBody>
      <dsp:txXfrm>
        <a:off x="2080387" y="849793"/>
        <a:ext cx="1129158" cy="1129158"/>
      </dsp:txXfrm>
    </dsp:sp>
    <dsp:sp modelId="{EA965ABB-A46D-4AD8-93C8-BDA348C8EAE5}">
      <dsp:nvSpPr>
        <dsp:cNvPr id="0" name=""/>
        <dsp:cNvSpPr/>
      </dsp:nvSpPr>
      <dsp:spPr>
        <a:xfrm rot="19370154" flipH="1">
          <a:off x="3185729" y="803783"/>
          <a:ext cx="37355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9370154" flipH="1">
        <a:off x="3185729" y="803783"/>
        <a:ext cx="373550" cy="38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696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80828" y="686475"/>
            <a:ext cx="4499413" cy="34252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244" tIns="43622" rIns="87244" bIns="4362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687027" y="4342940"/>
            <a:ext cx="5480880" cy="411175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3716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37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78E17A-AC4B-4FC3-823A-547200E5EF56}" type="slidenum">
              <a:rPr lang="en-GB" altLang="en-US" sz="1200">
                <a:latin typeface="Times New Roman" pitchFamily="18" charset="0"/>
                <a:ea typeface="ＭＳ Ｐゴシック" pitchFamily="34" charset="-128"/>
              </a:rPr>
              <a:pPr eaLnBrk="1" hangingPunct="1"/>
              <a:t>19</a:t>
            </a:fld>
            <a:endParaRPr lang="en-GB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88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You may know </a:t>
            </a:r>
            <a:r>
              <a:rPr lang="nl-NL" baseline="0"/>
              <a:t>the old saying “We do not learn for school, but for life”. For planning and carrying out data management we’d like to encourage a similar attitude in researchers and other stakeholders. </a:t>
            </a:r>
          </a:p>
          <a:p>
            <a:endParaRPr lang="nl-NL" baseline="0"/>
          </a:p>
          <a:p>
            <a:r>
              <a:rPr lang="en-GB" dirty="0" smtClean="0"/>
              <a:t>There are lots of reasons to manage research data. </a:t>
            </a:r>
            <a:r>
              <a:rPr lang="en-GB" baseline="0" dirty="0" smtClean="0"/>
              <a:t>You may be required to explain how you will manage your data by your funder or university. </a:t>
            </a:r>
            <a:r>
              <a:rPr lang="en-GB" dirty="0" smtClean="0"/>
              <a:t>Ultimately though, it’s to make your research easier. If data are properly documented and</a:t>
            </a:r>
            <a:r>
              <a:rPr lang="en-GB" baseline="0" dirty="0" smtClean="0"/>
              <a:t> organised, you can stop yourself drowning in irrelevant stuff and find the data when you need it – for example to validate findings. By managing your data you can also more easily share it with others to get more credit and impact. </a:t>
            </a:r>
          </a:p>
          <a:p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Well-managed data opens up opportunities for</a:t>
            </a:r>
            <a:r>
              <a:rPr lang="en-GB" baseline="0" dirty="0" smtClean="0"/>
              <a:t> </a:t>
            </a:r>
            <a:r>
              <a:rPr lang="en-GB" dirty="0" smtClean="0"/>
              <a:t>re-use, integration and new science. And</a:t>
            </a:r>
            <a:r>
              <a:rPr lang="en-GB" baseline="0" dirty="0" smtClean="0"/>
              <a:t> RDM is just part of a researcher’s life</a:t>
            </a:r>
            <a:r>
              <a:rPr lang="is-IS" baseline="0" dirty="0" smtClean="0"/>
              <a:t>… </a:t>
            </a:r>
            <a:endParaRPr lang="en-GB" dirty="0" smtClean="0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92F92-8509-9F45-981B-4B6C1BB9C58D}" type="slidenum">
              <a:rPr lang="tr-TR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52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2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100F00-078D-4257-99B4-E94F21A1E392}" type="slidenum">
              <a:rPr lang="en-GB" altLang="en-US" sz="1200"/>
              <a:pPr eaLnBrk="1" hangingPunct="1">
                <a:spcBef>
                  <a:spcPct val="0"/>
                </a:spcBef>
              </a:pPr>
              <a:t>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1pPr>
            <a:lvl2pPr marL="708923" indent="-272663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2pPr>
            <a:lvl3pPr marL="109065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52691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1963171" indent="-218130" defTabSz="945231" eaLnBrk="0" hangingPunct="0"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399431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83569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27195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708212" indent="-218130" defTabSz="94523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DCA9D3-A27C-465C-9778-9A1D6D8DA344}" type="slidenum">
              <a:rPr lang="en-GB" altLang="en-US" sz="1200">
                <a:latin typeface="Times New Roman" pitchFamily="18" charset="0"/>
              </a:rPr>
              <a:pPr eaLnBrk="1" hangingPunct="1"/>
              <a:t>8</a:t>
            </a:fld>
            <a:endParaRPr lang="en-GB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5D5A4-C719-4F9D-B8D6-0591382BD23C}" type="slidenum">
              <a:rPr lang="en-GB" altLang="en-US" sz="1200"/>
              <a:pPr eaLnBrk="1" hangingPunct="1">
                <a:spcBef>
                  <a:spcPct val="0"/>
                </a:spcBef>
              </a:pPr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4523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4523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8923" indent="-272663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90651" indent="-218130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6911" indent="-218130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63171" indent="-218130" defTabSz="98613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9431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35692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71952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8212" indent="-218130" defTabSz="986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2B674-92BF-478C-B743-A483C8C684C0}" type="slidenum">
              <a:rPr lang="en-GB" altLang="en-US" sz="120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Let’s adopt the</a:t>
            </a:r>
            <a:r>
              <a:rPr lang="nl-NL" baseline="0"/>
              <a:t> perspective of a future data user – maybe yourself: w</a:t>
            </a:r>
            <a:r>
              <a:rPr lang="nl-NL"/>
              <a:t>hat should your data organisation – folders</a:t>
            </a:r>
            <a:r>
              <a:rPr lang="nl-NL" baseline="0"/>
              <a:t> with data, metadata and documentation –</a:t>
            </a:r>
            <a:r>
              <a:rPr lang="nl-NL"/>
              <a:t> look like at the moment that you start sharing - outside your team - and archiving?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When you are part of a</a:t>
            </a:r>
            <a:r>
              <a:rPr lang="nl-NL" baseline="0"/>
              <a:t> large project which has been going on for some years already, this may be obvious, but for many researchers it isn’t clear from the start.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To</a:t>
            </a:r>
            <a:r>
              <a:rPr lang="nl-NL" baseline="0"/>
              <a:t> answer that broad question, you want to come up, at an early stage, with answers regarding: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Types and formats of data;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New and/or existing;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Expected size;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Metadata;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Documentation;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Software.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3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It’s no fun to do the exercise</a:t>
            </a:r>
            <a:r>
              <a:rPr lang="nl-NL" baseline="0"/>
              <a:t> by yourself, so use this as a communication opportunity. </a:t>
            </a:r>
          </a:p>
          <a:p>
            <a:endParaRPr lang="nl-NL" baseline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23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nerc.ac.uk/research/sites/data/dmp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sites/default/files/documents/resource/DMP_Checklist_201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upport.researchdata.nl/en/start-de-cursus/iii-onderzoeksfase/organising-dat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openaire.eu/briefpaper-rdm-infonoa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data-management-pla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ponline.dcc.ac.uk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c.ac.uk/resources/policy-and-legal/overview-funders-data-polici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 smtClean="0">
                <a:solidFill>
                  <a:srgbClr val="0635BA"/>
                </a:solidFill>
              </a:rPr>
              <a:t>Introduction to Data Management Plans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 smtClean="0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6381401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Intro to RDM workshop, 30 </a:t>
            </a:r>
            <a:r>
              <a:rPr lang="en-GB" sz="1400" i="1" dirty="0"/>
              <a:t>November </a:t>
            </a:r>
            <a:r>
              <a:rPr lang="en-GB" sz="1400" i="1" dirty="0" smtClean="0"/>
              <a:t>2016</a:t>
            </a:r>
            <a:r>
              <a:rPr lang="en-GB" sz="1400" i="1" smtClean="0"/>
              <a:t>, London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325489"/>
            <a:ext cx="1516969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69547" y="476672"/>
            <a:ext cx="8363272" cy="756002"/>
          </a:xfrm>
        </p:spPr>
        <p:txBody>
          <a:bodyPr/>
          <a:lstStyle/>
          <a:p>
            <a:r>
              <a:rPr lang="en-GB" altLang="en-US" dirty="0" smtClean="0"/>
              <a:t>Different stages of a DMP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6250" y="1833563"/>
            <a:ext cx="4038600" cy="2719387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b="1" dirty="0" smtClean="0"/>
              <a:t>Outline DMP</a:t>
            </a:r>
          </a:p>
          <a:p>
            <a:pPr>
              <a:defRPr/>
            </a:pPr>
            <a:r>
              <a:rPr lang="en-GB" dirty="0" smtClean="0"/>
              <a:t>Basic, short </a:t>
            </a:r>
            <a:r>
              <a:rPr lang="en-GB" dirty="0"/>
              <a:t>plan</a:t>
            </a:r>
          </a:p>
          <a:p>
            <a:pPr>
              <a:defRPr/>
            </a:pPr>
            <a:r>
              <a:rPr lang="en-GB" dirty="0" smtClean="0"/>
              <a:t>Answer a few questions</a:t>
            </a:r>
          </a:p>
          <a:p>
            <a:pPr>
              <a:defRPr/>
            </a:pPr>
            <a:r>
              <a:rPr lang="en-GB" dirty="0" smtClean="0"/>
              <a:t>Written at grant application stage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60031" y="1833563"/>
            <a:ext cx="3875981" cy="2894012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b="1" dirty="0" smtClean="0"/>
              <a:t>Full DMP</a:t>
            </a:r>
          </a:p>
          <a:p>
            <a:pPr>
              <a:defRPr/>
            </a:pPr>
            <a:r>
              <a:rPr lang="en-GB" dirty="0" smtClean="0"/>
              <a:t>Detailed plan</a:t>
            </a:r>
          </a:p>
          <a:p>
            <a:pPr>
              <a:defRPr/>
            </a:pPr>
            <a:r>
              <a:rPr lang="en-GB" dirty="0" smtClean="0"/>
              <a:t>Define procedures</a:t>
            </a:r>
          </a:p>
          <a:p>
            <a:pPr>
              <a:defRPr/>
            </a:pPr>
            <a:r>
              <a:rPr lang="en-GB" dirty="0" smtClean="0"/>
              <a:t>Written in conjunction with data centres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1478" y="4822452"/>
            <a:ext cx="82597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smtClean="0">
                <a:latin typeface="+mj-lt"/>
                <a:hlinkClick r:id="rId2"/>
              </a:rPr>
              <a:t>www.nerc.ac.uk/research/sites/data/dmp</a:t>
            </a: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</p:txBody>
      </p:sp>
      <p:pic>
        <p:nvPicPr>
          <p:cNvPr id="1229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56275"/>
            <a:ext cx="31511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43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1475" y="620688"/>
            <a:ext cx="8363272" cy="683994"/>
          </a:xfrm>
        </p:spPr>
        <p:txBody>
          <a:bodyPr/>
          <a:lstStyle/>
          <a:p>
            <a:r>
              <a:rPr lang="en-GB" altLang="en-US" dirty="0" smtClean="0"/>
              <a:t>DCC Checklist for a DMP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5" y="1600200"/>
            <a:ext cx="8229600" cy="42050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dirty="0" smtClean="0"/>
              <a:t>The DCC assessed existing funder requirements, DMP templates and other best practice to see what should be included in plans. This was synthesised down into common themes and questions.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13 questions on what’s asked across the board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Prompts / pointers to help researchers get started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Guidance on how to answer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800" dirty="0" smtClean="0">
              <a:hlinkClick r:id="rId3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732240" y="4648487"/>
            <a:ext cx="2216596" cy="21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67544" y="5805264"/>
            <a:ext cx="590232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r>
              <a:rPr lang="en-GB" altLang="en-US" sz="2400" dirty="0" smtClean="0">
                <a:latin typeface="+mn-lt"/>
                <a:hlinkClick r:id="rId3"/>
              </a:rPr>
              <a:t>www.dcc.ac.uk/sites/default/files/documents/resource/DMP_Checklist_2013.pdf</a:t>
            </a:r>
            <a:endParaRPr lang="en-GB" alt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7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3272" cy="683994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Common themes in DMPs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581150"/>
            <a:ext cx="9144000" cy="5091113"/>
          </a:xfrm>
        </p:spPr>
        <p:txBody>
          <a:bodyPr>
            <a:normAutofit/>
          </a:bodyPr>
          <a:lstStyle/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GB" sz="2400" dirty="0" smtClean="0">
                <a:ea typeface="ＭＳ Ｐゴシック" pitchFamily="34" charset="-128"/>
              </a:rPr>
              <a:t>Description of data to be collected / created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Arial" charset="0"/>
              <a:buNone/>
              <a:defRPr/>
            </a:pPr>
            <a:r>
              <a:rPr lang="en-GB" sz="1800" dirty="0" smtClean="0">
                <a:ea typeface="ＭＳ Ｐゴシック" pitchFamily="34" charset="-128"/>
              </a:rPr>
              <a:t>	  </a:t>
            </a:r>
            <a:r>
              <a:rPr lang="en-GB" sz="2000" dirty="0" smtClean="0">
                <a:ea typeface="ＭＳ Ｐゴシック" pitchFamily="34" charset="-128"/>
              </a:rPr>
              <a:t>(i.e. content, type, format, volume...)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Standards / methodologies for data collection &amp; management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Ethics and Intellectual Property</a:t>
            </a:r>
            <a:endParaRPr lang="en-GB" sz="1800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Arial" charset="0"/>
              <a:buNone/>
              <a:defRPr/>
            </a:pPr>
            <a:r>
              <a:rPr lang="en-GB" sz="2000" dirty="0" smtClean="0">
                <a:ea typeface="ＭＳ Ｐゴシック" pitchFamily="34" charset="-128"/>
              </a:rPr>
              <a:t>	 (</a:t>
            </a:r>
            <a:r>
              <a:rPr lang="en-GB" sz="2000" dirty="0" smtClean="0">
                <a:ea typeface="DejaVu Sans Condensed"/>
                <a:cs typeface="DejaVu Sans Condensed"/>
              </a:rPr>
              <a:t>highlight any restrictions on data sharing e.g. embargoes, confidentiality)</a:t>
            </a:r>
            <a:endParaRPr lang="en-GB" dirty="0" smtClean="0">
              <a:ea typeface="DejaVu Sans Condensed"/>
              <a:cs typeface="DejaVu Sans Condensed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2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4"/>
              <a:defRPr/>
            </a:pPr>
            <a:r>
              <a:rPr lang="en-GB" sz="2400" dirty="0" smtClean="0">
                <a:ea typeface="ＭＳ Ｐゴシック" pitchFamily="34" charset="-128"/>
              </a:rPr>
              <a:t>Plans </a:t>
            </a:r>
            <a:r>
              <a:rPr lang="en-GB" sz="2400" dirty="0">
                <a:ea typeface="ＭＳ Ｐゴシック" pitchFamily="34" charset="-128"/>
              </a:rPr>
              <a:t>for data sharing and access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Arial" charset="0"/>
              <a:buNone/>
              <a:defRPr/>
            </a:pPr>
            <a:r>
              <a:rPr lang="en-GB" sz="1800" dirty="0">
                <a:ea typeface="DejaVu Sans Condensed"/>
                <a:cs typeface="DejaVu Sans Condensed"/>
              </a:rPr>
              <a:t>	</a:t>
            </a:r>
            <a:r>
              <a:rPr lang="en-GB" sz="1800" dirty="0" smtClean="0">
                <a:ea typeface="DejaVu Sans Condensed"/>
                <a:cs typeface="DejaVu Sans Condensed"/>
              </a:rPr>
              <a:t>  </a:t>
            </a:r>
            <a:r>
              <a:rPr lang="en-GB" sz="2000" dirty="0" smtClean="0">
                <a:ea typeface="DejaVu Sans Condensed"/>
                <a:cs typeface="DejaVu Sans Condensed"/>
              </a:rPr>
              <a:t>(i.e. how, when, to whom)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4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ClrTx/>
              <a:buFont typeface="+mj-lt"/>
              <a:buAutoNum type="arabicPeriod" startAt="5"/>
              <a:defRPr/>
            </a:pPr>
            <a:r>
              <a:rPr lang="en-GB" sz="2400" dirty="0">
                <a:ea typeface="ＭＳ Ｐゴシック" pitchFamily="34" charset="-128"/>
              </a:rPr>
              <a:t>Strategy for long-term </a:t>
            </a:r>
            <a:r>
              <a:rPr lang="en-GB" sz="2400" dirty="0" smtClean="0">
                <a:ea typeface="ＭＳ Ｐゴシック" pitchFamily="34" charset="-128"/>
              </a:rPr>
              <a:t>preservation</a:t>
            </a: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endParaRPr lang="en-GB" sz="1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9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4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What data organisation would a re-user like?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5294" cy="868362"/>
          </a:xfrm>
        </p:spPr>
        <p:txBody>
          <a:bodyPr>
            <a:noAutofit/>
          </a:bodyPr>
          <a:lstStyle/>
          <a:p>
            <a:r>
              <a:rPr lang="nl-NL" dirty="0"/>
              <a:t>Planning trick 1: think backwards</a:t>
            </a:r>
          </a:p>
        </p:txBody>
      </p:sp>
      <p:grpSp>
        <p:nvGrpSpPr>
          <p:cNvPr id="2" name="Groeperen 27"/>
          <p:cNvGrpSpPr/>
          <p:nvPr/>
        </p:nvGrpSpPr>
        <p:grpSpPr>
          <a:xfrm>
            <a:off x="5536757" y="2634260"/>
            <a:ext cx="2832065" cy="2728223"/>
            <a:chOff x="5536757" y="2634260"/>
            <a:chExt cx="2832065" cy="2728223"/>
          </a:xfrm>
        </p:grpSpPr>
        <p:pic>
          <p:nvPicPr>
            <p:cNvPr id="14" name="Picture 2" descr="http://datasupport.researchdata.nl/uploads/pics/folderstructuur_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757" y="2634260"/>
              <a:ext cx="2832065" cy="2728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243" y="2820366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9" name="Picture 4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243" y="3349047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0" name="Picture 4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876" y="3898226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7058191"/>
              </p:ext>
            </p:extLst>
          </p:nvPr>
        </p:nvGraphicFramePr>
        <p:xfrm>
          <a:off x="-1501098" y="21077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 flipH="1">
            <a:off x="1295401" y="2107750"/>
            <a:ext cx="258723" cy="71261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457200" y="2107750"/>
            <a:ext cx="388189" cy="71261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977423" y="2085842"/>
            <a:ext cx="74614" cy="71261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14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902"/>
            <a:ext cx="8322023" cy="868362"/>
          </a:xfrm>
        </p:spPr>
        <p:txBody>
          <a:bodyPr>
            <a:normAutofit/>
          </a:bodyPr>
          <a:lstStyle/>
          <a:p>
            <a:r>
              <a:rPr lang="nl-NL" dirty="0"/>
              <a:t>Data organisation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138" y="1034935"/>
            <a:ext cx="7607720" cy="5214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34" y="6396335"/>
            <a:ext cx="8794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nl-NL" sz="1400" dirty="0">
                <a:ea typeface="ＭＳ Ｐゴシック" charset="-128"/>
                <a:hlinkClick r:id="rId3"/>
              </a:rPr>
              <a:t>http://datasupport.researchdata.nl/en/start-de-cursus/iii-onderzoeksfase/organising-data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179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990"/>
            <a:ext cx="8496944" cy="868362"/>
          </a:xfrm>
        </p:spPr>
        <p:txBody>
          <a:bodyPr>
            <a:noAutofit/>
          </a:bodyPr>
          <a:lstStyle/>
          <a:p>
            <a:r>
              <a:rPr lang="nl-NL" sz="3600" dirty="0" smtClean="0">
                <a:latin typeface="+mn-lt"/>
              </a:rPr>
              <a:t>Planning trick 2: include RDM stakeholders</a:t>
            </a:r>
            <a:endParaRPr lang="nl-NL" sz="3600" dirty="0">
              <a:latin typeface="+mn-lt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44415" y="1371604"/>
            <a:ext cx="5124450" cy="4676775"/>
            <a:chOff x="3309971" y="2180706"/>
            <a:chExt cx="5124417" cy="4677294"/>
          </a:xfrm>
        </p:grpSpPr>
        <p:pic>
          <p:nvPicPr>
            <p:cNvPr id="5" name="Picture 3" descr="Screen Shot 2012-12-17 at 11.54.04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971" y="2180706"/>
              <a:ext cx="5124417" cy="467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/>
            <p:nvPr/>
          </p:nvSpPr>
          <p:spPr>
            <a:xfrm>
              <a:off x="6529400" y="4090680"/>
              <a:ext cx="996944" cy="2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Rectangle 15"/>
            <p:cNvSpPr/>
            <p:nvPr/>
          </p:nvSpPr>
          <p:spPr>
            <a:xfrm>
              <a:off x="5153046" y="6303901"/>
              <a:ext cx="727070" cy="169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4" name="Groeperen 33"/>
          <p:cNvGrpSpPr/>
          <p:nvPr/>
        </p:nvGrpSpPr>
        <p:grpSpPr>
          <a:xfrm>
            <a:off x="-270108" y="1364313"/>
            <a:ext cx="9642942" cy="4684066"/>
            <a:chOff x="-270108" y="1364313"/>
            <a:chExt cx="9642942" cy="4684066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7128650" y="1364313"/>
              <a:ext cx="1758012" cy="2386776"/>
              <a:chOff x="7122128" y="2960706"/>
              <a:chExt cx="1318490" cy="1790136"/>
            </a:xfrm>
          </p:grpSpPr>
          <p:pic>
            <p:nvPicPr>
              <p:cNvPr id="21" name="Picture 6" descr="databelei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128" y="2960706"/>
                <a:ext cx="1318490" cy="126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19"/>
              <p:cNvSpPr txBox="1"/>
              <p:nvPr/>
            </p:nvSpPr>
            <p:spPr>
              <a:xfrm>
                <a:off x="7229372" y="4142916"/>
                <a:ext cx="1114409" cy="6079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67" b="1">
                    <a:solidFill>
                      <a:srgbClr val="DC0000"/>
                    </a:solidFill>
                    <a:latin typeface="Arial"/>
                    <a:ea typeface="ＭＳ Ｐゴシック" charset="0"/>
                    <a:cs typeface="Arial"/>
                  </a:rPr>
                  <a:t>Institution</a:t>
                </a:r>
              </a:p>
              <a:p>
                <a:pPr algn="ctr">
                  <a:defRPr/>
                </a:pPr>
                <a:r>
                  <a:rPr lang="en-US" sz="1400" b="1">
                    <a:solidFill>
                      <a:srgbClr val="00A7D4"/>
                    </a:solidFill>
                    <a:latin typeface="Arial"/>
                    <a:ea typeface="ＭＳ Ｐゴシック" charset="0"/>
                    <a:cs typeface="Arial"/>
                  </a:rPr>
                  <a:t>RDM policy</a:t>
                </a:r>
              </a:p>
              <a:p>
                <a:pPr algn="ctr">
                  <a:defRPr/>
                </a:pPr>
                <a:r>
                  <a:rPr lang="en-US" sz="1400" b="1">
                    <a:solidFill>
                      <a:srgbClr val="00A7D4"/>
                    </a:solidFill>
                    <a:latin typeface="Arial"/>
                    <a:ea typeface="ＭＳ Ｐゴシック" charset="0"/>
                    <a:cs typeface="Arial"/>
                  </a:rPr>
                  <a:t>Facilities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299214" y="4282560"/>
              <a:ext cx="3073620" cy="1765819"/>
              <a:chOff x="0" y="2180706"/>
              <a:chExt cx="2305182" cy="1324404"/>
            </a:xfrm>
          </p:grpSpPr>
          <p:grpSp>
            <p:nvGrpSpPr>
              <p:cNvPr id="10" name="Group 18"/>
              <p:cNvGrpSpPr>
                <a:grpSpLocks/>
              </p:cNvGrpSpPr>
              <p:nvPr/>
            </p:nvGrpSpPr>
            <p:grpSpPr bwMode="auto">
              <a:xfrm>
                <a:off x="721373" y="2180706"/>
                <a:ext cx="849449" cy="1039653"/>
                <a:chOff x="386664" y="2632926"/>
                <a:chExt cx="849449" cy="1039653"/>
              </a:xfrm>
            </p:grpSpPr>
            <p:pic>
              <p:nvPicPr>
                <p:cNvPr id="26" name="Picture 16" descr="Schermafbeelding 2014-04-09 om 13.12.03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664" y="2632926"/>
                  <a:ext cx="849449" cy="1039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57200" y="3178098"/>
                  <a:ext cx="688898" cy="438594"/>
                </a:xfrm>
                <a:prstGeom prst="rect">
                  <a:avLst/>
                </a:prstGeom>
                <a:solidFill>
                  <a:srgbClr val="009D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nl-NL" sz="3200">
                      <a:solidFill>
                        <a:schemeClr val="bg1"/>
                      </a:solidFill>
                    </a:rPr>
                    <a:t>€$£</a:t>
                  </a:r>
                  <a:endParaRPr lang="en-US" altLang="nl-NL" sz="4267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5" name="TextBox 21"/>
              <p:cNvSpPr txBox="1">
                <a:spLocks noChangeArrowheads="1"/>
              </p:cNvSpPr>
              <p:nvPr/>
            </p:nvSpPr>
            <p:spPr bwMode="auto">
              <a:xfrm>
                <a:off x="0" y="3220359"/>
                <a:ext cx="2305182" cy="284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nl-NL" sz="1867" b="1">
                    <a:solidFill>
                      <a:srgbClr val="DC0000"/>
                    </a:solidFill>
                    <a:latin typeface="Arial" charset="0"/>
                  </a:rPr>
                  <a:t>Research funders </a:t>
                </a:r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668631" y="3901970"/>
              <a:ext cx="1737715" cy="1982893"/>
              <a:chOff x="-82817" y="1906588"/>
              <a:chExt cx="1737721" cy="1983116"/>
            </a:xfrm>
          </p:grpSpPr>
          <p:pic>
            <p:nvPicPr>
              <p:cNvPr id="29" name="Picture 6" descr="databelei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234" y="1906588"/>
                <a:ext cx="1318509" cy="126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1"/>
              <p:cNvSpPr txBox="1"/>
              <p:nvPr/>
            </p:nvSpPr>
            <p:spPr bwMode="auto">
              <a:xfrm>
                <a:off x="-82817" y="3089395"/>
                <a:ext cx="1737721" cy="800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>
                    <a:solidFill>
                      <a:srgbClr val="DC0000"/>
                    </a:solidFill>
                    <a:latin typeface="Arial"/>
                    <a:ea typeface="ＭＳ Ｐゴシック" charset="0"/>
                    <a:cs typeface="Arial"/>
                  </a:rPr>
                  <a:t>Publishers</a:t>
                </a:r>
              </a:p>
              <a:p>
                <a:pPr algn="ctr" eaLnBrk="1" hangingPunct="1">
                  <a:defRPr/>
                </a:pPr>
                <a:r>
                  <a:rPr lang="en-US" sz="1400" b="1">
                    <a:solidFill>
                      <a:srgbClr val="00A7D4"/>
                    </a:solidFill>
                    <a:latin typeface="Arial"/>
                    <a:ea typeface="ＭＳ Ｐゴシック" charset="0"/>
                    <a:cs typeface="Arial"/>
                  </a:rPr>
                  <a:t>Data Availability policy</a:t>
                </a:r>
              </a:p>
            </p:txBody>
          </p:sp>
        </p:grpSp>
        <p:grpSp>
          <p:nvGrpSpPr>
            <p:cNvPr id="12" name="Groeperen 30"/>
            <p:cNvGrpSpPr/>
            <p:nvPr/>
          </p:nvGrpSpPr>
          <p:grpSpPr>
            <a:xfrm>
              <a:off x="-270108" y="1686764"/>
              <a:ext cx="3073620" cy="1635575"/>
              <a:chOff x="1984588" y="3104209"/>
              <a:chExt cx="3073620" cy="1635575"/>
            </a:xfrm>
          </p:grpSpPr>
          <p:sp>
            <p:nvSpPr>
              <p:cNvPr id="32" name="TextBox 21"/>
              <p:cNvSpPr txBox="1">
                <a:spLocks noChangeArrowheads="1"/>
              </p:cNvSpPr>
              <p:nvPr/>
            </p:nvSpPr>
            <p:spPr bwMode="auto">
              <a:xfrm>
                <a:off x="1984588" y="4360127"/>
                <a:ext cx="3073620" cy="379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nl-NL" sz="1867" b="1">
                    <a:solidFill>
                      <a:srgbClr val="DC0000"/>
                    </a:solidFill>
                    <a:latin typeface="Arial" charset="0"/>
                  </a:rPr>
                  <a:t>Commercial partners</a:t>
                </a:r>
              </a:p>
            </p:txBody>
          </p:sp>
          <p:pic>
            <p:nvPicPr>
              <p:cNvPr id="33" name="Afbeelding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53160" y="3104209"/>
                <a:ext cx="1157822" cy="1288485"/>
              </a:xfrm>
              <a:prstGeom prst="rect">
                <a:avLst/>
              </a:prstGeom>
            </p:spPr>
          </p:pic>
        </p:grpSp>
      </p:grpSp>
      <p:sp>
        <p:nvSpPr>
          <p:cNvPr id="37" name="Rectangle 4"/>
          <p:cNvSpPr/>
          <p:nvPr/>
        </p:nvSpPr>
        <p:spPr>
          <a:xfrm>
            <a:off x="349134" y="6396335"/>
            <a:ext cx="879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>
                <a:hlinkClick r:id="rId7"/>
              </a:rPr>
              <a:t>www.openaire.eu/briefpaper-rdm-infonoads</a:t>
            </a:r>
            <a:r>
              <a:rPr lang="nl-NL" dirty="0" smtClean="0"/>
              <a:t>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761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79512" y="142786"/>
            <a:ext cx="8682063" cy="868362"/>
          </a:xfrm>
        </p:spPr>
        <p:txBody>
          <a:bodyPr>
            <a:noAutofit/>
          </a:bodyPr>
          <a:lstStyle/>
          <a:p>
            <a:r>
              <a:rPr lang="en-GB" altLang="en-US" sz="3600" dirty="0" smtClean="0">
                <a:latin typeface="+mn-lt"/>
              </a:rPr>
              <a:t>Planning trick 3: ground your plan in reality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42595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ea typeface="MS PGothic" pitchFamily="34" charset="-128"/>
              </a:rPr>
              <a:t>Base plans on available skills, support and good practice for the field – show it’s feasible to implement</a:t>
            </a:r>
          </a:p>
          <a:p>
            <a:endParaRPr lang="en-GB" altLang="en-US" dirty="0" smtClean="0">
              <a:ea typeface="MS PGothic" pitchFamily="34" charset="-128"/>
            </a:endParaRPr>
          </a:p>
          <a:p>
            <a:endParaRPr lang="en-GB" altLang="en-US" dirty="0" smtClean="0">
              <a:ea typeface="MS PGothic" pitchFamily="34" charset="-128"/>
            </a:endParaRPr>
          </a:p>
          <a:p>
            <a:endParaRPr lang="en-GB" altLang="en-US" sz="2400" dirty="0" smtClean="0">
              <a:ea typeface="MS PGothic" pitchFamily="34" charset="-128"/>
            </a:endParaRPr>
          </a:p>
          <a:p>
            <a:endParaRPr lang="en-GB" altLang="en-US" sz="2000" dirty="0" smtClean="0">
              <a:ea typeface="MS PGothic" pitchFamily="34" charset="-128"/>
            </a:endParaRPr>
          </a:p>
        </p:txBody>
      </p:sp>
      <p:sp>
        <p:nvSpPr>
          <p:cNvPr id="18434" name="AutoShape 2" descr="Image result for track rec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25144"/>
            <a:ext cx="2390775" cy="1914525"/>
          </a:xfrm>
          <a:prstGeom prst="rect">
            <a:avLst/>
          </a:prstGeom>
        </p:spPr>
      </p:pic>
      <p:pic>
        <p:nvPicPr>
          <p:cNvPr id="9" name="Picture 2" descr="http://rd-alliance.github.io/metadata-directory/images/Clou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268203" cy="14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005064"/>
            <a:ext cx="2818391" cy="2052443"/>
          </a:xfrm>
          <a:prstGeom prst="rect">
            <a:avLst/>
          </a:prstGeom>
        </p:spPr>
      </p:pic>
      <p:pic>
        <p:nvPicPr>
          <p:cNvPr id="11" name="Picture 10" descr="cropped-re3data_Logo_RGB_header.png"/>
          <p:cNvPicPr>
            <a:picLocks noChangeAspect="1"/>
          </p:cNvPicPr>
          <p:nvPr/>
        </p:nvPicPr>
        <p:blipFill>
          <a:blip r:embed="rId5" cstate="print"/>
          <a:srcRect l="8274" t="14232" r="52751"/>
          <a:stretch>
            <a:fillRect/>
          </a:stretch>
        </p:blipFill>
        <p:spPr>
          <a:xfrm>
            <a:off x="1331640" y="3212976"/>
            <a:ext cx="2483768" cy="907315"/>
          </a:xfrm>
          <a:prstGeom prst="rect">
            <a:avLst/>
          </a:prstGeom>
        </p:spPr>
      </p:pic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429000"/>
            <a:ext cx="1474294" cy="5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2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DCC support on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4564606"/>
          </a:xfrm>
        </p:spPr>
        <p:txBody>
          <a:bodyPr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Webinars and training materials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How-to guides and other advisory documents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Checklist on what to cover in DMPs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Example DMPs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DMPonline </a:t>
            </a:r>
          </a:p>
          <a:p>
            <a:pPr>
              <a:spcAft>
                <a:spcPts val="1800"/>
              </a:spcAft>
            </a:pPr>
            <a:endParaRPr lang="en-GB" sz="1000" dirty="0">
              <a:cs typeface="Calibri" pitchFamily="34" charset="0"/>
            </a:endParaRPr>
          </a:p>
          <a:p>
            <a:r>
              <a:rPr lang="en-GB" sz="2000" dirty="0" smtClean="0">
                <a:cs typeface="Calibri" pitchFamily="34" charset="0"/>
                <a:hlinkClick r:id="rId3"/>
              </a:rPr>
              <a:t>www.dcc.ac.uk/resources/data-management-plans</a:t>
            </a:r>
            <a:r>
              <a:rPr lang="en-GB" sz="2000" dirty="0" smtClean="0">
                <a:cs typeface="Calibri" pitchFamily="34" charset="0"/>
              </a:rPr>
              <a:t>  </a:t>
            </a:r>
            <a:endParaRPr lang="en-GB" sz="2000" dirty="0">
              <a:cs typeface="Calibri" pitchFamily="34" charset="0"/>
            </a:endParaRPr>
          </a:p>
          <a:p>
            <a:pPr marL="0" indent="0">
              <a:buNone/>
            </a:pPr>
            <a:endParaRPr lang="en-GB" sz="1600" dirty="0"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04" y="5805263"/>
            <a:ext cx="1067469" cy="1067469"/>
          </a:xfrm>
          <a:prstGeom prst="rect">
            <a:avLst/>
          </a:prstGeom>
        </p:spPr>
      </p:pic>
      <p:pic>
        <p:nvPicPr>
          <p:cNvPr id="6" name="Picture 4" descr="Captu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" t="310" r="923" b="443"/>
          <a:stretch>
            <a:fillRect/>
          </a:stretch>
        </p:blipFill>
        <p:spPr>
          <a:xfrm>
            <a:off x="6732240" y="3653358"/>
            <a:ext cx="2268469" cy="320464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066274" y="5134269"/>
            <a:ext cx="1800200" cy="17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41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7838" y="1365250"/>
            <a:ext cx="8307387" cy="5300663"/>
          </a:xfrm>
        </p:spPr>
        <p:txBody>
          <a:bodyPr lIns="90000" tIns="46800" rIns="90000" bIns="46800">
            <a:normAutofit/>
          </a:bodyPr>
          <a:lstStyle/>
          <a:p>
            <a:pPr marL="0" indent="0" algn="ctr" defTabSz="457200" eaLnBrk="1" hangingPunct="1">
              <a:spcAft>
                <a:spcPts val="600"/>
              </a:spcAft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ea typeface="ＭＳ Ｐゴシック" pitchFamily="34" charset="-128"/>
              </a:rPr>
              <a:t>A web-based tool to help researchers write </a:t>
            </a:r>
          </a:p>
          <a:p>
            <a:pPr marL="0" indent="0" algn="ctr" defTabSz="457200" eaLnBrk="1" hangingPunct="1">
              <a:spcAft>
                <a:spcPts val="600"/>
              </a:spcAft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>
                <a:ea typeface="ＭＳ Ｐゴシック" pitchFamily="34" charset="-128"/>
              </a:rPr>
              <a:t>data management plans</a:t>
            </a:r>
          </a:p>
          <a:p>
            <a:pPr marL="0" indent="0" defTabSz="457200" eaLnBrk="1" hangingPunct="1">
              <a:spcAft>
                <a:spcPts val="600"/>
              </a:spcAft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1800" dirty="0" smtClean="0">
              <a:ea typeface="ＭＳ Ｐゴシック" pitchFamily="34" charset="-128"/>
            </a:endParaRPr>
          </a:p>
          <a:p>
            <a:pPr marL="72000" indent="-360000" defTabSz="457200" eaLnBrk="1" hangingPunct="1"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9144000" cy="784225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>
                <a:ea typeface="ＭＳ Ｐゴシック" pitchFamily="34" charset="-128"/>
              </a:rPr>
              <a:t>What is DMPonline? 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2"/>
            <a:ext cx="7920880" cy="3249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624244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latin typeface="Calibri" panose="020F0502020204030204" pitchFamily="34" charset="0"/>
                <a:ea typeface="Century Gothic" charset="0"/>
                <a:cs typeface="Century Gothic" charset="0"/>
                <a:hlinkClick r:id="rId4"/>
              </a:rPr>
              <a:t>https://dmponline.dcc.ac.uk</a:t>
            </a:r>
            <a:endParaRPr lang="en-GB" sz="2400" dirty="0" smtClean="0"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algn="ctr"/>
            <a:r>
              <a:rPr lang="en-GB" sz="1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16104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Main features in DMPonline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34975" y="1412776"/>
            <a:ext cx="8229600" cy="5270599"/>
          </a:xfrm>
        </p:spPr>
        <p:txBody>
          <a:bodyPr/>
          <a:lstStyle/>
          <a:p>
            <a:pPr marL="342900" indent="-342900" defTabSz="457200" eaLnBrk="1" hangingPunct="1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Templates for different requirements (funder or institution)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Tailored guidance (funder, institutional, discipline-specific </a:t>
            </a:r>
            <a:r>
              <a:rPr lang="en-GB" altLang="en-US" sz="2400" dirty="0" err="1" smtClean="0">
                <a:ea typeface="ＭＳ Ｐゴシック" pitchFamily="34" charset="-128"/>
              </a:rPr>
              <a:t>etc</a:t>
            </a:r>
            <a:r>
              <a:rPr lang="en-GB" altLang="en-US" sz="2400" dirty="0" smtClean="0">
                <a:ea typeface="ＭＳ Ｐゴシック" pitchFamily="34" charset="-128"/>
              </a:rPr>
              <a:t>) 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  <a:cs typeface="Arial" pitchFamily="34" charset="0"/>
              </a:rPr>
              <a:t>Ability to provide examples and suggested answers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Supports multiple </a:t>
            </a:r>
            <a:r>
              <a:rPr lang="en-US" altLang="en-US" sz="2400" dirty="0" smtClean="0">
                <a:ea typeface="ＭＳ Ｐゴシック" pitchFamily="34" charset="-128"/>
              </a:rPr>
              <a:t>phases (e.g. pre- / during / post-project)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Granular read / write / share permissions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Customised exports to a variety of formats</a:t>
            </a:r>
          </a:p>
          <a:p>
            <a:pPr marL="0" indent="-360000" defTabSz="4572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Shibboleth authentication</a:t>
            </a:r>
          </a:p>
          <a:p>
            <a:pPr marL="0" indent="0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9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0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558800" y="260648"/>
            <a:ext cx="8128000" cy="93610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What is a data management plan?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355600" y="1498600"/>
            <a:ext cx="85344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chemeClr val="tx2"/>
              </a:buClr>
              <a:buFontTx/>
              <a:buNone/>
              <a:defRPr/>
            </a:pPr>
            <a:endParaRPr lang="en-GB" sz="800" u="sng" dirty="0"/>
          </a:p>
          <a:p>
            <a:pPr>
              <a:buFontTx/>
              <a:buNone/>
              <a:defRPr/>
            </a:pPr>
            <a:r>
              <a:rPr lang="en-GB" sz="2800" dirty="0">
                <a:cs typeface="Calibri" pitchFamily="34" charset="0"/>
              </a:rPr>
              <a:t>A brief plan written at the start of </a:t>
            </a:r>
            <a:r>
              <a:rPr lang="en-GB" sz="2800" dirty="0" smtClean="0">
                <a:cs typeface="Calibri" pitchFamily="34" charset="0"/>
              </a:rPr>
              <a:t>a </a:t>
            </a:r>
            <a:r>
              <a:rPr lang="en-GB" sz="2800" dirty="0">
                <a:cs typeface="Calibri" pitchFamily="34" charset="0"/>
              </a:rPr>
              <a:t>project to define: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how </a:t>
            </a:r>
            <a:r>
              <a:rPr lang="en-GB" sz="2400" dirty="0" smtClean="0">
                <a:cs typeface="Calibri" pitchFamily="34" charset="0"/>
              </a:rPr>
              <a:t>the </a:t>
            </a:r>
            <a:r>
              <a:rPr lang="en-GB" sz="2400" dirty="0">
                <a:cs typeface="Calibri" pitchFamily="34" charset="0"/>
              </a:rPr>
              <a:t>data will be created?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how it will be documented?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who will access it?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where it will be stored?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who will back it up?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cs typeface="Calibri" pitchFamily="34" charset="0"/>
              </a:rPr>
              <a:t>  whether (and how) it will be shared &amp; preserved?</a:t>
            </a:r>
          </a:p>
          <a:p>
            <a:pPr>
              <a:buFontTx/>
              <a:buNone/>
              <a:defRPr/>
            </a:pPr>
            <a:endParaRPr lang="en-GB" sz="2800" dirty="0">
              <a:cs typeface="Calibri" pitchFamily="34" charset="0"/>
            </a:endParaRPr>
          </a:p>
          <a:p>
            <a:pPr>
              <a:buFontTx/>
              <a:buNone/>
              <a:defRPr/>
            </a:pPr>
            <a:r>
              <a:rPr lang="en-GB" sz="2800" dirty="0">
                <a:cs typeface="Calibri" pitchFamily="34" charset="0"/>
              </a:rPr>
              <a:t>DMPs are often submitted as part of grant applications, but are useful whenever </a:t>
            </a:r>
            <a:r>
              <a:rPr lang="en-GB" sz="2800" dirty="0" smtClean="0">
                <a:cs typeface="Calibri" pitchFamily="34" charset="0"/>
              </a:rPr>
              <a:t>researchers are </a:t>
            </a:r>
            <a:r>
              <a:rPr lang="en-GB" sz="2800" dirty="0">
                <a:cs typeface="Calibri" pitchFamily="34" charset="0"/>
              </a:rPr>
              <a:t>creating data.</a:t>
            </a:r>
          </a:p>
        </p:txBody>
      </p:sp>
    </p:spTree>
    <p:extLst>
      <p:ext uri="{BB962C8B-B14F-4D97-AF65-F5344CB8AC3E}">
        <p14:creationId xmlns="" xmlns:p14="http://schemas.microsoft.com/office/powerpoint/2010/main" val="21867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415808" cy="51687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695043"/>
          </a:xfrm>
        </p:spPr>
        <p:txBody>
          <a:bodyPr/>
          <a:lstStyle/>
          <a:p>
            <a:r>
              <a:rPr lang="en-GB" dirty="0" smtClean="0"/>
              <a:t>Options for unis to customise DMPonline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437112"/>
            <a:ext cx="4824536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/>
                <a:ea typeface="ＭＳ Ｐゴシック" pitchFamily="34" charset="-128"/>
                <a:cs typeface="Calibri"/>
              </a:rPr>
              <a:t>Organisations </a:t>
            </a:r>
            <a:r>
              <a:rPr lang="en-GB" sz="1600" dirty="0">
                <a:latin typeface="Calibri"/>
                <a:ea typeface="ＭＳ Ｐゴシック" pitchFamily="34" charset="-128"/>
                <a:cs typeface="Calibri"/>
              </a:rPr>
              <a:t>can:</a:t>
            </a: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>
                <a:latin typeface="Calibri"/>
                <a:ea typeface="ＭＳ Ｐゴシック" pitchFamily="34" charset="-128"/>
                <a:cs typeface="Calibri"/>
              </a:rPr>
              <a:t>Add </a:t>
            </a:r>
            <a:r>
              <a:rPr lang="en-GB" sz="1600" dirty="0" smtClean="0">
                <a:latin typeface="Calibri"/>
                <a:ea typeface="ＭＳ Ｐゴシック" pitchFamily="34" charset="-128"/>
                <a:cs typeface="Calibri"/>
              </a:rPr>
              <a:t>their own template(s)</a:t>
            </a:r>
            <a:endParaRPr lang="en-GB" sz="1600" dirty="0"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ea typeface="ＭＳ Ｐゴシック" pitchFamily="34" charset="-128"/>
                <a:cs typeface="Calibri"/>
              </a:rPr>
              <a:t>Customise existing funder templates</a:t>
            </a: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latin typeface="Calibri"/>
                <a:ea typeface="ＭＳ Ｐゴシック" pitchFamily="34" charset="-128"/>
                <a:cs typeface="Calibri"/>
              </a:rPr>
              <a:t>Provide example and suggested answers</a:t>
            </a:r>
            <a:endParaRPr lang="en-GB" sz="1600" dirty="0"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>
                <a:latin typeface="Calibri"/>
                <a:ea typeface="ＭＳ Ｐゴシック" pitchFamily="34" charset="-128"/>
                <a:cs typeface="Calibri"/>
              </a:rPr>
              <a:t>Local guidance with links to </a:t>
            </a:r>
            <a:r>
              <a:rPr lang="en-GB" sz="1600" dirty="0" smtClean="0">
                <a:latin typeface="Calibri"/>
                <a:ea typeface="ＭＳ Ｐゴシック" pitchFamily="34" charset="-128"/>
                <a:cs typeface="Calibri"/>
              </a:rPr>
              <a:t>support and services</a:t>
            </a:r>
            <a:endParaRPr lang="en-GB" sz="1600" dirty="0"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latin typeface="Calibri"/>
                <a:ea typeface="ＭＳ Ｐゴシック" pitchFamily="34" charset="-128"/>
                <a:cs typeface="Calibri"/>
              </a:rPr>
              <a:t>Include their own logo and text in a banner</a:t>
            </a:r>
            <a:endParaRPr lang="en-GB" sz="1600" dirty="0"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latin typeface="Calibri"/>
                <a:ea typeface="ＭＳ Ｐゴシック" pitchFamily="34" charset="-128"/>
                <a:cs typeface="Calibri"/>
              </a:rPr>
              <a:t>Review basic statistics</a:t>
            </a: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latin typeface="Calibri"/>
                <a:ea typeface="ＭＳ Ｐゴシック" pitchFamily="34" charset="-128"/>
                <a:cs typeface="Calibri"/>
              </a:rPr>
              <a:t>…</a:t>
            </a:r>
            <a:endParaRPr lang="en-GB" sz="16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DMPonline demo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389063"/>
            <a:ext cx="7200900" cy="5321300"/>
          </a:xfrm>
        </p:spPr>
      </p:pic>
      <p:sp>
        <p:nvSpPr>
          <p:cNvPr id="5" name="TextBox 4"/>
          <p:cNvSpPr txBox="1"/>
          <p:nvPr/>
        </p:nvSpPr>
        <p:spPr>
          <a:xfrm>
            <a:off x="2451100" y="1562100"/>
            <a:ext cx="5168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GB" sz="2800" dirty="0">
                <a:latin typeface="+mn-lt"/>
                <a:hlinkClick r:id="rId3"/>
              </a:rPr>
              <a:t>https://dmponline.dcc.ac.uk</a:t>
            </a:r>
            <a:r>
              <a:rPr lang="en-GB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85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58377" y="158026"/>
            <a:ext cx="6516960" cy="868362"/>
          </a:xfrm>
        </p:spPr>
        <p:txBody>
          <a:bodyPr>
            <a:normAutofit/>
          </a:bodyPr>
          <a:lstStyle/>
          <a:p>
            <a:r>
              <a:rPr lang="nl-NL" dirty="0"/>
              <a:t>Key messages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087496"/>
          </a:xfrm>
        </p:spPr>
        <p:txBody>
          <a:bodyPr>
            <a:noAutofit/>
          </a:bodyPr>
          <a:lstStyle/>
          <a:p>
            <a:pPr marL="360000" indent="-360000">
              <a:buFont typeface="Arial" pitchFamily="34" charset="0"/>
              <a:buChar char="•"/>
            </a:pPr>
            <a:r>
              <a:rPr lang="nl-NL" dirty="0" smtClean="0"/>
              <a:t>Data management is part of good practice whether you plan to make the data open or not </a:t>
            </a:r>
          </a:p>
          <a:p>
            <a:pPr marL="1045800" lvl="2" indent="-360000">
              <a:buClrTx/>
              <a:buFont typeface="Calibri" pitchFamily="34" charset="0"/>
              <a:buChar char="–"/>
            </a:pPr>
            <a:r>
              <a:rPr lang="nl-NL" sz="2800" b="1" dirty="0" smtClean="0"/>
              <a:t>it benefits you!</a:t>
            </a:r>
          </a:p>
          <a:p>
            <a:pPr marL="360000" indent="-360000">
              <a:buFont typeface="Arial" pitchFamily="34" charset="0"/>
              <a:buChar char="•"/>
            </a:pPr>
            <a:endParaRPr lang="nl-NL" sz="2000" dirty="0"/>
          </a:p>
          <a:p>
            <a:pPr marL="360000" indent="-360000">
              <a:buFont typeface="Arial" pitchFamily="34" charset="0"/>
              <a:buChar char="•"/>
            </a:pPr>
            <a:r>
              <a:rPr lang="nl-NL" dirty="0" smtClean="0"/>
              <a:t>The process of planning is the most important aspect. Think about the desired end result and plan for this.</a:t>
            </a:r>
          </a:p>
          <a:p>
            <a:pPr marL="360000" indent="-360000">
              <a:buFont typeface="Arial" pitchFamily="34" charset="0"/>
              <a:buChar char="•"/>
            </a:pPr>
            <a:endParaRPr lang="nl-NL" sz="2000" dirty="0" smtClean="0"/>
          </a:p>
          <a:p>
            <a:pPr marL="360000" indent="-360000">
              <a:buFont typeface="Arial" pitchFamily="34" charset="0"/>
              <a:buChar char="•"/>
            </a:pPr>
            <a:r>
              <a:rPr lang="en-GB" dirty="0" smtClean="0"/>
              <a:t>Approach DMPs in whatever way best fits your project. Don’t just let funder requirements drive things.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3853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/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dirty="0" smtClean="0">
                <a:hlinkClick r:id="rId2"/>
              </a:rPr>
              <a:t>www.dcc.ac.uk/resources/data-management-plans</a:t>
            </a:r>
            <a:r>
              <a:rPr lang="en-GB" sz="3200" dirty="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</a:t>
            </a:r>
            <a:r>
              <a:rPr lang="en-GB" sz="3200" dirty="0" smtClean="0"/>
              <a:t>@DMPonline </a:t>
            </a:r>
            <a:r>
              <a:rPr lang="en-GB" sz="3200" dirty="0"/>
              <a:t>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88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6960" cy="868362"/>
          </a:xfrm>
        </p:spPr>
        <p:txBody>
          <a:bodyPr>
            <a:normAutofit/>
          </a:bodyPr>
          <a:lstStyle/>
          <a:p>
            <a:r>
              <a:rPr lang="nl-NL" dirty="0"/>
              <a:t>Why manage data?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96752"/>
            <a:ext cx="8466381" cy="857249"/>
          </a:xfrm>
          <a:blipFill dpi="0" rotWithShape="1">
            <a:blip r:embed="rId3" cstate="print">
              <a:alphaModFix amt="99000"/>
            </a:blip>
            <a:srcRect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nl-NL" sz="2400" b="1" cap="small" dirty="0">
                <a:latin typeface="Times" charset="0"/>
                <a:ea typeface="Times" charset="0"/>
                <a:cs typeface="Times" charset="0"/>
              </a:rPr>
              <a:t>Non pecuniae investigationis curatore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nl-NL" sz="2400" b="1" cap="small" dirty="0">
                <a:latin typeface="Times" charset="0"/>
                <a:ea typeface="Times" charset="0"/>
                <a:cs typeface="Times" charset="0"/>
              </a:rPr>
              <a:t>sed vitae facimus programmas datorum procurationis</a:t>
            </a:r>
          </a:p>
          <a:p>
            <a:pPr marL="0" indent="0" algn="ctr">
              <a:buNone/>
            </a:pPr>
            <a:endParaRPr lang="nl-NL" sz="2800" cap="small" dirty="0">
              <a:latin typeface="Times" charset="0"/>
              <a:ea typeface="Times" charset="0"/>
              <a:cs typeface="Times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nl-NL" sz="3200" dirty="0">
              <a:latin typeface="Times" charset="0"/>
              <a:ea typeface="Times" charset="0"/>
              <a:cs typeface="Times" charset="0"/>
            </a:endParaRPr>
          </a:p>
          <a:p>
            <a:pPr marL="0" indent="0">
              <a:buNone/>
            </a:pPr>
            <a:endParaRPr lang="nl-NL" sz="2800" b="1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080" y="2343150"/>
            <a:ext cx="8704920" cy="4514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nl-NL" sz="3600" dirty="0">
                <a:latin typeface="+mn-lt"/>
                <a:ea typeface="Brush Script MT" charset="0"/>
                <a:cs typeface="Brush Script MT" charset="0"/>
              </a:rPr>
              <a:t>(Not for the research funder, but for life we make data management plans</a:t>
            </a:r>
            <a:r>
              <a:rPr lang="nl-NL" sz="3600" dirty="0" smtClean="0">
                <a:latin typeface="+mn-lt"/>
                <a:ea typeface="Brush Script MT" charset="0"/>
                <a:cs typeface="Brush Script MT" charset="0"/>
              </a:rPr>
              <a:t>)</a:t>
            </a:r>
            <a:endParaRPr lang="nl-NL" sz="5100" dirty="0" smtClean="0">
              <a:latin typeface="+mn-lt"/>
              <a:ea typeface="Times" charset="0"/>
              <a:cs typeface="Times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4400" dirty="0" smtClean="0">
                <a:latin typeface="+mn-lt"/>
              </a:rPr>
              <a:t>Make your research easier</a:t>
            </a:r>
          </a:p>
          <a:p>
            <a:pPr>
              <a:spcAft>
                <a:spcPts val="1200"/>
              </a:spcAft>
            </a:pPr>
            <a:r>
              <a:rPr lang="en-GB" sz="4400" dirty="0" smtClean="0">
                <a:latin typeface="+mn-lt"/>
              </a:rPr>
              <a:t>Stop yourself drowning in irrelevant stuff</a:t>
            </a:r>
          </a:p>
          <a:p>
            <a:pPr>
              <a:spcAft>
                <a:spcPts val="1200"/>
              </a:spcAft>
            </a:pPr>
            <a:r>
              <a:rPr lang="en-GB" sz="4400" dirty="0" smtClean="0">
                <a:latin typeface="+mn-lt"/>
              </a:rPr>
              <a:t>Save data for later</a:t>
            </a:r>
          </a:p>
          <a:p>
            <a:pPr>
              <a:spcAft>
                <a:spcPts val="1200"/>
              </a:spcAft>
            </a:pPr>
            <a:r>
              <a:rPr lang="en-GB" sz="4400" dirty="0" smtClean="0">
                <a:latin typeface="+mn-lt"/>
              </a:rPr>
              <a:t>Avoid accusations of fraud or bad science</a:t>
            </a:r>
          </a:p>
          <a:p>
            <a:pPr>
              <a:spcAft>
                <a:spcPts val="1200"/>
              </a:spcAft>
            </a:pPr>
            <a:r>
              <a:rPr lang="en-GB" sz="4400" dirty="0">
                <a:latin typeface="+mn-lt"/>
              </a:rPr>
              <a:t>Write a data paper</a:t>
            </a:r>
          </a:p>
          <a:p>
            <a:pPr>
              <a:spcAft>
                <a:spcPts val="1200"/>
              </a:spcAft>
            </a:pPr>
            <a:r>
              <a:rPr lang="en-GB" sz="4400" dirty="0" smtClean="0">
                <a:latin typeface="+mn-lt"/>
              </a:rPr>
              <a:t>Share your data for re-use</a:t>
            </a:r>
          </a:p>
          <a:p>
            <a:pPr>
              <a:spcAft>
                <a:spcPts val="1200"/>
              </a:spcAft>
            </a:pPr>
            <a:r>
              <a:rPr lang="en-GB" sz="4400" dirty="0" smtClean="0">
                <a:latin typeface="+mn-lt"/>
              </a:rPr>
              <a:t>Get credit for it</a:t>
            </a:r>
          </a:p>
          <a:p>
            <a:endParaRPr lang="en-GB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6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w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268760"/>
            <a:ext cx="3709759" cy="51581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37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60" dirty="0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Don’t undervalue research data</a:t>
            </a:r>
            <a:endParaRPr lang="en-US" sz="4000" b="1" spc="-60" dirty="0">
              <a:solidFill>
                <a:srgbClr val="0635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8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683994"/>
          </a:xfrm>
        </p:spPr>
        <p:txBody>
          <a:bodyPr/>
          <a:lstStyle/>
          <a:p>
            <a:r>
              <a:rPr lang="en-GB" dirty="0" smtClean="0"/>
              <a:t>Benefits of DMPs for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75240" cy="4641379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Opportunity to engage with researchers and improve RDM practice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Raise awareness of support available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Collate information to inform service delivery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Ensure the University is not exposed to </a:t>
            </a:r>
            <a:r>
              <a:rPr lang="en-GB" dirty="0" smtClean="0"/>
              <a:t>risk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Ability to recover costs via grants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345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What are the risks of not doing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" y="1463739"/>
            <a:ext cx="5650860" cy="4269517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Bids with technical ambitions that can’t be delivered 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Legal non-compliance DPA, FOI…etc.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Inability to </a:t>
            </a:r>
            <a:r>
              <a:rPr lang="en-US" sz="2400" dirty="0" err="1"/>
              <a:t>scrutinise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damage to research integrity, reputation, retractions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Loss of data or (re)usability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Research outputs lack visibility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Public communication diminished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Potential loss of research income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400" dirty="0">
              <a:ea typeface="ＭＳ Ｐゴシック" pitchFamily="34" charset="-128"/>
            </a:endParaRPr>
          </a:p>
        </p:txBody>
      </p:sp>
      <p:pic>
        <p:nvPicPr>
          <p:cNvPr id="5" name="Picture 4" descr="104705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882" y="1700808"/>
            <a:ext cx="1831398" cy="4056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6061719"/>
            <a:ext cx="526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Loss </a:t>
            </a:r>
            <a:r>
              <a:rPr lang="en-US" sz="2000" dirty="0"/>
              <a:t>of reputation, research record, value and ££</a:t>
            </a:r>
          </a:p>
        </p:txBody>
      </p:sp>
    </p:spTree>
    <p:extLst>
      <p:ext uri="{BB962C8B-B14F-4D97-AF65-F5344CB8AC3E}">
        <p14:creationId xmlns="" xmlns:p14="http://schemas.microsoft.com/office/powerpoint/2010/main" val="13058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1952" y="548680"/>
            <a:ext cx="8363272" cy="683994"/>
          </a:xfrm>
        </p:spPr>
        <p:txBody>
          <a:bodyPr/>
          <a:lstStyle/>
          <a:p>
            <a:r>
              <a:rPr lang="en-GB" altLang="en-US" dirty="0" smtClean="0"/>
              <a:t>Which UK funders require a DMP?</a:t>
            </a:r>
          </a:p>
        </p:txBody>
      </p:sp>
      <p:pic>
        <p:nvPicPr>
          <p:cNvPr id="9219" name="Content Placeholder 3" descr="Policy-tabl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792"/>
            <a:ext cx="7586663" cy="376237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5600" y="6309320"/>
            <a:ext cx="813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2000" dirty="0" smtClean="0">
                <a:ea typeface="Calibri" pitchFamily="34" charset="0"/>
                <a:cs typeface="Calibri" pitchFamily="34" charset="0"/>
                <a:hlinkClick r:id="rId4"/>
              </a:rPr>
              <a:t>www.dcc.ac.uk/resources/policy-and-legal/overview-funders-data-policies</a:t>
            </a:r>
            <a:endParaRPr lang="en-GB" altLang="en-US" sz="20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4763" y="1844824"/>
            <a:ext cx="619125" cy="344963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868" y="5589239"/>
            <a:ext cx="788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n.b.</a:t>
            </a:r>
            <a:r>
              <a:rPr lang="en-GB" dirty="0" smtClean="0"/>
              <a:t> Although the EPSRC doesn’t ask for a DMP in grant applications, it still expects one to be in place for every project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849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Captu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792538"/>
            <a:ext cx="221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Bill &amp; Melinda Gates Found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24075"/>
            <a:ext cx="2868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Department for International Development - 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16652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8" descr="TDR: For Research on Diseases of Pover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880100"/>
            <a:ext cx="4125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0" descr="National Institute for Health Resear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067300"/>
            <a:ext cx="30956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25450" y="36195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en-GB" sz="4000" b="1" spc="-60" dirty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Some other funders that require DMPs or equivalent</a:t>
            </a:r>
          </a:p>
        </p:txBody>
      </p:sp>
      <p:pic>
        <p:nvPicPr>
          <p:cNvPr id="8200" name="Picture 17" descr="nsf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951163"/>
            <a:ext cx="44513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8" descr="banner-nih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2450"/>
            <a:ext cx="3724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logo_en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17663"/>
            <a:ext cx="21478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1" descr="dfg_logo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5089525"/>
            <a:ext cx="34226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logo_genome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132138"/>
            <a:ext cx="17891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vetenskapsradet-logoty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521075"/>
            <a:ext cx="13843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07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What do research funders want?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Usually a brief plan submitted in grant applications, and in the case of NERC, a more detailed plan once funded</a:t>
            </a: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The Horizon 2020 pilot is different as DMPs are deliverables to be submitted during the project</a:t>
            </a:r>
            <a:endParaRPr lang="en-GB" sz="18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1-4 sides of A4 as attachment or a section in application form </a:t>
            </a:r>
            <a:endParaRPr lang="en-GB" sz="18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Typically a prose statement covering suggested themes</a:t>
            </a:r>
            <a:endParaRPr lang="en-GB" sz="18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</a:rPr>
              <a:t>An outline of data management and sharing plans, justifying decisions and any limitations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717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XXPDCT5YA6HM-18-599</_dlc_DocId>
    <_dlc_DocIdUrl xmlns="d536e841-cd56-4005-911d-b94ea658e6f1">
      <Url>https://dcc3.sharepoint.com/_layouts/15/DocIdRedir.aspx?ID=XXPDCT5YA6HM-18-599</Url>
      <Description>XXPDCT5YA6HM-18-599</Description>
    </_dlc_DocIdUrl>
  </documentManagement>
</p:properties>
</file>

<file path=customXml/itemProps1.xml><?xml version="1.0" encoding="utf-8"?>
<ds:datastoreItem xmlns:ds="http://schemas.openxmlformats.org/officeDocument/2006/customXml" ds:itemID="{C30102CB-5383-4A74-B1B5-8262F1C6D767}"/>
</file>

<file path=customXml/itemProps2.xml><?xml version="1.0" encoding="utf-8"?>
<ds:datastoreItem xmlns:ds="http://schemas.openxmlformats.org/officeDocument/2006/customXml" ds:itemID="{FA35F1CF-D7DB-4EC6-AB6F-0269BEC4F4B3}"/>
</file>

<file path=customXml/itemProps3.xml><?xml version="1.0" encoding="utf-8"?>
<ds:datastoreItem xmlns:ds="http://schemas.openxmlformats.org/officeDocument/2006/customXml" ds:itemID="{3E0AC05C-0E31-436A-BB55-F3928F539244}"/>
</file>

<file path=customXml/itemProps4.xml><?xml version="1.0" encoding="utf-8"?>
<ds:datastoreItem xmlns:ds="http://schemas.openxmlformats.org/officeDocument/2006/customXml" ds:itemID="{8F5A9665-9DC0-4706-8C62-A9A723ABE98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1119</Words>
  <Application>Microsoft Office PowerPoint</Application>
  <PresentationFormat>On-screen Show (4:3)</PresentationFormat>
  <Paragraphs>182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Essential</vt:lpstr>
      <vt:lpstr>Introduction to Data Management Plans</vt:lpstr>
      <vt:lpstr>What is a data management plan?</vt:lpstr>
      <vt:lpstr>Why manage data?</vt:lpstr>
      <vt:lpstr>Slide 4</vt:lpstr>
      <vt:lpstr>Benefits of DMPs for institutions</vt:lpstr>
      <vt:lpstr>What are the risks of not doing it?</vt:lpstr>
      <vt:lpstr>Which UK funders require a DMP?</vt:lpstr>
      <vt:lpstr>Slide 8</vt:lpstr>
      <vt:lpstr>What do research funders want?</vt:lpstr>
      <vt:lpstr>Different stages of a DMP</vt:lpstr>
      <vt:lpstr>DCC Checklist for a DMP</vt:lpstr>
      <vt:lpstr>Common themes in DMPs</vt:lpstr>
      <vt:lpstr>Planning trick 1: think backwards</vt:lpstr>
      <vt:lpstr>Data organisation</vt:lpstr>
      <vt:lpstr>Planning trick 2: include RDM stakeholders</vt:lpstr>
      <vt:lpstr>Planning trick 3: ground your plan in reality</vt:lpstr>
      <vt:lpstr>DCC support on DMPs</vt:lpstr>
      <vt:lpstr>What is DMPonline? </vt:lpstr>
      <vt:lpstr>Main features in DMPonline</vt:lpstr>
      <vt:lpstr>Options for unis to customise DMPonline</vt:lpstr>
      <vt:lpstr>DMPonline demo</vt:lpstr>
      <vt:lpstr>Key messages</vt:lpstr>
      <vt:lpstr>Thanks for listening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slj2z</cp:lastModifiedBy>
  <cp:revision>114</cp:revision>
  <dcterms:created xsi:type="dcterms:W3CDTF">2015-02-21T22:34:51Z</dcterms:created>
  <dcterms:modified xsi:type="dcterms:W3CDTF">2016-11-22T19:18:44Z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92b1eb92-daab-4e9d-b80b-b795c61130ff</vt:lpwstr>
  </property>
</Properties>
</file>