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35"/>
  </p:notesMasterIdLst>
  <p:handoutMasterIdLst>
    <p:handoutMasterId r:id="rId36"/>
  </p:handoutMasterIdLst>
  <p:sldIdLst>
    <p:sldId id="358" r:id="rId3"/>
    <p:sldId id="368" r:id="rId4"/>
    <p:sldId id="363" r:id="rId5"/>
    <p:sldId id="369" r:id="rId6"/>
    <p:sldId id="365" r:id="rId7"/>
    <p:sldId id="366" r:id="rId8"/>
    <p:sldId id="359" r:id="rId9"/>
    <p:sldId id="360" r:id="rId10"/>
    <p:sldId id="361" r:id="rId11"/>
    <p:sldId id="370" r:id="rId12"/>
    <p:sldId id="290" r:id="rId13"/>
    <p:sldId id="341" r:id="rId14"/>
    <p:sldId id="324" r:id="rId15"/>
    <p:sldId id="373" r:id="rId16"/>
    <p:sldId id="305" r:id="rId17"/>
    <p:sldId id="327" r:id="rId18"/>
    <p:sldId id="335" r:id="rId19"/>
    <p:sldId id="357" r:id="rId20"/>
    <p:sldId id="349" r:id="rId21"/>
    <p:sldId id="350" r:id="rId22"/>
    <p:sldId id="348" r:id="rId23"/>
    <p:sldId id="329" r:id="rId24"/>
    <p:sldId id="353" r:id="rId25"/>
    <p:sldId id="354" r:id="rId26"/>
    <p:sldId id="330" r:id="rId27"/>
    <p:sldId id="331" r:id="rId28"/>
    <p:sldId id="332" r:id="rId29"/>
    <p:sldId id="351" r:id="rId30"/>
    <p:sldId id="333" r:id="rId31"/>
    <p:sldId id="355" r:id="rId32"/>
    <p:sldId id="372" r:id="rId33"/>
    <p:sldId id="374" r:id="rId34"/>
  </p:sldIdLst>
  <p:sldSz cx="9144000" cy="6858000" type="screen4x3"/>
  <p:notesSz cx="7099300" cy="10234613"/>
  <p:defaultTextStyle>
    <a:defPPr>
      <a:defRPr lang="en-GB"/>
    </a:defPPr>
    <a:lvl1pPr algn="l" defTabSz="457200" rtl="0" fontAlgn="base">
      <a:spcBef>
        <a:spcPct val="0"/>
      </a:spcBef>
      <a:spcAft>
        <a:spcPct val="0"/>
      </a:spcAft>
      <a:defRPr sz="2400" kern="1200">
        <a:solidFill>
          <a:schemeClr val="bg1"/>
        </a:solidFill>
        <a:latin typeface="Times New Roman" pitchFamily="18" charset="0"/>
        <a:ea typeface="DejaVu Sans Condensed" pitchFamily="34" charset="0"/>
        <a:cs typeface="DejaVu Sans Condensed" pitchFamily="34" charset="0"/>
      </a:defRPr>
    </a:lvl1pPr>
    <a:lvl2pPr marL="457200" algn="l" defTabSz="457200" rtl="0" fontAlgn="base">
      <a:spcBef>
        <a:spcPct val="0"/>
      </a:spcBef>
      <a:spcAft>
        <a:spcPct val="0"/>
      </a:spcAft>
      <a:defRPr sz="2400" kern="1200">
        <a:solidFill>
          <a:schemeClr val="bg1"/>
        </a:solidFill>
        <a:latin typeface="Times New Roman" pitchFamily="18" charset="0"/>
        <a:ea typeface="DejaVu Sans Condensed" pitchFamily="34" charset="0"/>
        <a:cs typeface="DejaVu Sans Condensed" pitchFamily="34" charset="0"/>
      </a:defRPr>
    </a:lvl2pPr>
    <a:lvl3pPr marL="914400" algn="l" defTabSz="457200" rtl="0" fontAlgn="base">
      <a:spcBef>
        <a:spcPct val="0"/>
      </a:spcBef>
      <a:spcAft>
        <a:spcPct val="0"/>
      </a:spcAft>
      <a:defRPr sz="2400" kern="1200">
        <a:solidFill>
          <a:schemeClr val="bg1"/>
        </a:solidFill>
        <a:latin typeface="Times New Roman" pitchFamily="18" charset="0"/>
        <a:ea typeface="DejaVu Sans Condensed" pitchFamily="34" charset="0"/>
        <a:cs typeface="DejaVu Sans Condensed" pitchFamily="34" charset="0"/>
      </a:defRPr>
    </a:lvl3pPr>
    <a:lvl4pPr marL="1371600" algn="l" defTabSz="457200" rtl="0" fontAlgn="base">
      <a:spcBef>
        <a:spcPct val="0"/>
      </a:spcBef>
      <a:spcAft>
        <a:spcPct val="0"/>
      </a:spcAft>
      <a:defRPr sz="2400" kern="1200">
        <a:solidFill>
          <a:schemeClr val="bg1"/>
        </a:solidFill>
        <a:latin typeface="Times New Roman" pitchFamily="18" charset="0"/>
        <a:ea typeface="DejaVu Sans Condensed" pitchFamily="34" charset="0"/>
        <a:cs typeface="DejaVu Sans Condensed" pitchFamily="34" charset="0"/>
      </a:defRPr>
    </a:lvl4pPr>
    <a:lvl5pPr marL="1828800" algn="l" defTabSz="457200" rtl="0" fontAlgn="base">
      <a:spcBef>
        <a:spcPct val="0"/>
      </a:spcBef>
      <a:spcAft>
        <a:spcPct val="0"/>
      </a:spcAft>
      <a:defRPr sz="2400" kern="1200">
        <a:solidFill>
          <a:schemeClr val="bg1"/>
        </a:solidFill>
        <a:latin typeface="Times New Roman" pitchFamily="18" charset="0"/>
        <a:ea typeface="DejaVu Sans Condensed" pitchFamily="34" charset="0"/>
        <a:cs typeface="DejaVu Sans Condensed" pitchFamily="34" charset="0"/>
      </a:defRPr>
    </a:lvl5pPr>
    <a:lvl6pPr marL="2286000" algn="l" defTabSz="914400" rtl="0" eaLnBrk="1" latinLnBrk="0" hangingPunct="1">
      <a:defRPr sz="2400" kern="1200">
        <a:solidFill>
          <a:schemeClr val="bg1"/>
        </a:solidFill>
        <a:latin typeface="Times New Roman" pitchFamily="18" charset="0"/>
        <a:ea typeface="DejaVu Sans Condensed" pitchFamily="34" charset="0"/>
        <a:cs typeface="DejaVu Sans Condensed" pitchFamily="34" charset="0"/>
      </a:defRPr>
    </a:lvl6pPr>
    <a:lvl7pPr marL="2743200" algn="l" defTabSz="914400" rtl="0" eaLnBrk="1" latinLnBrk="0" hangingPunct="1">
      <a:defRPr sz="2400" kern="1200">
        <a:solidFill>
          <a:schemeClr val="bg1"/>
        </a:solidFill>
        <a:latin typeface="Times New Roman" pitchFamily="18" charset="0"/>
        <a:ea typeface="DejaVu Sans Condensed" pitchFamily="34" charset="0"/>
        <a:cs typeface="DejaVu Sans Condensed" pitchFamily="34" charset="0"/>
      </a:defRPr>
    </a:lvl7pPr>
    <a:lvl8pPr marL="3200400" algn="l" defTabSz="914400" rtl="0" eaLnBrk="1" latinLnBrk="0" hangingPunct="1">
      <a:defRPr sz="2400" kern="1200">
        <a:solidFill>
          <a:schemeClr val="bg1"/>
        </a:solidFill>
        <a:latin typeface="Times New Roman" pitchFamily="18" charset="0"/>
        <a:ea typeface="DejaVu Sans Condensed" pitchFamily="34" charset="0"/>
        <a:cs typeface="DejaVu Sans Condensed" pitchFamily="34" charset="0"/>
      </a:defRPr>
    </a:lvl8pPr>
    <a:lvl9pPr marL="3657600" algn="l" defTabSz="914400" rtl="0" eaLnBrk="1" latinLnBrk="0" hangingPunct="1">
      <a:defRPr sz="2400" kern="1200">
        <a:solidFill>
          <a:schemeClr val="bg1"/>
        </a:solidFill>
        <a:latin typeface="Times New Roman" pitchFamily="18" charset="0"/>
        <a:ea typeface="DejaVu Sans Condensed" pitchFamily="34" charset="0"/>
        <a:cs typeface="DejaVu Sans Condensed"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6600"/>
    <a:srgbClr val="FFFF00"/>
    <a:srgbClr val="FFA219"/>
    <a:srgbClr val="E6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65829" autoAdjust="0"/>
  </p:normalViewPr>
  <p:slideViewPr>
    <p:cSldViewPr>
      <p:cViewPr>
        <p:scale>
          <a:sx n="66" d="100"/>
          <a:sy n="66" d="100"/>
        </p:scale>
        <p:origin x="-2934" y="-31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66" y="-11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4746" tIns="47373" rIns="94746" bIns="47373" numCol="1" anchor="t" anchorCtr="0" compatLnSpc="1">
            <a:prstTxWarp prst="textNoShape">
              <a:avLst/>
            </a:prstTxWarp>
          </a:bodyPr>
          <a:lstStyle>
            <a:lvl1pPr defTabSz="473701">
              <a:defRPr sz="1200">
                <a:ea typeface="DejaVu Sans Condensed" pitchFamily="34" charset="0"/>
                <a:cs typeface="DejaVu Sans Condensed" pitchFamily="34" charset="0"/>
              </a:defRPr>
            </a:lvl1pPr>
          </a:lstStyle>
          <a:p>
            <a:pPr>
              <a:defRPr/>
            </a:pPr>
            <a:endParaRPr lang="en-US"/>
          </a:p>
        </p:txBody>
      </p:sp>
      <p:sp>
        <p:nvSpPr>
          <p:cNvPr id="6144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4746" tIns="47373" rIns="94746" bIns="47373" numCol="1" anchor="t" anchorCtr="0" compatLnSpc="1">
            <a:prstTxWarp prst="textNoShape">
              <a:avLst/>
            </a:prstTxWarp>
          </a:bodyPr>
          <a:lstStyle>
            <a:lvl1pPr algn="r" defTabSz="473701">
              <a:defRPr sz="1200">
                <a:ea typeface="DejaVu Sans Condensed" pitchFamily="34" charset="0"/>
                <a:cs typeface="DejaVu Sans Condensed" pitchFamily="34" charset="0"/>
              </a:defRPr>
            </a:lvl1pPr>
          </a:lstStyle>
          <a:p>
            <a:pPr>
              <a:defRPr/>
            </a:pPr>
            <a:fld id="{2D4EE878-BBD8-4898-B2F1-DF84F6934719}" type="datetimeFigureOut">
              <a:rPr lang="en-GB"/>
              <a:pPr>
                <a:defRPr/>
              </a:pPr>
              <a:t>09/04/2016</a:t>
            </a:fld>
            <a:endParaRPr lang="en-GB"/>
          </a:p>
        </p:txBody>
      </p:sp>
      <p:sp>
        <p:nvSpPr>
          <p:cNvPr id="6144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4746" tIns="47373" rIns="94746" bIns="47373" numCol="1" anchor="b" anchorCtr="0" compatLnSpc="1">
            <a:prstTxWarp prst="textNoShape">
              <a:avLst/>
            </a:prstTxWarp>
          </a:bodyPr>
          <a:lstStyle>
            <a:lvl1pPr defTabSz="473701">
              <a:defRPr sz="1200">
                <a:ea typeface="DejaVu Sans Condensed" pitchFamily="34" charset="0"/>
                <a:cs typeface="DejaVu Sans Condensed" pitchFamily="34" charset="0"/>
              </a:defRPr>
            </a:lvl1pPr>
          </a:lstStyle>
          <a:p>
            <a:pPr>
              <a:defRPr/>
            </a:pPr>
            <a:endParaRPr lang="en-US"/>
          </a:p>
        </p:txBody>
      </p:sp>
      <p:sp>
        <p:nvSpPr>
          <p:cNvPr id="6144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4746" tIns="47373" rIns="94746" bIns="47373" numCol="1" anchor="b" anchorCtr="0" compatLnSpc="1">
            <a:prstTxWarp prst="textNoShape">
              <a:avLst/>
            </a:prstTxWarp>
          </a:bodyPr>
          <a:lstStyle>
            <a:lvl1pPr algn="r" defTabSz="473701">
              <a:defRPr sz="1200">
                <a:ea typeface="DejaVu Sans Condensed" pitchFamily="34" charset="0"/>
                <a:cs typeface="DejaVu Sans Condensed" pitchFamily="34" charset="0"/>
              </a:defRPr>
            </a:lvl1pPr>
          </a:lstStyle>
          <a:p>
            <a:pPr>
              <a:defRPr/>
            </a:pPr>
            <a:fld id="{B3488503-EF74-4ED6-B3D2-6D37FC0E87F1}" type="slidenum">
              <a:rPr lang="en-GB"/>
              <a:pPr>
                <a:defRPr/>
              </a:pPr>
              <a:t>‹#›</a:t>
            </a:fld>
            <a:endParaRPr lang="en-GB"/>
          </a:p>
        </p:txBody>
      </p:sp>
    </p:spTree>
    <p:extLst>
      <p:ext uri="{BB962C8B-B14F-4D97-AF65-F5344CB8AC3E}">
        <p14:creationId xmlns:p14="http://schemas.microsoft.com/office/powerpoint/2010/main" val="406781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p:spPr>
        <p:txBody>
          <a:bodyPr wrap="none" lIns="94746" tIns="47373" rIns="94746" bIns="47373" anchor="ctr"/>
          <a:lstStyle/>
          <a:p>
            <a:pPr defTabSz="473701">
              <a:lnSpc>
                <a:spcPct val="85000"/>
              </a:lnSpc>
              <a:buClr>
                <a:srgbClr val="000000"/>
              </a:buClr>
              <a:buSzPct val="100000"/>
              <a:buFont typeface="Times New Roman" pitchFamily="18" charset="0"/>
              <a:buNone/>
              <a:defRPr/>
            </a:pPr>
            <a:endParaRPr lang="en-US" dirty="0"/>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4746" tIns="47373" rIns="94746" bIns="47373" anchor="ctr"/>
          <a:lstStyle/>
          <a:p>
            <a:pPr defTabSz="473701">
              <a:lnSpc>
                <a:spcPct val="85000"/>
              </a:lnSpc>
              <a:buClr>
                <a:srgbClr val="000000"/>
              </a:buClr>
              <a:buSzPct val="100000"/>
              <a:buFont typeface="Times New Roman" pitchFamily="18" charset="0"/>
              <a:buNone/>
              <a:defRPr/>
            </a:pPr>
            <a:endParaRPr lang="en-US" dirty="0"/>
          </a:p>
        </p:txBody>
      </p:sp>
      <p:sp>
        <p:nvSpPr>
          <p:cNvPr id="3075"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4746" tIns="47373" rIns="94746" bIns="47373" anchor="ctr"/>
          <a:lstStyle/>
          <a:p>
            <a:pPr defTabSz="473701">
              <a:lnSpc>
                <a:spcPct val="85000"/>
              </a:lnSpc>
              <a:buClr>
                <a:srgbClr val="000000"/>
              </a:buClr>
              <a:buSzPct val="100000"/>
              <a:buFont typeface="Times New Roman" pitchFamily="18" charset="0"/>
              <a:buNone/>
              <a:defRPr/>
            </a:pPr>
            <a:endParaRPr lang="en-US" dirty="0"/>
          </a:p>
        </p:txBody>
      </p:sp>
      <p:sp>
        <p:nvSpPr>
          <p:cNvPr id="3076"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4746" tIns="47373" rIns="94746" bIns="47373" anchor="ctr"/>
          <a:lstStyle/>
          <a:p>
            <a:pPr defTabSz="473701">
              <a:lnSpc>
                <a:spcPct val="85000"/>
              </a:lnSpc>
              <a:buClr>
                <a:srgbClr val="000000"/>
              </a:buClr>
              <a:buSzPct val="100000"/>
              <a:buFont typeface="Times New Roman" pitchFamily="18" charset="0"/>
              <a:buNone/>
              <a:defRPr/>
            </a:pPr>
            <a:endParaRPr lang="en-US" dirty="0"/>
          </a:p>
        </p:txBody>
      </p:sp>
      <p:sp>
        <p:nvSpPr>
          <p:cNvPr id="3077" name="AutoShape 5"/>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4746" tIns="47373" rIns="94746" bIns="47373" anchor="ctr"/>
          <a:lstStyle/>
          <a:p>
            <a:pPr defTabSz="473701">
              <a:lnSpc>
                <a:spcPct val="85000"/>
              </a:lnSpc>
              <a:buClr>
                <a:srgbClr val="000000"/>
              </a:buClr>
              <a:buSzPct val="100000"/>
              <a:buFont typeface="Times New Roman" pitchFamily="18" charset="0"/>
              <a:buNone/>
              <a:defRPr/>
            </a:pPr>
            <a:endParaRPr lang="en-US" dirty="0"/>
          </a:p>
        </p:txBody>
      </p:sp>
      <p:sp>
        <p:nvSpPr>
          <p:cNvPr id="3078" name="AutoShape 6"/>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4746" tIns="47373" rIns="94746" bIns="47373" anchor="ctr"/>
          <a:lstStyle/>
          <a:p>
            <a:pPr defTabSz="473701">
              <a:lnSpc>
                <a:spcPct val="85000"/>
              </a:lnSpc>
              <a:buClr>
                <a:srgbClr val="000000"/>
              </a:buClr>
              <a:buSzPct val="100000"/>
              <a:buFont typeface="Times New Roman" pitchFamily="18" charset="0"/>
              <a:buNone/>
              <a:defRPr/>
            </a:pPr>
            <a:endParaRPr lang="en-US" dirty="0"/>
          </a:p>
        </p:txBody>
      </p:sp>
      <p:sp>
        <p:nvSpPr>
          <p:cNvPr id="3079" name="AutoShape 7"/>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4746" tIns="47373" rIns="94746" bIns="47373" anchor="ctr"/>
          <a:lstStyle/>
          <a:p>
            <a:pPr defTabSz="473701">
              <a:lnSpc>
                <a:spcPct val="85000"/>
              </a:lnSpc>
              <a:buClr>
                <a:srgbClr val="000000"/>
              </a:buClr>
              <a:buSzPct val="100000"/>
              <a:buFont typeface="Times New Roman" pitchFamily="18" charset="0"/>
              <a:buNone/>
              <a:defRPr/>
            </a:pPr>
            <a:endParaRPr lang="en-US" dirty="0"/>
          </a:p>
        </p:txBody>
      </p:sp>
      <p:sp>
        <p:nvSpPr>
          <p:cNvPr id="3080" name="Rectangle 8"/>
          <p:cNvSpPr>
            <a:spLocks noGrp="1" noChangeArrowheads="1"/>
          </p:cNvSpPr>
          <p:nvPr>
            <p:ph type="hdr"/>
          </p:nvPr>
        </p:nvSpPr>
        <p:spPr bwMode="auto">
          <a:xfrm>
            <a:off x="0" y="0"/>
            <a:ext cx="3065463" cy="509588"/>
          </a:xfrm>
          <a:prstGeom prst="rect">
            <a:avLst/>
          </a:prstGeom>
          <a:noFill/>
          <a:ln w="9525">
            <a:noFill/>
            <a:round/>
            <a:headEnd/>
            <a:tailEnd/>
          </a:ln>
        </p:spPr>
        <p:txBody>
          <a:bodyPr vert="horz" wrap="square" lIns="93254" tIns="48492" rIns="93254" bIns="48492" numCol="1" anchor="t" anchorCtr="0" compatLnSpc="1">
            <a:prstTxWarp prst="textNoShape">
              <a:avLst/>
            </a:prstTxWarp>
          </a:bodyPr>
          <a:lstStyle>
            <a:lvl1pPr defTabSz="473701">
              <a:buClr>
                <a:srgbClr val="000000"/>
              </a:buClr>
              <a:buSzPct val="45000"/>
              <a:buFont typeface="Wingdings" pitchFamily="2" charset="2"/>
              <a:buNone/>
              <a:tabLst>
                <a:tab pos="749338" algn="l"/>
                <a:tab pos="1500327" algn="l"/>
                <a:tab pos="2249664" algn="l"/>
                <a:tab pos="3000652" algn="l"/>
              </a:tabLst>
              <a:defRPr sz="1200">
                <a:solidFill>
                  <a:srgbClr val="000000"/>
                </a:solidFill>
                <a:latin typeface="DejaVu Sans Condensed" pitchFamily="34" charset="0"/>
                <a:ea typeface="DejaVu Sans Condensed" pitchFamily="34" charset="0"/>
                <a:cs typeface="DejaVu Sans Condensed" pitchFamily="34" charset="0"/>
              </a:defRPr>
            </a:lvl1pPr>
          </a:lstStyle>
          <a:p>
            <a:pPr>
              <a:defRPr/>
            </a:pPr>
            <a:endParaRPr lang="en-US"/>
          </a:p>
        </p:txBody>
      </p:sp>
      <p:sp>
        <p:nvSpPr>
          <p:cNvPr id="3081" name="Rectangle 9"/>
          <p:cNvSpPr>
            <a:spLocks noGrp="1" noChangeArrowheads="1"/>
          </p:cNvSpPr>
          <p:nvPr>
            <p:ph type="dt"/>
          </p:nvPr>
        </p:nvSpPr>
        <p:spPr bwMode="auto">
          <a:xfrm>
            <a:off x="4022725" y="0"/>
            <a:ext cx="3065463" cy="509588"/>
          </a:xfrm>
          <a:prstGeom prst="rect">
            <a:avLst/>
          </a:prstGeom>
          <a:noFill/>
          <a:ln w="9525">
            <a:noFill/>
            <a:round/>
            <a:headEnd/>
            <a:tailEnd/>
          </a:ln>
        </p:spPr>
        <p:txBody>
          <a:bodyPr vert="horz" wrap="square" lIns="93254" tIns="48492" rIns="93254" bIns="48492" numCol="1" anchor="t" anchorCtr="0" compatLnSpc="1">
            <a:prstTxWarp prst="textNoShape">
              <a:avLst/>
            </a:prstTxWarp>
          </a:bodyPr>
          <a:lstStyle>
            <a:lvl1pPr algn="r" defTabSz="473701">
              <a:buClr>
                <a:srgbClr val="000000"/>
              </a:buClr>
              <a:buSzPct val="45000"/>
              <a:buFont typeface="Wingdings" pitchFamily="2" charset="2"/>
              <a:buNone/>
              <a:tabLst>
                <a:tab pos="749338" algn="l"/>
                <a:tab pos="1500327" algn="l"/>
                <a:tab pos="2249664" algn="l"/>
                <a:tab pos="3000652" algn="l"/>
              </a:tabLst>
              <a:defRPr sz="1200">
                <a:solidFill>
                  <a:srgbClr val="000000"/>
                </a:solidFill>
                <a:latin typeface="DejaVu Sans Condensed" pitchFamily="34" charset="0"/>
                <a:ea typeface="DejaVu Sans Condensed" pitchFamily="34" charset="0"/>
                <a:cs typeface="DejaVu Sans Condensed" pitchFamily="34" charset="0"/>
              </a:defRPr>
            </a:lvl1pPr>
          </a:lstStyle>
          <a:p>
            <a:pPr>
              <a:defRPr/>
            </a:pPr>
            <a:endParaRPr lang="en-US"/>
          </a:p>
        </p:txBody>
      </p:sp>
      <p:sp>
        <p:nvSpPr>
          <p:cNvPr id="35851" name="Rectangle 10"/>
          <p:cNvSpPr>
            <a:spLocks noGrp="1" noRot="1" noChangeAspect="1" noChangeArrowheads="1"/>
          </p:cNvSpPr>
          <p:nvPr>
            <p:ph type="sldImg"/>
          </p:nvPr>
        </p:nvSpPr>
        <p:spPr bwMode="auto">
          <a:xfrm>
            <a:off x="985838" y="766763"/>
            <a:ext cx="5116512" cy="3836987"/>
          </a:xfrm>
          <a:prstGeom prst="rect">
            <a:avLst/>
          </a:prstGeom>
          <a:solidFill>
            <a:srgbClr val="FFFFFF"/>
          </a:solidFill>
          <a:ln w="9360">
            <a:solidFill>
              <a:srgbClr val="000000"/>
            </a:solidFill>
            <a:miter lim="800000"/>
            <a:headEnd/>
            <a:tailEnd/>
          </a:ln>
        </p:spPr>
      </p:sp>
      <p:sp>
        <p:nvSpPr>
          <p:cNvPr id="3083" name="Rectangle 11"/>
          <p:cNvSpPr>
            <a:spLocks noGrp="1" noChangeArrowheads="1"/>
          </p:cNvSpPr>
          <p:nvPr>
            <p:ph type="body"/>
          </p:nvPr>
        </p:nvSpPr>
        <p:spPr bwMode="auto">
          <a:xfrm>
            <a:off x="946150" y="4862513"/>
            <a:ext cx="5194300" cy="4603750"/>
          </a:xfrm>
          <a:prstGeom prst="rect">
            <a:avLst/>
          </a:prstGeom>
          <a:noFill/>
          <a:ln w="9525">
            <a:noFill/>
            <a:round/>
            <a:headEnd/>
            <a:tailEnd/>
          </a:ln>
        </p:spPr>
        <p:txBody>
          <a:bodyPr vert="horz" wrap="square" lIns="93254" tIns="48492" rIns="93254" bIns="48492" numCol="1" anchor="t" anchorCtr="0" compatLnSpc="1">
            <a:prstTxWarp prst="textNoShape">
              <a:avLst/>
            </a:prstTxWarp>
          </a:bodyPr>
          <a:lstStyle/>
          <a:p>
            <a:pPr lvl="0"/>
            <a:r>
              <a:rPr lang="en-US" noProof="0" dirty="0" smtClean="0"/>
              <a:t>Selection and appraisal</a:t>
            </a:r>
          </a:p>
          <a:p>
            <a:pPr lvl="0"/>
            <a:r>
              <a:rPr lang="en-US" noProof="0" dirty="0" smtClean="0"/>
              <a:t>Determining your institutional policy on retention will depend on funders’ expectations but also your own ability to sustain access to the research data over time. Just enough to underpin published findings? More? Need disciplinary guidance on what level needs to be kept. </a:t>
            </a:r>
          </a:p>
          <a:p>
            <a:pPr lvl="0"/>
            <a:r>
              <a:rPr lang="en-US" noProof="0" dirty="0" smtClean="0"/>
              <a:t>Make sure you get rid of data you can’t keep (sensitive data). </a:t>
            </a:r>
          </a:p>
          <a:p>
            <a:pPr lvl="0"/>
            <a:endParaRPr lang="en-US" noProof="0" dirty="0" smtClean="0"/>
          </a:p>
          <a:p>
            <a:pPr lvl="0"/>
            <a:r>
              <a:rPr lang="en-US" noProof="0" dirty="0" smtClean="0"/>
              <a:t>What about re-appraisal at the end of the retention period? How will that happen? </a:t>
            </a:r>
          </a:p>
          <a:p>
            <a:pPr lvl="0"/>
            <a:r>
              <a:rPr lang="en-US" noProof="0" dirty="0" smtClean="0"/>
              <a:t>Remember – there are costs! While the RCUK funders have indicated in their Common Principles that it is acceptable to use public funds to carry out RDM and sharing activity, these only apply to in-project costs. Ongoing discussions between funders and institutions on how to cover out of project costs are needed. </a:t>
            </a:r>
          </a:p>
          <a:p>
            <a:pPr lvl="0"/>
            <a:endParaRPr lang="en-US" noProof="0" dirty="0" smtClean="0"/>
          </a:p>
        </p:txBody>
      </p:sp>
      <p:sp>
        <p:nvSpPr>
          <p:cNvPr id="3084" name="Rectangle 12"/>
          <p:cNvSpPr>
            <a:spLocks noGrp="1" noChangeArrowheads="1"/>
          </p:cNvSpPr>
          <p:nvPr>
            <p:ph type="ftr"/>
          </p:nvPr>
        </p:nvSpPr>
        <p:spPr bwMode="auto">
          <a:xfrm>
            <a:off x="0" y="9723438"/>
            <a:ext cx="3065463" cy="509587"/>
          </a:xfrm>
          <a:prstGeom prst="rect">
            <a:avLst/>
          </a:prstGeom>
          <a:noFill/>
          <a:ln w="9525">
            <a:noFill/>
            <a:round/>
            <a:headEnd/>
            <a:tailEnd/>
          </a:ln>
        </p:spPr>
        <p:txBody>
          <a:bodyPr vert="horz" wrap="square" lIns="93254" tIns="48492" rIns="93254" bIns="48492" numCol="1" anchor="b" anchorCtr="0" compatLnSpc="1">
            <a:prstTxWarp prst="textNoShape">
              <a:avLst/>
            </a:prstTxWarp>
          </a:bodyPr>
          <a:lstStyle>
            <a:lvl1pPr defTabSz="473701">
              <a:buClr>
                <a:srgbClr val="000000"/>
              </a:buClr>
              <a:buSzPct val="45000"/>
              <a:buFont typeface="Wingdings" pitchFamily="2" charset="2"/>
              <a:buNone/>
              <a:tabLst>
                <a:tab pos="749338" algn="l"/>
                <a:tab pos="1500327" algn="l"/>
                <a:tab pos="2249664" algn="l"/>
                <a:tab pos="3000652" algn="l"/>
              </a:tabLst>
              <a:defRPr sz="1200">
                <a:solidFill>
                  <a:srgbClr val="000000"/>
                </a:solidFill>
                <a:latin typeface="DejaVu Sans Condensed" pitchFamily="34" charset="0"/>
                <a:ea typeface="DejaVu Sans Condensed" pitchFamily="34" charset="0"/>
                <a:cs typeface="DejaVu Sans Condensed" pitchFamily="34" charset="0"/>
              </a:defRPr>
            </a:lvl1pPr>
          </a:lstStyle>
          <a:p>
            <a:pPr>
              <a:defRPr/>
            </a:pPr>
            <a:endParaRPr lang="en-US"/>
          </a:p>
        </p:txBody>
      </p:sp>
      <p:sp>
        <p:nvSpPr>
          <p:cNvPr id="3085" name="Rectangle 13"/>
          <p:cNvSpPr>
            <a:spLocks noGrp="1" noChangeArrowheads="1"/>
          </p:cNvSpPr>
          <p:nvPr>
            <p:ph type="sldNum"/>
          </p:nvPr>
        </p:nvSpPr>
        <p:spPr bwMode="auto">
          <a:xfrm>
            <a:off x="4022725" y="9723438"/>
            <a:ext cx="3065463" cy="509587"/>
          </a:xfrm>
          <a:prstGeom prst="rect">
            <a:avLst/>
          </a:prstGeom>
          <a:noFill/>
          <a:ln w="9525">
            <a:noFill/>
            <a:round/>
            <a:headEnd/>
            <a:tailEnd/>
          </a:ln>
        </p:spPr>
        <p:txBody>
          <a:bodyPr vert="horz" wrap="square" lIns="93254" tIns="48492" rIns="93254" bIns="48492" numCol="1" anchor="b" anchorCtr="0" compatLnSpc="1">
            <a:prstTxWarp prst="textNoShape">
              <a:avLst/>
            </a:prstTxWarp>
          </a:bodyPr>
          <a:lstStyle>
            <a:lvl1pPr algn="r" defTabSz="473701">
              <a:buClr>
                <a:srgbClr val="000000"/>
              </a:buClr>
              <a:buSzPct val="45000"/>
              <a:buFont typeface="Wingdings" pitchFamily="2" charset="2"/>
              <a:buNone/>
              <a:tabLst>
                <a:tab pos="749338" algn="l"/>
                <a:tab pos="1500327" algn="l"/>
                <a:tab pos="2249664" algn="l"/>
                <a:tab pos="3000652" algn="l"/>
              </a:tabLst>
              <a:defRPr sz="1200">
                <a:solidFill>
                  <a:srgbClr val="000000"/>
                </a:solidFill>
                <a:latin typeface="DejaVu Sans Condensed" pitchFamily="34" charset="0"/>
                <a:ea typeface="DejaVu Sans Condensed" pitchFamily="34" charset="0"/>
                <a:cs typeface="DejaVu Sans Condensed" pitchFamily="34" charset="0"/>
              </a:defRPr>
            </a:lvl1pPr>
          </a:lstStyle>
          <a:p>
            <a:pPr>
              <a:defRPr/>
            </a:pPr>
            <a:fld id="{E7D64D82-D37F-469D-B5D6-AA923E008D37}" type="slidenum">
              <a:rPr lang="en-GB"/>
              <a:pPr>
                <a:defRPr/>
              </a:pPr>
              <a:t>‹#›</a:t>
            </a:fld>
            <a:endParaRPr lang="en-GB"/>
          </a:p>
        </p:txBody>
      </p:sp>
    </p:spTree>
    <p:extLst>
      <p:ext uri="{BB962C8B-B14F-4D97-AF65-F5344CB8AC3E}">
        <p14:creationId xmlns:p14="http://schemas.microsoft.com/office/powerpoint/2010/main" val="39288618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600" kern="1200">
        <a:solidFill>
          <a:srgbClr val="000000"/>
        </a:solidFill>
        <a:latin typeface="Arial" pitchFamily="34" charset="0"/>
        <a:ea typeface="+mn-ea"/>
        <a:cs typeface="Arial" pitchFamily="34" charset="0"/>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Arial" charset="0"/>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Arial" charset="0"/>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Arial" charset="0"/>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 bit about the landscape, but</a:t>
            </a:r>
            <a:r>
              <a:rPr lang="en-GB" baseline="0" dirty="0" smtClean="0"/>
              <a:t> what do you need to bear in mind when developing a research data policy?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cs typeface="Arial" charset="0"/>
              </a:rPr>
              <a:t>Firstly, any policy should be very clear about what they mean by terms such as research data management and curation. </a:t>
            </a:r>
          </a:p>
          <a:p>
            <a:endParaRPr lang="en-GB" altLang="en-US" dirty="0" smtClean="0">
              <a:latin typeface="Arial" charset="0"/>
              <a:cs typeface="Arial" charset="0"/>
            </a:endParaRPr>
          </a:p>
          <a:p>
            <a:r>
              <a:rPr lang="en-GB" altLang="en-US" dirty="0" smtClean="0">
                <a:latin typeface="Arial" charset="0"/>
                <a:cs typeface="Arial" charset="0"/>
              </a:rPr>
              <a:t>The DCC definition implies adding value to data selected for retention. Adding value requires a commitment of time and resource. </a:t>
            </a:r>
          </a:p>
          <a:p>
            <a:endParaRPr lang="en-GB" altLang="en-US" dirty="0" smtClean="0">
              <a:latin typeface="Arial" charset="0"/>
              <a:cs typeface="Arial" charset="0"/>
            </a:endParaRPr>
          </a:p>
          <a:p>
            <a:r>
              <a:rPr lang="en-GB" altLang="en-US" dirty="0" smtClean="0">
                <a:latin typeface="Arial" charset="0"/>
                <a:cs typeface="Arial" charset="0"/>
              </a:rPr>
              <a:t>Universities should be clear that RDM and curation are not just about storage. </a:t>
            </a:r>
            <a:r>
              <a:rPr lang="en-GB" altLang="en-US" b="1" dirty="0" smtClean="0">
                <a:latin typeface="Arial" charset="0"/>
                <a:cs typeface="Arial" charset="0"/>
              </a:rPr>
              <a:t>But also about support services</a:t>
            </a:r>
            <a:r>
              <a:rPr lang="en-GB" altLang="en-US" dirty="0" smtClean="0">
                <a:latin typeface="Arial" charset="0"/>
                <a:cs typeface="Arial" charset="0"/>
              </a:rPr>
              <a:t>. This must be reflected in any policies that are developed. </a:t>
            </a:r>
          </a:p>
        </p:txBody>
      </p:sp>
      <p:sp>
        <p:nvSpPr>
          <p:cNvPr id="378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E2209E24-3056-4C2C-9938-D0F026154A0A}" type="slidenum">
              <a:rPr lang="en-GB" altLang="en-US" sz="1200" smtClean="0">
                <a:solidFill>
                  <a:srgbClr val="000000"/>
                </a:solidFill>
                <a:latin typeface="DejaVu Sans Condensed" pitchFamily="34" charset="0"/>
              </a:rPr>
              <a:pPr eaLnBrk="1" hangingPunct="1"/>
              <a:t>11</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cs typeface="Arial" charset="0"/>
              </a:rPr>
              <a:t>Institutions need to be prepared to deal with a wide range of data types. Anything that researchers are working with might potentially need to be retained. </a:t>
            </a:r>
          </a:p>
          <a:p>
            <a:endParaRPr lang="en-GB" altLang="en-US" smtClean="0">
              <a:latin typeface="Arial" charset="0"/>
              <a:cs typeface="Arial" charset="0"/>
            </a:endParaRPr>
          </a:p>
          <a:p>
            <a:r>
              <a:rPr lang="en-GB" altLang="en-US" smtClean="0">
                <a:latin typeface="Arial" charset="0"/>
                <a:cs typeface="Arial" charset="0"/>
              </a:rPr>
              <a:t>Policies should be explicit about what research data are covered by the policy.  Just for funded research activity? All research? </a:t>
            </a:r>
          </a:p>
          <a:p>
            <a:endParaRPr lang="en-GB" altLang="en-US" smtClean="0">
              <a:latin typeface="Arial" charset="0"/>
              <a:cs typeface="Arial" charset="0"/>
            </a:endParaRPr>
          </a:p>
          <a:p>
            <a:r>
              <a:rPr lang="en-GB" altLang="en-US" smtClean="0">
                <a:latin typeface="Arial" charset="0"/>
                <a:cs typeface="Arial" charset="0"/>
              </a:rPr>
              <a:t>What about PhD students and thesis work? </a:t>
            </a:r>
          </a:p>
          <a:p>
            <a:endParaRPr lang="en-GB" altLang="en-US" smtClean="0">
              <a:latin typeface="Arial" charset="0"/>
              <a:cs typeface="Arial" charset="0"/>
            </a:endParaRPr>
          </a:p>
          <a:p>
            <a:r>
              <a:rPr lang="en-GB" altLang="en-US" smtClean="0">
                <a:latin typeface="Arial" charset="0"/>
                <a:cs typeface="Arial" charset="0"/>
              </a:rPr>
              <a:t>At a minimum, institutions should ensure that research data required to validate published research findings are retained in line with funders’ mandates. </a:t>
            </a:r>
          </a:p>
          <a:p>
            <a:endParaRPr lang="en-GB" altLang="en-US" smtClean="0">
              <a:latin typeface="Arial" charset="0"/>
              <a:cs typeface="Arial" charset="0"/>
            </a:endParaRPr>
          </a:p>
          <a:p>
            <a:r>
              <a:rPr lang="en-GB" altLang="en-US" smtClean="0">
                <a:latin typeface="Arial" charset="0"/>
                <a:cs typeface="Arial" charset="0"/>
              </a:rPr>
              <a:t>It is a good idea to work with disciplines to determine what level of data would be required – raw data, algorithms, visualisations? </a:t>
            </a:r>
          </a:p>
        </p:txBody>
      </p:sp>
      <p:sp>
        <p:nvSpPr>
          <p:cNvPr id="389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53884792-BE2D-4A4D-8766-773AD3F30D06}" type="slidenum">
              <a:rPr lang="en-GB" altLang="en-US" sz="1200" smtClean="0">
                <a:solidFill>
                  <a:srgbClr val="000000"/>
                </a:solidFill>
                <a:latin typeface="DejaVu Sans Condensed" pitchFamily="34" charset="0"/>
              </a:rPr>
              <a:pPr eaLnBrk="1" hangingPunct="1"/>
              <a:t>12</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cs typeface="Arial" charset="0"/>
              </a:rPr>
              <a:t>Be aware of funders’ policies when developing your own.</a:t>
            </a:r>
          </a:p>
          <a:p>
            <a:endParaRPr lang="en-GB" altLang="en-US" smtClean="0">
              <a:latin typeface="Arial" charset="0"/>
              <a:cs typeface="Arial" charset="0"/>
            </a:endParaRPr>
          </a:p>
          <a:p>
            <a:r>
              <a:rPr lang="en-GB" altLang="en-US" smtClean="0">
                <a:latin typeface="Arial" charset="0"/>
                <a:cs typeface="Arial" charset="0"/>
              </a:rPr>
              <a:t>Most funders’ require data to be retained for 10+ years. In the case of EPSRC, they expect data to be kept for 10 years after it was last accessed so , institutions may need to retain data in perpetuity! </a:t>
            </a:r>
          </a:p>
          <a:p>
            <a:endParaRPr lang="en-GB" altLang="en-US" smtClean="0">
              <a:latin typeface="Arial" charset="0"/>
              <a:cs typeface="Arial" charset="0"/>
            </a:endParaRPr>
          </a:p>
          <a:p>
            <a:r>
              <a:rPr lang="en-GB" altLang="en-US" smtClean="0">
                <a:latin typeface="Arial" charset="0"/>
                <a:cs typeface="Arial" charset="0"/>
              </a:rPr>
              <a:t>The DCC’s at-a-glance summary of funders’ data management and sharing policies is a good resource for anyone who needs to understand funders’ RDM and curation requirements.  </a:t>
            </a:r>
          </a:p>
          <a:p>
            <a:endParaRPr lang="en-GB" altLang="en-US" smtClean="0">
              <a:latin typeface="Times New Roman" pitchFamily="18"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E7D64D82-D37F-469D-B5D6-AA923E008D37}" type="slidenum">
              <a:rPr lang="en-GB" smtClean="0"/>
              <a:pPr>
                <a:defRPr/>
              </a:pPr>
              <a:t>14</a:t>
            </a:fld>
            <a:endParaRPr lang="en-GB"/>
          </a:p>
        </p:txBody>
      </p:sp>
    </p:spTree>
    <p:extLst>
      <p:ext uri="{BB962C8B-B14F-4D97-AF65-F5344CB8AC3E}">
        <p14:creationId xmlns:p14="http://schemas.microsoft.com/office/powerpoint/2010/main" val="4040836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latin typeface="Arial" charset="0"/>
                <a:cs typeface="Arial" charset="0"/>
              </a:rPr>
              <a:t>Policies are useful to help shape services and identify priorities within an institution, but they aren’t always the best way to motivate researchers. </a:t>
            </a:r>
          </a:p>
          <a:p>
            <a:pPr>
              <a:lnSpc>
                <a:spcPct val="90000"/>
              </a:lnSpc>
            </a:pPr>
            <a:endParaRPr lang="en-US" altLang="en-US" smtClean="0">
              <a:latin typeface="Arial" charset="0"/>
              <a:cs typeface="Arial" charset="0"/>
            </a:endParaRPr>
          </a:p>
          <a:p>
            <a:pPr>
              <a:lnSpc>
                <a:spcPct val="90000"/>
              </a:lnSpc>
            </a:pPr>
            <a:r>
              <a:rPr lang="en-US" altLang="en-US" smtClean="0">
                <a:latin typeface="Arial" charset="0"/>
                <a:cs typeface="Arial" charset="0"/>
              </a:rPr>
              <a:t>So, in any activities you undertake to promote institutional RDM policy development, be sure to stress the potential benefits to researchers.  </a:t>
            </a:r>
          </a:p>
        </p:txBody>
      </p:sp>
      <p:sp>
        <p:nvSpPr>
          <p:cNvPr id="409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8F4B6A32-2265-430A-B108-716937F837BE}" type="slidenum">
              <a:rPr lang="en-GB" altLang="en-US" sz="1200" smtClean="0">
                <a:solidFill>
                  <a:srgbClr val="000000"/>
                </a:solidFill>
                <a:latin typeface="DejaVu Sans Condensed" pitchFamily="34" charset="0"/>
              </a:rPr>
              <a:pPr eaLnBrk="1" hangingPunct="1"/>
              <a:t>15</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mtClean="0">
                <a:latin typeface="Arial" charset="0"/>
                <a:cs typeface="Arial" charset="0"/>
              </a:rPr>
              <a:t>The policy along is not enough!</a:t>
            </a:r>
          </a:p>
          <a:p>
            <a:pPr eaLnBrk="1" hangingPunct="1">
              <a:lnSpc>
                <a:spcPct val="90000"/>
              </a:lnSpc>
            </a:pPr>
            <a:endParaRPr lang="en-GB" altLang="en-US" smtClean="0">
              <a:latin typeface="Arial" charset="0"/>
              <a:cs typeface="Arial" charset="0"/>
            </a:endParaRPr>
          </a:p>
          <a:p>
            <a:pPr eaLnBrk="1" hangingPunct="1">
              <a:lnSpc>
                <a:spcPct val="90000"/>
              </a:lnSpc>
            </a:pPr>
            <a:r>
              <a:rPr lang="en-GB" altLang="en-US" smtClean="0">
                <a:latin typeface="Arial" charset="0"/>
                <a:cs typeface="Arial" charset="0"/>
              </a:rPr>
              <a:t>Policies are just one part of a successful research data management service. </a:t>
            </a:r>
          </a:p>
          <a:p>
            <a:pPr eaLnBrk="1" hangingPunct="1">
              <a:lnSpc>
                <a:spcPct val="90000"/>
              </a:lnSpc>
            </a:pPr>
            <a:r>
              <a:rPr lang="en-GB" altLang="en-US" smtClean="0">
                <a:latin typeface="Arial" charset="0"/>
                <a:cs typeface="Arial" charset="0"/>
              </a:rPr>
              <a:t>Various other components need to be addressed as well to ensure that researchers can – and want to – adhere to the policies. Sustaining the service through core funding will crucial. </a:t>
            </a:r>
          </a:p>
          <a:p>
            <a:pPr eaLnBrk="1" hangingPunct="1">
              <a:lnSpc>
                <a:spcPct val="90000"/>
              </a:lnSpc>
            </a:pPr>
            <a:endParaRPr lang="en-GB" altLang="en-US" smtClean="0">
              <a:latin typeface="Arial" charset="0"/>
              <a:cs typeface="Arial" charset="0"/>
            </a:endParaRPr>
          </a:p>
          <a:p>
            <a:pPr eaLnBrk="1" hangingPunct="1">
              <a:lnSpc>
                <a:spcPct val="90000"/>
              </a:lnSpc>
            </a:pPr>
            <a:r>
              <a:rPr lang="en-GB" altLang="en-US" smtClean="0">
                <a:latin typeface="Arial" charset="0"/>
                <a:cs typeface="Arial" charset="0"/>
              </a:rPr>
              <a:t>Ensuring there is adequate support to ensure compliance to the policy is feasible and can be monitored will be vital. </a:t>
            </a:r>
          </a:p>
          <a:p>
            <a:pPr eaLnBrk="1" hangingPunct="1">
              <a:lnSpc>
                <a:spcPct val="90000"/>
              </a:lnSpc>
            </a:pPr>
            <a:endParaRPr lang="en-GB" altLang="en-US" smtClean="0">
              <a:latin typeface="Arial" charset="0"/>
              <a:cs typeface="Arial" charset="0"/>
            </a:endParaRPr>
          </a:p>
          <a:p>
            <a:pPr eaLnBrk="1" hangingPunct="1">
              <a:lnSpc>
                <a:spcPct val="90000"/>
              </a:lnSpc>
            </a:pPr>
            <a:r>
              <a:rPr lang="en-GB" altLang="en-US" smtClean="0">
                <a:latin typeface="Arial" charset="0"/>
                <a:cs typeface="Arial" charset="0"/>
              </a:rPr>
              <a:t>To do this, senior management support – and more importantly funds – are crucial . </a:t>
            </a:r>
          </a:p>
        </p:txBody>
      </p:sp>
      <p:sp>
        <p:nvSpPr>
          <p:cNvPr id="419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6FE32430-CBE2-4171-9743-40E1F3C9EBCD}" type="slidenum">
              <a:rPr lang="en-GB" altLang="en-US" sz="1200" smtClean="0">
                <a:solidFill>
                  <a:srgbClr val="000000"/>
                </a:solidFill>
                <a:latin typeface="DejaVu Sans Condensed" pitchFamily="34" charset="0"/>
              </a:rPr>
              <a:pPr eaLnBrk="1" hangingPunct="1"/>
              <a:t>16</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957263" y="4757738"/>
            <a:ext cx="51943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smtClean="0">
                <a:latin typeface="Arial" charset="0"/>
                <a:cs typeface="Arial" charset="0"/>
              </a:rPr>
              <a:t>You don’t need to start from scratch. There are a lot of examples out there that you can reuse. Lots of different styles as well.  </a:t>
            </a:r>
          </a:p>
          <a:p>
            <a:pPr eaLnBrk="1" hangingPunct="1"/>
            <a:r>
              <a:rPr lang="en-US" altLang="en-US" sz="1400" dirty="0" smtClean="0">
                <a:latin typeface="Arial" charset="0"/>
                <a:cs typeface="Arial" charset="0"/>
              </a:rPr>
              <a:t>Top tip – draw upon institutional policies you already have in place (data protection/</a:t>
            </a:r>
            <a:r>
              <a:rPr lang="en-US" altLang="en-US" sz="1400" dirty="0" err="1" smtClean="0">
                <a:latin typeface="Arial" charset="0"/>
                <a:cs typeface="Arial" charset="0"/>
              </a:rPr>
              <a:t>FoI</a:t>
            </a:r>
            <a:r>
              <a:rPr lang="en-US" altLang="en-US" sz="1400" dirty="0" smtClean="0">
                <a:latin typeface="Arial" charset="0"/>
                <a:cs typeface="Arial" charset="0"/>
              </a:rPr>
              <a:t>, research conduct, etc.)</a:t>
            </a:r>
          </a:p>
          <a:p>
            <a:pPr eaLnBrk="1" hangingPunct="1"/>
            <a:r>
              <a:rPr lang="en-US" altLang="en-US" sz="1400" dirty="0" smtClean="0">
                <a:latin typeface="Arial" charset="0"/>
                <a:cs typeface="Arial" charset="0"/>
              </a:rPr>
              <a:t>The University of Edinburgh’s policy is aspirational as they know there’s some way to go to make it a reality. </a:t>
            </a:r>
          </a:p>
          <a:p>
            <a:pPr eaLnBrk="1" hangingPunct="1"/>
            <a:r>
              <a:rPr lang="en-US" altLang="en-US" sz="1400" dirty="0" smtClean="0">
                <a:latin typeface="Arial" charset="0"/>
                <a:cs typeface="Arial" charset="0"/>
              </a:rPr>
              <a:t>The University of Hertfordshire has RDM requirements as part of a wider data management policy. The language/style is more legal, however an appendix provides much more practical guidance on data management.</a:t>
            </a:r>
          </a:p>
          <a:p>
            <a:pPr eaLnBrk="1" hangingPunct="1"/>
            <a:endParaRPr lang="en-US" altLang="en-US" sz="1400" dirty="0" smtClean="0">
              <a:latin typeface="Arial" charset="0"/>
              <a:cs typeface="Arial" charset="0"/>
            </a:endParaRPr>
          </a:p>
          <a:p>
            <a:pPr eaLnBrk="1" hangingPunct="1"/>
            <a:r>
              <a:rPr lang="en-US" altLang="en-US" sz="1400" dirty="0" smtClean="0">
                <a:latin typeface="Arial" charset="0"/>
                <a:cs typeface="Arial" charset="0"/>
              </a:rPr>
              <a:t>The University of Northampton reiterates the RCUK Code as its guiding principle and usefully provides guidance on procedures and support to explain how the policy should be implemented. </a:t>
            </a:r>
          </a:p>
          <a:p>
            <a:pPr eaLnBrk="1" hangingPunct="1"/>
            <a:r>
              <a:rPr lang="en-US" altLang="en-US" sz="1400" dirty="0" smtClean="0">
                <a:latin typeface="Arial" charset="0"/>
                <a:cs typeface="Arial" charset="0"/>
              </a:rPr>
              <a:t>The DCC has been collecting examples of policies and there are links from the DCC website. </a:t>
            </a:r>
            <a:endParaRPr lang="en-US" altLang="en-US" sz="1400" dirty="0" smtClean="0">
              <a:latin typeface="Arial" charset="0"/>
              <a:cs typeface="Arial" charset="0"/>
            </a:endParaRPr>
          </a:p>
          <a:p>
            <a:pPr eaLnBrk="1" hangingPunct="1"/>
            <a:endParaRPr lang="en-US" altLang="en-US" sz="1400" dirty="0" smtClean="0">
              <a:latin typeface="Arial" charset="0"/>
              <a:cs typeface="Arial" charset="0"/>
            </a:endParaRPr>
          </a:p>
          <a:p>
            <a:pPr eaLnBrk="1" hangingPunct="1"/>
            <a:r>
              <a:rPr lang="en-US" altLang="en-US" sz="1400" dirty="0" smtClean="0">
                <a:latin typeface="Arial" charset="0"/>
                <a:cs typeface="Arial" charset="0"/>
              </a:rPr>
              <a:t>You’ll have a chance to consider the right style</a:t>
            </a:r>
            <a:r>
              <a:rPr lang="en-US" altLang="en-US" sz="1400" baseline="0" dirty="0" smtClean="0">
                <a:latin typeface="Arial" charset="0"/>
                <a:cs typeface="Arial" charset="0"/>
              </a:rPr>
              <a:t> of policy for RTU later this morning. </a:t>
            </a:r>
            <a:endParaRPr lang="en-US" altLang="en-US" sz="1400" dirty="0" smtClean="0">
              <a:latin typeface="Arial" charset="0"/>
              <a:cs typeface="Arial" charset="0"/>
            </a:endParaRPr>
          </a:p>
          <a:p>
            <a:pPr eaLnBrk="1" hangingPunct="1"/>
            <a:endParaRPr lang="en-US" altLang="en-US" sz="1400" dirty="0" smtClean="0">
              <a:latin typeface="Arial" charset="0"/>
              <a:cs typeface="Arial" charset="0"/>
            </a:endParaRPr>
          </a:p>
          <a:p>
            <a:pPr eaLnBrk="1" hangingPunct="1"/>
            <a:endParaRPr lang="en-US" altLang="en-US" sz="1400" dirty="0" smtClean="0">
              <a:latin typeface="Arial" charset="0"/>
              <a:cs typeface="Arial" charset="0"/>
            </a:endParaRPr>
          </a:p>
          <a:p>
            <a:pPr eaLnBrk="1" hangingPunct="1"/>
            <a:endParaRPr lang="en-US" altLang="en-US" sz="1400" dirty="0" smtClean="0">
              <a:latin typeface="Times New Roman" pitchFamily="18" charset="0"/>
              <a:cs typeface="Arial" charset="0"/>
            </a:endParaRPr>
          </a:p>
        </p:txBody>
      </p:sp>
      <p:sp>
        <p:nvSpPr>
          <p:cNvPr id="430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78892EEC-2208-4A51-957C-893E0B9976BF}" type="slidenum">
              <a:rPr lang="en-GB" altLang="en-US" sz="1200" smtClean="0">
                <a:solidFill>
                  <a:srgbClr val="000000"/>
                </a:solidFill>
                <a:latin typeface="DejaVu Sans Condensed" pitchFamily="34" charset="0"/>
              </a:rPr>
              <a:pPr eaLnBrk="1" hangingPunct="1"/>
              <a:t>17</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C0642F8E-78D0-4F75-8235-D23CA6866652}" type="slidenum">
              <a:rPr lang="en-GB" altLang="en-US" sz="1200" smtClean="0">
                <a:solidFill>
                  <a:srgbClr val="000000"/>
                </a:solidFill>
                <a:latin typeface="DejaVu Sans Condensed" pitchFamily="34" charset="0"/>
              </a:rPr>
              <a:pPr eaLnBrk="1" hangingPunct="1"/>
              <a:t>18</a:t>
            </a:fld>
            <a:endParaRPr lang="en-GB" altLang="en-US" sz="1200" smtClean="0">
              <a:solidFill>
                <a:srgbClr val="000000"/>
              </a:solidFill>
              <a:latin typeface="DejaVu Sans Condensed" pitchFamily="34" charset="0"/>
            </a:endParaRPr>
          </a:p>
        </p:txBody>
      </p:sp>
      <p:sp>
        <p:nvSpPr>
          <p:cNvPr id="44036"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An example of what we are trying to do locally at the University of Glasgow.</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Our policy breaks up the various expectations across the stakeholders and provides some views on University support commitment.</a:t>
            </a:r>
          </a:p>
          <a:p>
            <a:pPr eaLnBrk="1" hangingPunct="1"/>
            <a:r>
              <a:rPr lang="en-GB" altLang="en-US" smtClean="0">
                <a:latin typeface="Arial" charset="0"/>
                <a:cs typeface="Arial" charset="0"/>
              </a:rPr>
              <a:t>This shows the expectations for Researchers, College/School  and Central support services. </a:t>
            </a:r>
          </a:p>
          <a:p>
            <a:pPr eaLnBrk="1" hangingPunct="1"/>
            <a:endParaRPr lang="en-GB" altLang="en-US" smtClean="0">
              <a:latin typeface="Arial" charset="0"/>
              <a:cs typeface="Arial" charset="0"/>
            </a:endParaRPr>
          </a:p>
        </p:txBody>
      </p:sp>
      <p:sp>
        <p:nvSpPr>
          <p:cNvPr id="450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55A75C37-5336-4262-9AE4-39890B2FA88B}" type="slidenum">
              <a:rPr lang="en-GB" altLang="en-US" sz="1200" smtClean="0">
                <a:solidFill>
                  <a:srgbClr val="000000"/>
                </a:solidFill>
                <a:latin typeface="DejaVu Sans Condensed" pitchFamily="34" charset="0"/>
              </a:rPr>
              <a:pPr eaLnBrk="1" hangingPunct="1"/>
              <a:t>19</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76F04037-AA84-4764-BE15-8911042CF877}" type="slidenum">
              <a:rPr lang="en-GB" altLang="en-US" sz="1200" smtClean="0">
                <a:solidFill>
                  <a:srgbClr val="000000"/>
                </a:solidFill>
                <a:latin typeface="DejaVu Sans Condensed" pitchFamily="34" charset="0"/>
              </a:rPr>
              <a:pPr eaLnBrk="1" hangingPunct="1"/>
              <a:t>20</a:t>
            </a:fld>
            <a:endParaRPr lang="en-GB" altLang="en-US" sz="1200" smtClean="0">
              <a:solidFill>
                <a:srgbClr val="000000"/>
              </a:solidFill>
              <a:latin typeface="DejaVu Sans Condensed" pitchFamily="34" charset="0"/>
            </a:endParaRPr>
          </a:p>
        </p:txBody>
      </p:sp>
      <p:sp>
        <p:nvSpPr>
          <p:cNvPr id="46084" name="Notes Placeholder 4"/>
          <p:cNvSpPr>
            <a:spLocks noGrp="1"/>
          </p:cNvSpPr>
          <p:nvPr/>
        </p:nvSpPr>
        <p:spPr bwMode="auto">
          <a:xfrm>
            <a:off x="946150" y="4862513"/>
            <a:ext cx="51943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4" tIns="48492" rIns="93254" bIns="48492"/>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spcBef>
                <a:spcPct val="30000"/>
              </a:spcBef>
              <a:buClr>
                <a:srgbClr val="000000"/>
              </a:buClr>
              <a:buSzPct val="100000"/>
              <a:buFont typeface="Times New Roman" pitchFamily="18" charset="0"/>
              <a:buNone/>
            </a:pPr>
            <a:endParaRPr lang="en-US" altLang="en-US" sz="1200">
              <a:solidFill>
                <a:srgbClr val="000000"/>
              </a:solidFill>
            </a:endParaRPr>
          </a:p>
        </p:txBody>
      </p:sp>
      <p:sp>
        <p:nvSpPr>
          <p:cNvPr id="46085" name="Notes Placeholder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Top tip – it is a good idea to develop and refine the policy iteratively with consultation from stakeholders rather than having a very small group develop and ratify the policy and then roll it out. </a:t>
            </a:r>
          </a:p>
          <a:p>
            <a:endParaRPr lang="en-US" altLang="en-US" smtClean="0">
              <a:latin typeface="Arial" charset="0"/>
              <a:cs typeface="Arial" charset="0"/>
            </a:endParaRPr>
          </a:p>
          <a:p>
            <a:pPr eaLnBrk="1" hangingPunct="1"/>
            <a:r>
              <a:rPr lang="en-GB" altLang="en-US" smtClean="0">
                <a:latin typeface="Arial" charset="0"/>
                <a:cs typeface="Arial" charset="0"/>
              </a:rPr>
              <a:t>The GU policy is draft and will be developed iteratively with the stakeholders to ensure we come up with something that most people can live - and hopefully - comply with.</a:t>
            </a:r>
            <a:endParaRPr lang="en-US" altLang="en-US" smtClean="0">
              <a:latin typeface="Arial" charset="0"/>
              <a:cs typeface="Arial" charset="0"/>
            </a:endParaRPr>
          </a:p>
          <a:p>
            <a:pPr eaLnBrk="1" hangingPunct="1"/>
            <a:endParaRPr lang="en-US" altLang="en-US" smtClean="0">
              <a:latin typeface="Arial" charset="0"/>
              <a:cs typeface="Arial" charset="0"/>
            </a:endParaRPr>
          </a:p>
          <a:p>
            <a:endParaRPr lang="en-US" altLang="en-US" smtClean="0">
              <a:latin typeface="Arial" charset="0"/>
              <a:cs typeface="Arial" charset="0"/>
            </a:endParaRPr>
          </a:p>
          <a:p>
            <a:endParaRPr lang="en-GB" altLang="en-US" smtClean="0">
              <a:latin typeface="Times New Roman" pitchFamily="18"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cs typeface="Arial" charset="0"/>
              </a:rPr>
              <a:t>How will data management plans fit in with your policy? All research, funded research?</a:t>
            </a:r>
          </a:p>
          <a:p>
            <a:endParaRPr lang="en-GB" altLang="en-US" smtClean="0">
              <a:latin typeface="Arial" charset="0"/>
              <a:cs typeface="Arial" charset="0"/>
            </a:endParaRPr>
          </a:p>
          <a:p>
            <a:r>
              <a:rPr lang="en-GB" altLang="en-US" smtClean="0">
                <a:latin typeface="Arial" charset="0"/>
                <a:cs typeface="Arial" charset="0"/>
              </a:rPr>
              <a:t>Where will data management plans be kept? Grants team for pre-award, repository for post-award, PI for in-project? </a:t>
            </a:r>
          </a:p>
          <a:p>
            <a:endParaRPr lang="en-GB" altLang="en-US" smtClean="0">
              <a:latin typeface="Arial" charset="0"/>
              <a:cs typeface="Arial" charset="0"/>
            </a:endParaRPr>
          </a:p>
          <a:p>
            <a:r>
              <a:rPr lang="en-GB" altLang="en-US" smtClean="0">
                <a:latin typeface="Arial" charset="0"/>
                <a:cs typeface="Arial" charset="0"/>
              </a:rPr>
              <a:t>The DCC has developed DMPonline which provides funder-specific templates for researchers completing data management plans at the grant stage. </a:t>
            </a:r>
          </a:p>
          <a:p>
            <a:endParaRPr lang="en-GB" altLang="en-US" smtClean="0">
              <a:latin typeface="Arial" charset="0"/>
              <a:cs typeface="Arial" charset="0"/>
            </a:endParaRPr>
          </a:p>
          <a:p>
            <a:r>
              <a:rPr lang="en-GB" altLang="en-US" smtClean="0">
                <a:latin typeface="Arial" charset="0"/>
                <a:cs typeface="Arial" charset="0"/>
              </a:rPr>
              <a:t>A number of UK HEIs are developing institutional templates that include local policies and guidance. DCC are happy to work with institutions who wish to develop their own templates.  </a:t>
            </a:r>
          </a:p>
        </p:txBody>
      </p:sp>
      <p:sp>
        <p:nvSpPr>
          <p:cNvPr id="471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39858E2C-FA51-4322-9303-E40850D75BFC}" type="slidenum">
              <a:rPr lang="en-GB" altLang="en-US" sz="1200" smtClean="0">
                <a:solidFill>
                  <a:srgbClr val="000000"/>
                </a:solidFill>
                <a:latin typeface="DejaVu Sans Condensed" pitchFamily="34" charset="0"/>
              </a:rPr>
              <a:pPr eaLnBrk="1" hangingPunct="1"/>
              <a:t>21</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cs typeface="Arial" charset="0"/>
              </a:rPr>
              <a:t>Policies should also consider aspects such as how researchers can work during the active phase of the research project. </a:t>
            </a:r>
          </a:p>
          <a:p>
            <a:endParaRPr lang="en-GB" altLang="en-US" smtClean="0">
              <a:latin typeface="Arial" charset="0"/>
              <a:cs typeface="Arial" charset="0"/>
            </a:endParaRPr>
          </a:p>
          <a:p>
            <a:r>
              <a:rPr lang="en-GB" altLang="en-US" smtClean="0">
                <a:latin typeface="Arial" charset="0"/>
                <a:cs typeface="Arial" charset="0"/>
              </a:rPr>
              <a:t>Try to make it easy!</a:t>
            </a:r>
          </a:p>
          <a:p>
            <a:endParaRPr lang="en-GB" altLang="en-US" smtClean="0">
              <a:latin typeface="Arial" charset="0"/>
              <a:cs typeface="Arial" charset="0"/>
            </a:endParaRPr>
          </a:p>
          <a:p>
            <a:r>
              <a:rPr lang="en-GB" altLang="en-US" smtClean="0">
                <a:latin typeface="Arial" charset="0"/>
                <a:cs typeface="Arial" charset="0"/>
              </a:rPr>
              <a:t>DataFlow at Oxford aims to make the transition of data between the university drives to longer-term storage a one click process. </a:t>
            </a:r>
          </a:p>
          <a:p>
            <a:endParaRPr lang="en-GB" altLang="en-US" smtClean="0">
              <a:latin typeface="Arial" charset="0"/>
              <a:cs typeface="Arial" charset="0"/>
            </a:endParaRPr>
          </a:p>
          <a:p>
            <a:r>
              <a:rPr lang="en-GB" altLang="en-US" smtClean="0">
                <a:latin typeface="Arial" charset="0"/>
                <a:cs typeface="Arial" charset="0"/>
              </a:rPr>
              <a:t>Hertfordshire also provide a standard folder structure to researchers to use in new projects to help organise their data during the active phase. </a:t>
            </a:r>
          </a:p>
          <a:p>
            <a:endParaRPr lang="en-GB" altLang="en-US" smtClean="0">
              <a:latin typeface="Arial" charset="0"/>
              <a:cs typeface="Arial" charset="0"/>
            </a:endParaRPr>
          </a:p>
          <a:p>
            <a:r>
              <a:rPr lang="en-GB" altLang="en-US" smtClean="0">
                <a:latin typeface="Arial" charset="0"/>
                <a:cs typeface="Arial" charset="0"/>
              </a:rPr>
              <a:t>Most researchers work using collaborative tools such as DropBox and Google Docs. Janet are offering some more secure cloud-based spaces to help researchers. </a:t>
            </a:r>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D5CE3628-DDAB-4A82-9123-71C364381148}" type="slidenum">
              <a:rPr lang="en-GB" altLang="en-US" sz="1200" smtClean="0">
                <a:solidFill>
                  <a:srgbClr val="000000"/>
                </a:solidFill>
                <a:latin typeface="DejaVu Sans Condensed" pitchFamily="34" charset="0"/>
              </a:rPr>
              <a:pPr eaLnBrk="1" hangingPunct="1"/>
              <a:t>22</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3"/>
          <p:cNvSpPr txBox="1">
            <a:spLocks noGrp="1" noChangeArrowheads="1"/>
          </p:cNvSpPr>
          <p:nvPr/>
        </p:nvSpPr>
        <p:spPr bwMode="auto">
          <a:xfrm>
            <a:off x="4022725" y="9723438"/>
            <a:ext cx="306546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254" tIns="48492" rIns="93254" bIns="48492" anchor="b"/>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algn="r" eaLnBrk="1" hangingPunct="1">
              <a:buClr>
                <a:srgbClr val="000000"/>
              </a:buClr>
              <a:buSzPct val="45000"/>
            </a:pPr>
            <a:fld id="{F2352B78-6BD6-4E64-ACEB-BE903B00460B}" type="slidenum">
              <a:rPr lang="en-GB" altLang="en-US" sz="1200">
                <a:solidFill>
                  <a:srgbClr val="000000"/>
                </a:solidFill>
                <a:latin typeface="DejaVu Sans Condensed" pitchFamily="34" charset="0"/>
              </a:rPr>
              <a:pPr algn="r" eaLnBrk="1" hangingPunct="1">
                <a:buClr>
                  <a:srgbClr val="000000"/>
                </a:buClr>
                <a:buSzPct val="45000"/>
              </a:pPr>
              <a:t>23</a:t>
            </a:fld>
            <a:endParaRPr lang="en-GB" altLang="en-US" sz="1200">
              <a:solidFill>
                <a:srgbClr val="000000"/>
              </a:solidFill>
              <a:latin typeface="DejaVu Sans Condensed" pitchFamily="34" charset="0"/>
            </a:endParaRPr>
          </a:p>
        </p:txBody>
      </p:sp>
      <p:sp>
        <p:nvSpPr>
          <p:cNvPr id="49155" name="Text Box 1"/>
          <p:cNvSpPr txBox="1">
            <a:spLocks noChangeArrowheads="1"/>
          </p:cNvSpPr>
          <p:nvPr/>
        </p:nvSpPr>
        <p:spPr bwMode="auto">
          <a:xfrm>
            <a:off x="1184275" y="766763"/>
            <a:ext cx="4730750" cy="3838575"/>
          </a:xfrm>
          <a:prstGeom prst="rect">
            <a:avLst/>
          </a:prstGeom>
          <a:solidFill>
            <a:srgbClr val="FFFFFF"/>
          </a:solidFill>
          <a:ln w="9360">
            <a:solidFill>
              <a:srgbClr val="000000"/>
            </a:solidFill>
            <a:miter lim="800000"/>
            <a:headEnd/>
            <a:tailEnd/>
          </a:ln>
        </p:spPr>
        <p:txBody>
          <a:bodyPr wrap="none" lIns="94746" tIns="47373" rIns="94746" bIns="47373" anchor="ctr"/>
          <a:lstStyle>
            <a:lvl1pPr defTabSz="473075"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lnSpc>
                <a:spcPct val="85000"/>
              </a:lnSpc>
              <a:buClr>
                <a:srgbClr val="000000"/>
              </a:buClr>
              <a:buSzPct val="100000"/>
            </a:pPr>
            <a:endParaRPr lang="en-US" altLang="en-US"/>
          </a:p>
        </p:txBody>
      </p:sp>
      <p:sp>
        <p:nvSpPr>
          <p:cNvPr id="49156" name="Rectangle 2"/>
          <p:cNvSpPr>
            <a:spLocks noGrp="1" noChangeArrowheads="1"/>
          </p:cNvSpPr>
          <p:nvPr>
            <p:ph type="body"/>
          </p:nvPr>
        </p:nvSpPr>
        <p:spPr>
          <a:xfrm>
            <a:off x="946150" y="4862513"/>
            <a:ext cx="5195888"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defTabSz="914400" eaLnBrk="1" hangingPunct="1">
              <a:spcAft>
                <a:spcPct val="65000"/>
              </a:spcAft>
            </a:pPr>
            <a:r>
              <a:rPr lang="en-GB" altLang="en-US" b="1" u="sng" dirty="0" smtClean="0">
                <a:solidFill>
                  <a:schemeClr val="tx1"/>
                </a:solidFill>
                <a:latin typeface="Arial" charset="0"/>
              </a:rPr>
              <a:t>Key questions:</a:t>
            </a:r>
          </a:p>
          <a:p>
            <a:pPr algn="just" defTabSz="914400" eaLnBrk="1" hangingPunct="1">
              <a:spcAft>
                <a:spcPct val="65000"/>
              </a:spcAft>
            </a:pPr>
            <a:endParaRPr lang="en-GB" altLang="en-US" b="1" u="sng" dirty="0" smtClean="0">
              <a:solidFill>
                <a:schemeClr val="tx1"/>
              </a:solidFill>
              <a:latin typeface="Arial" charset="0"/>
            </a:endParaRPr>
          </a:p>
          <a:p>
            <a:pPr algn="just" defTabSz="914400" eaLnBrk="1" hangingPunct="1">
              <a:buClr>
                <a:srgbClr val="FF6600"/>
              </a:buClr>
              <a:buFont typeface="Arial" charset="0"/>
              <a:buChar char="•"/>
            </a:pPr>
            <a:r>
              <a:rPr lang="en-GB" altLang="en-US" dirty="0" smtClean="0">
                <a:solidFill>
                  <a:schemeClr val="tx1"/>
                </a:solidFill>
                <a:latin typeface="Arial" charset="0"/>
              </a:rPr>
              <a:t>  What data must be kept? (for validation, </a:t>
            </a:r>
            <a:r>
              <a:rPr lang="en-GB" altLang="en-US" dirty="0" err="1" smtClean="0">
                <a:solidFill>
                  <a:schemeClr val="tx1"/>
                </a:solidFill>
                <a:latin typeface="Arial" charset="0"/>
              </a:rPr>
              <a:t>etc</a:t>
            </a:r>
            <a:r>
              <a:rPr lang="en-GB" altLang="en-US" dirty="0" smtClean="0">
                <a:solidFill>
                  <a:schemeClr val="tx1"/>
                </a:solidFill>
                <a:latin typeface="Arial" charset="0"/>
              </a:rPr>
              <a:t>)</a:t>
            </a:r>
            <a:endParaRPr lang="en-GB" altLang="en-US" sz="1400" dirty="0" smtClean="0">
              <a:solidFill>
                <a:schemeClr val="tx1"/>
              </a:solidFill>
              <a:latin typeface="Arial" charset="0"/>
            </a:endParaRPr>
          </a:p>
          <a:p>
            <a:pPr algn="just" defTabSz="914400" eaLnBrk="1" hangingPunct="1">
              <a:buClr>
                <a:srgbClr val="FF6600"/>
              </a:buClr>
              <a:buFont typeface="Arial" charset="0"/>
              <a:buChar char="•"/>
            </a:pPr>
            <a:endParaRPr lang="en-GB" altLang="en-US" dirty="0" smtClean="0">
              <a:solidFill>
                <a:schemeClr val="tx1"/>
              </a:solidFill>
              <a:latin typeface="Arial" charset="0"/>
            </a:endParaRPr>
          </a:p>
          <a:p>
            <a:pPr algn="just" defTabSz="914400" eaLnBrk="1" hangingPunct="1">
              <a:buClr>
                <a:srgbClr val="FF6600"/>
              </a:buClr>
              <a:buFont typeface="Arial" charset="0"/>
              <a:buChar char="•"/>
            </a:pPr>
            <a:r>
              <a:rPr lang="en-GB" altLang="en-US" dirty="0" smtClean="0">
                <a:solidFill>
                  <a:schemeClr val="tx1"/>
                </a:solidFill>
                <a:latin typeface="Arial" charset="0"/>
              </a:rPr>
              <a:t>  What must not be kept? </a:t>
            </a:r>
            <a:r>
              <a:rPr lang="en-GB" altLang="en-US" sz="1400" dirty="0" smtClean="0">
                <a:solidFill>
                  <a:schemeClr val="tx1"/>
                </a:solidFill>
                <a:latin typeface="Arial" charset="0"/>
              </a:rPr>
              <a:t>(e.g. personal data)</a:t>
            </a:r>
          </a:p>
          <a:p>
            <a:pPr algn="just" defTabSz="914400" eaLnBrk="1" hangingPunct="1">
              <a:buClr>
                <a:srgbClr val="FF6600"/>
              </a:buClr>
              <a:buFont typeface="Arial" charset="0"/>
              <a:buChar char="•"/>
            </a:pPr>
            <a:endParaRPr lang="en-GB" altLang="en-US" sz="1400" dirty="0" smtClean="0">
              <a:solidFill>
                <a:schemeClr val="tx1"/>
              </a:solidFill>
              <a:latin typeface="Arial" charset="0"/>
            </a:endParaRPr>
          </a:p>
          <a:p>
            <a:pPr algn="just" defTabSz="914400" eaLnBrk="1" hangingPunct="1">
              <a:buClr>
                <a:srgbClr val="FF6600"/>
              </a:buClr>
              <a:buFont typeface="Arial" charset="0"/>
              <a:buChar char="•"/>
            </a:pPr>
            <a:r>
              <a:rPr lang="en-GB" altLang="en-US" dirty="0" smtClean="0">
                <a:solidFill>
                  <a:schemeClr val="tx1"/>
                </a:solidFill>
                <a:latin typeface="Arial" charset="0"/>
              </a:rPr>
              <a:t>  Is it worth keeping the data? </a:t>
            </a:r>
            <a:r>
              <a:rPr lang="en-GB" altLang="en-US" sz="1400" dirty="0" smtClean="0">
                <a:solidFill>
                  <a:schemeClr val="tx1"/>
                </a:solidFill>
                <a:latin typeface="Arial" charset="0"/>
              </a:rPr>
              <a:t>– cost/benefits</a:t>
            </a:r>
          </a:p>
          <a:p>
            <a:pPr algn="just" defTabSz="914400" eaLnBrk="1" hangingPunct="1">
              <a:buClr>
                <a:srgbClr val="FF6600"/>
              </a:buClr>
              <a:buFont typeface="Arial" charset="0"/>
              <a:buChar char="•"/>
            </a:pPr>
            <a:endParaRPr lang="en-GB" altLang="en-US" sz="1400" dirty="0" smtClean="0">
              <a:solidFill>
                <a:schemeClr val="tx1"/>
              </a:solidFill>
              <a:latin typeface="Arial" charset="0"/>
            </a:endParaRPr>
          </a:p>
          <a:p>
            <a:pPr algn="just" defTabSz="914400" eaLnBrk="1" hangingPunct="1">
              <a:buClr>
                <a:srgbClr val="FF6600"/>
              </a:buClr>
              <a:buFont typeface="Arial" charset="0"/>
              <a:buChar char="•"/>
            </a:pPr>
            <a:r>
              <a:rPr lang="en-GB" altLang="en-US" dirty="0" smtClean="0">
                <a:solidFill>
                  <a:schemeClr val="tx1"/>
                </a:solidFill>
                <a:latin typeface="Arial" charset="0"/>
              </a:rPr>
              <a:t>  Where will the data be kept?</a:t>
            </a:r>
          </a:p>
          <a:p>
            <a:pPr algn="just" defTabSz="914400" eaLnBrk="1" hangingPunct="1">
              <a:buClr>
                <a:srgbClr val="FF6600"/>
              </a:buClr>
              <a:buFont typeface="Arial" charset="0"/>
              <a:buChar char="•"/>
            </a:pPr>
            <a:endParaRPr lang="en-GB" altLang="en-US" dirty="0" smtClean="0">
              <a:solidFill>
                <a:schemeClr val="tx1"/>
              </a:solidFill>
              <a:latin typeface="Arial" charset="0"/>
            </a:endParaRPr>
          </a:p>
          <a:p>
            <a:pPr algn="just" defTabSz="914400" eaLnBrk="1" hangingPunct="1">
              <a:buClr>
                <a:srgbClr val="FF6600"/>
              </a:buClr>
              <a:buFont typeface="Arial" charset="0"/>
              <a:buChar char="•"/>
            </a:pPr>
            <a:r>
              <a:rPr lang="en-GB" altLang="en-US" dirty="0" smtClean="0">
                <a:solidFill>
                  <a:schemeClr val="tx1"/>
                </a:solidFill>
                <a:latin typeface="Arial" charset="0"/>
              </a:rPr>
              <a:t>  Who pays?</a:t>
            </a:r>
            <a:endParaRPr lang="en-GB" altLang="en-US" dirty="0">
              <a:solidFill>
                <a:schemeClr val="tx1"/>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8350"/>
            <a:ext cx="5113338" cy="3836988"/>
          </a:xfrm>
          <a:ln/>
        </p:spPr>
      </p:sp>
      <p:sp>
        <p:nvSpPr>
          <p:cNvPr id="50179"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6" tIns="49518" rIns="99036" bIns="49518"/>
          <a:lstStyle/>
          <a:p>
            <a:pPr defTabSz="947738"/>
            <a:r>
              <a:rPr lang="en-US" altLang="en-US" smtClean="0">
                <a:latin typeface="Arial" charset="0"/>
                <a:cs typeface="Arial" charset="0"/>
              </a:rPr>
              <a:t>Researchers and support staff might need guidance on what should be kept. </a:t>
            </a:r>
          </a:p>
          <a:p>
            <a:pPr defTabSz="947738"/>
            <a:endParaRPr lang="en-US" altLang="en-US" smtClean="0">
              <a:latin typeface="Arial" charset="0"/>
              <a:cs typeface="Arial" charset="0"/>
            </a:endParaRPr>
          </a:p>
          <a:p>
            <a:pPr defTabSz="947738"/>
            <a:r>
              <a:rPr lang="en-US" altLang="en-US" smtClean="0">
                <a:latin typeface="Arial" charset="0"/>
                <a:cs typeface="Arial" charset="0"/>
              </a:rPr>
              <a:t>The NERC data value checklist is useful at the pre-award stage to identify any otuputs that may need to be retained. The checklist is also used to assess quality, integrity and originality of the data at the point of deposit into a data centre once the project has been completed. </a:t>
            </a:r>
          </a:p>
          <a:p>
            <a:pPr defTabSz="947738"/>
            <a:endParaRPr lang="en-US" altLang="en-US" smtClean="0">
              <a:latin typeface="Arial" charset="0"/>
              <a:cs typeface="Arial" charset="0"/>
            </a:endParaRPr>
          </a:p>
          <a:p>
            <a:pPr defTabSz="947738"/>
            <a:r>
              <a:rPr lang="en-US" altLang="en-US" smtClean="0">
                <a:latin typeface="Arial" charset="0"/>
                <a:cs typeface="Arial" charset="0"/>
              </a:rPr>
              <a:t>Once the project has been completed, the DCC How-to select and appraise research data might be useful in identifying data that warrants longer-term retention and the associated investment .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885825" y="4900613"/>
            <a:ext cx="51943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charset="0"/>
                <a:cs typeface="Arial" charset="0"/>
              </a:rPr>
              <a:t>Policies should include details on expectations regarding data cataloguing and deposit at the end of the project.  </a:t>
            </a:r>
          </a:p>
          <a:p>
            <a:pPr eaLnBrk="1" hangingPunct="1"/>
            <a:r>
              <a:rPr lang="en-GB" altLang="en-US" dirty="0" smtClean="0">
                <a:latin typeface="Arial" charset="0"/>
                <a:cs typeface="Arial" charset="0"/>
              </a:rPr>
              <a:t>A number of UK HEIs are developing and testing data repositories and data catalogues to record data that is perhaps held outside the University (e.g., data centres). </a:t>
            </a:r>
          </a:p>
          <a:p>
            <a:pPr eaLnBrk="1" hangingPunct="1"/>
            <a:endParaRPr lang="en-GB" altLang="en-US" dirty="0" smtClean="0">
              <a:latin typeface="Arial" charset="0"/>
              <a:cs typeface="Arial" charset="0"/>
            </a:endParaRPr>
          </a:p>
          <a:p>
            <a:pPr eaLnBrk="1" hangingPunct="1"/>
            <a:r>
              <a:rPr lang="en-GB" altLang="en-US" dirty="0" smtClean="0">
                <a:latin typeface="Arial" charset="0"/>
                <a:cs typeface="Arial" charset="0"/>
              </a:rPr>
              <a:t>A few institutions already run data repositories e.g. Edinburgh and Cambridge (both </a:t>
            </a:r>
            <a:r>
              <a:rPr lang="en-GB" altLang="en-US" dirty="0" err="1" smtClean="0">
                <a:latin typeface="Arial" charset="0"/>
                <a:cs typeface="Arial" charset="0"/>
              </a:rPr>
              <a:t>DSpace</a:t>
            </a:r>
            <a:r>
              <a:rPr lang="en-GB" altLang="en-US" dirty="0" smtClean="0">
                <a:latin typeface="Arial" charset="0"/>
                <a:cs typeface="Arial" charset="0"/>
              </a:rPr>
              <a:t>) . Others are piloting them e.g. Essex and Southampton (doing extensions to existing </a:t>
            </a:r>
            <a:r>
              <a:rPr lang="en-GB" altLang="en-US" dirty="0" err="1" smtClean="0">
                <a:latin typeface="Arial" charset="0"/>
                <a:cs typeface="Arial" charset="0"/>
              </a:rPr>
              <a:t>ePrints</a:t>
            </a:r>
            <a:r>
              <a:rPr lang="en-GB" altLang="en-US" dirty="0" smtClean="0">
                <a:latin typeface="Arial" charset="0"/>
                <a:cs typeface="Arial" charset="0"/>
              </a:rPr>
              <a:t> repositories as part of JISC MRD02 programme) and Databank at Oxford. Lincoln is piloting the use of CKAN. </a:t>
            </a:r>
          </a:p>
          <a:p>
            <a:pPr eaLnBrk="1" hangingPunct="1"/>
            <a:endParaRPr lang="en-GB" altLang="en-US" dirty="0" smtClean="0">
              <a:latin typeface="Arial" charset="0"/>
              <a:cs typeface="Arial" charset="0"/>
            </a:endParaRPr>
          </a:p>
          <a:p>
            <a:pPr eaLnBrk="1" hangingPunct="1"/>
            <a:r>
              <a:rPr lang="en-GB" altLang="en-US" dirty="0" smtClean="0">
                <a:latin typeface="Arial" charset="0"/>
                <a:cs typeface="Arial" charset="0"/>
              </a:rPr>
              <a:t>Key thing is that none of these services intend to replace established data services. Where there are more appropriate disciplinary data centres, for example, the data should be submitted there.</a:t>
            </a:r>
          </a:p>
        </p:txBody>
      </p:sp>
      <p:sp>
        <p:nvSpPr>
          <p:cNvPr id="512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9F6FD240-499A-41D0-8091-ACE3C6DC9498}" type="slidenum">
              <a:rPr lang="en-GB" altLang="en-US" sz="1200" smtClean="0">
                <a:solidFill>
                  <a:srgbClr val="000000"/>
                </a:solidFill>
                <a:latin typeface="DejaVu Sans Condensed" pitchFamily="34" charset="0"/>
              </a:rPr>
              <a:pPr eaLnBrk="1" hangingPunct="1"/>
              <a:t>25</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There are many external services – dedicated data centres supported by research funders and various structured databases and community initiatives. </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Where funders have data centres, they generally expect data to be deposited at the end of the project. You don’t need to duplicate it locally. But, you will want to maintain a link between publications, grants and data. </a:t>
            </a:r>
          </a:p>
          <a:p>
            <a:pPr eaLnBrk="1" hangingPunct="1"/>
            <a:endParaRPr lang="en-GB" altLang="en-US" smtClean="0">
              <a:latin typeface="Arial" charset="0"/>
              <a:cs typeface="Arial" charset="0"/>
            </a:endParaRPr>
          </a:p>
          <a:p>
            <a:pPr eaLnBrk="1" hangingPunct="1"/>
            <a:r>
              <a:rPr lang="en-GB" altLang="en-US" smtClean="0">
                <a:latin typeface="Arial" charset="0"/>
                <a:cs typeface="Arial" charset="0"/>
              </a:rPr>
              <a:t>Researchers may need support at the grant application stage to identify a possible home for their data if it will not be held within the instituion or by a funders’ data centre. Databib and Re3data can help you finds suitable repositories. </a:t>
            </a:r>
          </a:p>
          <a:p>
            <a:pPr eaLnBrk="1" hangingPunct="1"/>
            <a:r>
              <a:rPr lang="en-GB" altLang="en-US" smtClean="0">
                <a:latin typeface="Arial" charset="0"/>
                <a:cs typeface="Arial" charset="0"/>
              </a:rPr>
              <a:t> </a:t>
            </a:r>
            <a:endParaRPr lang="en-US" altLang="en-US" smtClean="0">
              <a:solidFill>
                <a:schemeClr val="tx1"/>
              </a:solidFill>
              <a:latin typeface="Arial" charset="0"/>
              <a:cs typeface="Arial" charset="0"/>
            </a:endParaRPr>
          </a:p>
          <a:p>
            <a:pPr eaLnBrk="1" hangingPunct="1"/>
            <a:endParaRPr lang="en-US" altLang="en-US" smtClean="0">
              <a:solidFill>
                <a:schemeClr val="tx1"/>
              </a:solidFill>
              <a:latin typeface="Arial" charset="0"/>
              <a:cs typeface="Arial" charset="0"/>
            </a:endParaRPr>
          </a:p>
          <a:p>
            <a:pPr eaLnBrk="1" hangingPunct="1"/>
            <a:endParaRPr lang="en-US" altLang="en-US" smtClean="0">
              <a:latin typeface="Arial" charset="0"/>
              <a:cs typeface="Arial" charset="0"/>
            </a:endParaRPr>
          </a:p>
        </p:txBody>
      </p:sp>
      <p:sp>
        <p:nvSpPr>
          <p:cNvPr id="522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7872052F-6FA4-45D1-AEFB-BEA779336FDB}" type="slidenum">
              <a:rPr lang="en-GB" altLang="en-US" sz="1200" smtClean="0">
                <a:solidFill>
                  <a:srgbClr val="000000"/>
                </a:solidFill>
                <a:latin typeface="DejaVu Sans Condensed" pitchFamily="34" charset="0"/>
              </a:rPr>
              <a:pPr eaLnBrk="1" hangingPunct="1"/>
              <a:t>26</a:t>
            </a:fld>
            <a:endParaRPr lang="en-GB" altLang="en-US" sz="1200" smtClean="0">
              <a:solidFill>
                <a:srgbClr val="000000"/>
              </a:solidFill>
              <a:latin typeface="DejaVu Sans Condensed" pitchFamily="34" charset="0"/>
            </a:endParaRPr>
          </a:p>
        </p:txBody>
      </p:sp>
      <p:pic>
        <p:nvPicPr>
          <p:cNvPr id="52229" name="Picture 4" descr="re3dat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3888" y="2622550"/>
            <a:ext cx="18002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cs typeface="Arial" charset="0"/>
              </a:rPr>
              <a:t>Many institutions are developing data catalogues to capture details of research data that has been generated through university research activity. These catalogues generally contain metadata about the data rather than the data itself. </a:t>
            </a:r>
          </a:p>
          <a:p>
            <a:pPr eaLnBrk="1" hangingPunct="1"/>
            <a:endParaRPr lang="en-GB" altLang="en-US" smtClean="0">
              <a:latin typeface="Arial" charset="0"/>
              <a:cs typeface="Arial" charset="0"/>
            </a:endParaRPr>
          </a:p>
          <a:p>
            <a:pPr eaLnBrk="1" hangingPunct="1"/>
            <a:r>
              <a:rPr lang="en-GB" altLang="en-US" smtClean="0">
                <a:latin typeface="Arial" charset="0"/>
                <a:cs typeface="Arial" charset="0"/>
              </a:rPr>
              <a:t>A pertinent project to look at is C4D, which is developing an extension to the Cerif standard to record information on research data.</a:t>
            </a:r>
          </a:p>
          <a:p>
            <a:pPr eaLnBrk="1" hangingPunct="1"/>
            <a:endParaRPr lang="en-GB" altLang="en-US" smtClean="0">
              <a:latin typeface="Arial" charset="0"/>
              <a:cs typeface="Arial" charset="0"/>
            </a:endParaRPr>
          </a:p>
          <a:p>
            <a:pPr eaLnBrk="1" hangingPunct="1"/>
            <a:r>
              <a:rPr lang="en-GB" altLang="en-US" smtClean="0">
                <a:latin typeface="Arial" charset="0"/>
                <a:cs typeface="Arial" charset="0"/>
              </a:rPr>
              <a:t>Jisc and DCC are developing a national research data registry which will harvest metadata from the institutional catalogues to make data more visible at the national level. We are using Research Data Australia – a discovery service for research data from Australian universities supported by ANDS – as the model for this pilot service. </a:t>
            </a:r>
          </a:p>
        </p:txBody>
      </p:sp>
      <p:sp>
        <p:nvSpPr>
          <p:cNvPr id="532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379689FC-64AC-42D9-98B6-FFC55C98FE28}" type="slidenum">
              <a:rPr lang="en-GB" altLang="en-US" sz="1200" smtClean="0">
                <a:solidFill>
                  <a:srgbClr val="000000"/>
                </a:solidFill>
                <a:latin typeface="DejaVu Sans Condensed" pitchFamily="34" charset="0"/>
              </a:rPr>
              <a:pPr eaLnBrk="1" hangingPunct="1"/>
              <a:t>27</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cs typeface="Arial" charset="0"/>
              </a:rPr>
              <a:t>Example of the data registry being developed at Glasgow.</a:t>
            </a:r>
          </a:p>
        </p:txBody>
      </p:sp>
      <p:sp>
        <p:nvSpPr>
          <p:cNvPr id="542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7384DE03-880E-4988-AA72-54B72A75598D}" type="slidenum">
              <a:rPr lang="en-GB" altLang="en-US" sz="1200" smtClean="0">
                <a:solidFill>
                  <a:srgbClr val="000000"/>
                </a:solidFill>
                <a:latin typeface="DejaVu Sans Condensed" pitchFamily="34" charset="0"/>
              </a:rPr>
              <a:pPr eaLnBrk="1" hangingPunct="1"/>
              <a:t>28</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cs typeface="Arial" charset="0"/>
              </a:rPr>
              <a:t>Remember to underpin your policy with guidance and training. The best systems and policies in the world are useless if researchers don’t know how and when to use them!</a:t>
            </a:r>
          </a:p>
          <a:p>
            <a:pPr eaLnBrk="1" hangingPunct="1"/>
            <a:endParaRPr lang="en-US" altLang="en-US" dirty="0" smtClean="0">
              <a:latin typeface="Arial" charset="0"/>
              <a:cs typeface="Arial" charset="0"/>
            </a:endParaRPr>
          </a:p>
          <a:p>
            <a:pPr eaLnBrk="1" hangingPunct="1"/>
            <a:r>
              <a:rPr lang="en-US" altLang="en-US" dirty="0" smtClean="0">
                <a:latin typeface="Arial" charset="0"/>
                <a:cs typeface="Arial" charset="0"/>
              </a:rPr>
              <a:t>Make online training easily available – try to post support pages in places researchers can find them and pitch the guidance at the right level. At the University of Glasgow, the Incremental project pulled together details of existing support available. We included contact details so there were no dead ends. </a:t>
            </a:r>
          </a:p>
          <a:p>
            <a:pPr eaLnBrk="1" hangingPunct="1"/>
            <a:endParaRPr lang="en-US" altLang="en-US" dirty="0" smtClean="0">
              <a:latin typeface="Arial" charset="0"/>
              <a:cs typeface="Arial" charset="0"/>
            </a:endParaRPr>
          </a:p>
          <a:p>
            <a:pPr eaLnBrk="1" hangingPunct="1"/>
            <a:r>
              <a:rPr lang="en-US" altLang="en-US" dirty="0" smtClean="0">
                <a:latin typeface="Arial" charset="0"/>
                <a:cs typeface="Arial" charset="0"/>
              </a:rPr>
              <a:t>In most cases, there will be a lot of existing guidance and support materials that can be adapted  rather than creating new guidance from scratch. There are many examples of guidance and training – most are Creative Commons licensed so you can repurpose them. </a:t>
            </a:r>
          </a:p>
          <a:p>
            <a:pPr eaLnBrk="1" hangingPunct="1"/>
            <a:r>
              <a:rPr lang="en-US" altLang="en-US" dirty="0" smtClean="0">
                <a:latin typeface="Arial" charset="0"/>
                <a:cs typeface="Arial" charset="0"/>
              </a:rPr>
              <a:t>New RDM Collection within Jorum. </a:t>
            </a:r>
          </a:p>
          <a:p>
            <a:pPr eaLnBrk="1" hangingPunct="1"/>
            <a:endParaRPr lang="en-US" altLang="en-US" dirty="0" smtClean="0">
              <a:latin typeface="Arial" charset="0"/>
              <a:cs typeface="Arial" charset="0"/>
            </a:endParaRPr>
          </a:p>
          <a:p>
            <a:pPr eaLnBrk="1" hangingPunct="1"/>
            <a:endParaRPr lang="en-US" altLang="en-US" dirty="0" smtClean="0">
              <a:latin typeface="Arial" charset="0"/>
              <a:cs typeface="Arial" charset="0"/>
            </a:endParaRPr>
          </a:p>
        </p:txBody>
      </p:sp>
      <p:sp>
        <p:nvSpPr>
          <p:cNvPr id="553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E8853C1F-F2A6-4CC0-9E54-0362FD203F7F}" type="slidenum">
              <a:rPr lang="en-GB" altLang="en-US" sz="1200" smtClean="0">
                <a:solidFill>
                  <a:srgbClr val="000000"/>
                </a:solidFill>
                <a:latin typeface="DejaVu Sans Condensed" pitchFamily="34" charset="0"/>
              </a:rPr>
              <a:pPr eaLnBrk="1" hangingPunct="1"/>
              <a:t>29</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3489422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cs typeface="Arial" charset="0"/>
              </a:rPr>
              <a:t>Hopefully you’ve got a better idea of what might need to be considered when developing and implementing RDM policies within your institution. </a:t>
            </a:r>
          </a:p>
          <a:p>
            <a:endParaRPr lang="en-GB" altLang="en-US" dirty="0" smtClean="0">
              <a:latin typeface="Arial" charset="0"/>
              <a:cs typeface="Arial" charset="0"/>
            </a:endParaRPr>
          </a:p>
          <a:p>
            <a:r>
              <a:rPr lang="en-GB" altLang="en-US" dirty="0" smtClean="0">
                <a:latin typeface="Arial" charset="0"/>
                <a:cs typeface="Arial" charset="0"/>
              </a:rPr>
              <a:t>The Digital Curation Centre and the </a:t>
            </a:r>
            <a:r>
              <a:rPr lang="en-GB" altLang="en-US" dirty="0" err="1" smtClean="0">
                <a:latin typeface="Arial" charset="0"/>
                <a:cs typeface="Arial" charset="0"/>
              </a:rPr>
              <a:t>Jisc</a:t>
            </a:r>
            <a:r>
              <a:rPr lang="en-GB" altLang="en-US" dirty="0" smtClean="0">
                <a:latin typeface="Arial" charset="0"/>
                <a:cs typeface="Arial" charset="0"/>
              </a:rPr>
              <a:t> MRD projects have produced a lot of guidance and support materials and we encourage you to make use of these and to feed back any additional resources that may be needed. </a:t>
            </a:r>
          </a:p>
          <a:p>
            <a:endParaRPr lang="en-GB" altLang="en-US" dirty="0" smtClean="0">
              <a:latin typeface="Arial" charset="0"/>
              <a:cs typeface="Arial" charset="0"/>
            </a:endParaRPr>
          </a:p>
          <a:p>
            <a:r>
              <a:rPr lang="en-GB" altLang="en-US" dirty="0" smtClean="0">
                <a:latin typeface="Arial" charset="0"/>
                <a:cs typeface="Arial" charset="0"/>
              </a:rPr>
              <a:t>On the training event webpages, you see links to lots of relevant DCC and external resources,</a:t>
            </a:r>
            <a:r>
              <a:rPr lang="en-GB" altLang="en-US" baseline="0" dirty="0" smtClean="0">
                <a:latin typeface="Arial" charset="0"/>
                <a:cs typeface="Arial" charset="0"/>
              </a:rPr>
              <a:t> tools and guidance. </a:t>
            </a:r>
            <a:endParaRPr lang="en-GB" altLang="en-US" dirty="0" smtClean="0">
              <a:latin typeface="Arial" charset="0"/>
              <a:cs typeface="Arial" charset="0"/>
            </a:endParaRPr>
          </a:p>
        </p:txBody>
      </p:sp>
      <p:sp>
        <p:nvSpPr>
          <p:cNvPr id="56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13177EAA-D59B-409B-AE94-A830DAF55B3B}" type="slidenum">
              <a:rPr lang="en-GB" altLang="en-US" sz="1200" smtClean="0">
                <a:solidFill>
                  <a:srgbClr val="000000"/>
                </a:solidFill>
                <a:latin typeface="DejaVu Sans Condensed" pitchFamily="34" charset="0"/>
              </a:rPr>
              <a:pPr eaLnBrk="1" hangingPunct="1"/>
              <a:t>30</a:t>
            </a:fld>
            <a:endParaRPr lang="en-GB" altLang="en-US" sz="1200" smtClean="0">
              <a:solidFill>
                <a:srgbClr val="000000"/>
              </a:solidFill>
              <a:latin typeface="DejaVu Sans Condensed"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186" tIns="49593" rIns="99186" bIns="49593" numCol="1" anchor="t" anchorCtr="0" compatLnSpc="1">
            <a:prstTxWarp prst="textNoShape">
              <a:avLst/>
            </a:prstTxWarp>
          </a:bodyPr>
          <a:lstStyle/>
          <a:p>
            <a:r>
              <a:rPr lang="en-GB" altLang="en-US" dirty="0" smtClean="0"/>
              <a:t>Policies are not write once, leave forever!</a:t>
            </a:r>
          </a:p>
          <a:p>
            <a:endParaRPr lang="en-GB" altLang="en-US" dirty="0" smtClean="0"/>
          </a:p>
          <a:p>
            <a:r>
              <a:rPr lang="en-GB" altLang="en-US" dirty="0" smtClean="0"/>
              <a:t>Governments come and go, priorities change and the policies you develop will need to be</a:t>
            </a:r>
            <a:r>
              <a:rPr lang="en-GB" altLang="en-US" baseline="0" dirty="0" smtClean="0"/>
              <a:t> reviewed and updated as things evolve. Policies should be specific enough to support requirements yet flexible enough to be adaptable as things change. Not always possible but best to avoid too much detail in policy that is unnecessary. </a:t>
            </a:r>
          </a:p>
          <a:p>
            <a:endParaRPr lang="en-GB" altLang="en-US" baseline="0" dirty="0" smtClean="0"/>
          </a:p>
          <a:p>
            <a:r>
              <a:rPr lang="en-GB" altLang="en-US" baseline="0" dirty="0" smtClean="0"/>
              <a:t>Was going to use </a:t>
            </a:r>
            <a:r>
              <a:rPr lang="en-GB" altLang="en-US" baseline="0" dirty="0" err="1" smtClean="0"/>
              <a:t>Torry</a:t>
            </a:r>
            <a:r>
              <a:rPr lang="en-GB" altLang="en-US" baseline="0" dirty="0" smtClean="0"/>
              <a:t> </a:t>
            </a:r>
            <a:r>
              <a:rPr lang="en-GB" altLang="en-US" baseline="0" dirty="0" err="1" smtClean="0"/>
              <a:t>governemnt</a:t>
            </a:r>
            <a:r>
              <a:rPr lang="en-GB" altLang="en-US" baseline="0" dirty="0" smtClean="0"/>
              <a:t> victory as an example, but this Canadian example is much more cheerful! </a:t>
            </a:r>
            <a:endParaRPr lang="en-GB" altLang="en-US" dirty="0" smtClean="0"/>
          </a:p>
        </p:txBody>
      </p:sp>
      <p:sp>
        <p:nvSpPr>
          <p:cNvPr id="4" name="Slide Number Placeholder 3"/>
          <p:cNvSpPr txBox="1">
            <a:spLocks noGrp="1"/>
          </p:cNvSpPr>
          <p:nvPr/>
        </p:nvSpPr>
        <p:spPr>
          <a:xfrm>
            <a:off x="4021294" y="9721106"/>
            <a:ext cx="3076363" cy="511731"/>
          </a:xfrm>
          <a:prstGeom prst="rect">
            <a:avLst/>
          </a:prstGeom>
          <a:noFill/>
        </p:spPr>
        <p:txBody>
          <a:bodyPr lIns="99186" tIns="49593" rIns="99186" bIns="49593" anchor="b"/>
          <a:lstStyle/>
          <a:p>
            <a:pPr algn="r" fontAlgn="auto">
              <a:spcBef>
                <a:spcPts val="0"/>
              </a:spcBef>
              <a:spcAft>
                <a:spcPts val="0"/>
              </a:spcAft>
              <a:defRPr/>
            </a:pPr>
            <a:fld id="{BF08179C-6462-4024-92F8-99E5EC777D37}" type="slidenum">
              <a:rPr lang="en-GB" sz="1300">
                <a:latin typeface="+mn-lt"/>
                <a:cs typeface="+mn-cs"/>
              </a:rPr>
              <a:pPr algn="r" fontAlgn="auto">
                <a:spcBef>
                  <a:spcPts val="0"/>
                </a:spcBef>
                <a:spcAft>
                  <a:spcPts val="0"/>
                </a:spcAft>
                <a:defRPr/>
              </a:pPr>
              <a:t>31</a:t>
            </a:fld>
            <a:endParaRPr lang="en-GB" sz="1300">
              <a:latin typeface="+mn-lt"/>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300">
                <a:latin typeface="Calibri" pitchFamily="34" charset="0"/>
              </a:rPr>
              <a:pPr lvl="0" algn="r" eaLnBrk="1" latinLnBrk="1" hangingPunct="1"/>
              <a:t>32</a:t>
            </a:fld>
            <a:endParaRPr lang="en-US" altLang="en-US" sz="1300">
              <a:latin typeface="Calibri" pitchFamily="34" charset="0"/>
            </a:endParaRPr>
          </a:p>
        </p:txBody>
      </p:sp>
    </p:spTree>
    <p:extLst>
      <p:ext uri="{BB962C8B-B14F-4D97-AF65-F5344CB8AC3E}">
        <p14:creationId xmlns:p14="http://schemas.microsoft.com/office/powerpoint/2010/main" val="328547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72445" indent="-297094" eaLnBrk="0" hangingPunct="0">
              <a:defRPr>
                <a:solidFill>
                  <a:schemeClr val="tx1"/>
                </a:solidFill>
                <a:latin typeface="Arial" pitchFamily="34" charset="0"/>
                <a:cs typeface="Arial" pitchFamily="34" charset="0"/>
              </a:defRPr>
            </a:lvl2pPr>
            <a:lvl3pPr marL="1188377" indent="-237675" eaLnBrk="0" hangingPunct="0">
              <a:defRPr>
                <a:solidFill>
                  <a:schemeClr val="tx1"/>
                </a:solidFill>
                <a:latin typeface="Arial" pitchFamily="34" charset="0"/>
                <a:cs typeface="Arial" pitchFamily="34" charset="0"/>
              </a:defRPr>
            </a:lvl3pPr>
            <a:lvl4pPr marL="1663728" indent="-237675" eaLnBrk="0" hangingPunct="0">
              <a:defRPr>
                <a:solidFill>
                  <a:schemeClr val="tx1"/>
                </a:solidFill>
                <a:latin typeface="Arial" pitchFamily="34" charset="0"/>
                <a:cs typeface="Arial" pitchFamily="34" charset="0"/>
              </a:defRPr>
            </a:lvl4pPr>
            <a:lvl5pPr marL="2139079" indent="-237675" eaLnBrk="0" hangingPunct="0">
              <a:defRPr>
                <a:solidFill>
                  <a:schemeClr val="tx1"/>
                </a:solidFill>
                <a:latin typeface="Arial" pitchFamily="34" charset="0"/>
                <a:cs typeface="Arial" pitchFamily="34" charset="0"/>
              </a:defRPr>
            </a:lvl5pPr>
            <a:lvl6pPr marL="2614430" indent="-237675" eaLnBrk="0" fontAlgn="base" hangingPunct="0">
              <a:spcBef>
                <a:spcPct val="0"/>
              </a:spcBef>
              <a:spcAft>
                <a:spcPct val="0"/>
              </a:spcAft>
              <a:defRPr>
                <a:solidFill>
                  <a:schemeClr val="tx1"/>
                </a:solidFill>
                <a:latin typeface="Arial" pitchFamily="34" charset="0"/>
                <a:cs typeface="Arial" pitchFamily="34" charset="0"/>
              </a:defRPr>
            </a:lvl6pPr>
            <a:lvl7pPr marL="3089780" indent="-237675" eaLnBrk="0" fontAlgn="base" hangingPunct="0">
              <a:spcBef>
                <a:spcPct val="0"/>
              </a:spcBef>
              <a:spcAft>
                <a:spcPct val="0"/>
              </a:spcAft>
              <a:defRPr>
                <a:solidFill>
                  <a:schemeClr val="tx1"/>
                </a:solidFill>
                <a:latin typeface="Arial" pitchFamily="34" charset="0"/>
                <a:cs typeface="Arial" pitchFamily="34" charset="0"/>
              </a:defRPr>
            </a:lvl7pPr>
            <a:lvl8pPr marL="3565131" indent="-237675" eaLnBrk="0" fontAlgn="base" hangingPunct="0">
              <a:spcBef>
                <a:spcPct val="0"/>
              </a:spcBef>
              <a:spcAft>
                <a:spcPct val="0"/>
              </a:spcAft>
              <a:defRPr>
                <a:solidFill>
                  <a:schemeClr val="tx1"/>
                </a:solidFill>
                <a:latin typeface="Arial" pitchFamily="34" charset="0"/>
                <a:cs typeface="Arial" pitchFamily="34" charset="0"/>
              </a:defRPr>
            </a:lvl8pPr>
            <a:lvl9pPr marL="4040482" indent="-237675"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4</a:t>
            </a:fld>
            <a:endParaRPr lang="en-GB"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72445" indent="-297094" eaLnBrk="0" hangingPunct="0">
              <a:defRPr>
                <a:solidFill>
                  <a:schemeClr val="tx1"/>
                </a:solidFill>
                <a:latin typeface="Arial" pitchFamily="34" charset="0"/>
                <a:cs typeface="Arial" pitchFamily="34" charset="0"/>
              </a:defRPr>
            </a:lvl2pPr>
            <a:lvl3pPr marL="1188377" indent="-237675" eaLnBrk="0" hangingPunct="0">
              <a:defRPr>
                <a:solidFill>
                  <a:schemeClr val="tx1"/>
                </a:solidFill>
                <a:latin typeface="Arial" pitchFamily="34" charset="0"/>
                <a:cs typeface="Arial" pitchFamily="34" charset="0"/>
              </a:defRPr>
            </a:lvl3pPr>
            <a:lvl4pPr marL="1663728" indent="-237675" eaLnBrk="0" hangingPunct="0">
              <a:defRPr>
                <a:solidFill>
                  <a:schemeClr val="tx1"/>
                </a:solidFill>
                <a:latin typeface="Arial" pitchFamily="34" charset="0"/>
                <a:cs typeface="Arial" pitchFamily="34" charset="0"/>
              </a:defRPr>
            </a:lvl4pPr>
            <a:lvl5pPr marL="2139079" indent="-237675" eaLnBrk="0" hangingPunct="0">
              <a:defRPr>
                <a:solidFill>
                  <a:schemeClr val="tx1"/>
                </a:solidFill>
                <a:latin typeface="Arial" pitchFamily="34" charset="0"/>
                <a:cs typeface="Arial" pitchFamily="34" charset="0"/>
              </a:defRPr>
            </a:lvl5pPr>
            <a:lvl6pPr marL="2614430" indent="-237675" eaLnBrk="0" fontAlgn="base" hangingPunct="0">
              <a:spcBef>
                <a:spcPct val="0"/>
              </a:spcBef>
              <a:spcAft>
                <a:spcPct val="0"/>
              </a:spcAft>
              <a:defRPr>
                <a:solidFill>
                  <a:schemeClr val="tx1"/>
                </a:solidFill>
                <a:latin typeface="Arial" pitchFamily="34" charset="0"/>
                <a:cs typeface="Arial" pitchFamily="34" charset="0"/>
              </a:defRPr>
            </a:lvl6pPr>
            <a:lvl7pPr marL="3089780" indent="-237675" eaLnBrk="0" fontAlgn="base" hangingPunct="0">
              <a:spcBef>
                <a:spcPct val="0"/>
              </a:spcBef>
              <a:spcAft>
                <a:spcPct val="0"/>
              </a:spcAft>
              <a:defRPr>
                <a:solidFill>
                  <a:schemeClr val="tx1"/>
                </a:solidFill>
                <a:latin typeface="Arial" pitchFamily="34" charset="0"/>
                <a:cs typeface="Arial" pitchFamily="34" charset="0"/>
              </a:defRPr>
            </a:lvl7pPr>
            <a:lvl8pPr marL="3565131" indent="-237675" eaLnBrk="0" fontAlgn="base" hangingPunct="0">
              <a:spcBef>
                <a:spcPct val="0"/>
              </a:spcBef>
              <a:spcAft>
                <a:spcPct val="0"/>
              </a:spcAft>
              <a:defRPr>
                <a:solidFill>
                  <a:schemeClr val="tx1"/>
                </a:solidFill>
                <a:latin typeface="Arial" pitchFamily="34" charset="0"/>
                <a:cs typeface="Arial" pitchFamily="34" charset="0"/>
              </a:defRPr>
            </a:lvl8pPr>
            <a:lvl9pPr marL="4040482" indent="-237675"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6</a:t>
            </a:fld>
            <a:endParaRPr lang="en-GB"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also, data driven research becoming the norm in all disciplines.</a:t>
            </a:r>
            <a:r>
              <a:rPr lang="en-GB" baseline="0" dirty="0" smtClean="0"/>
              <a:t> To be competitive in this new research landscape, researchers need access to good quality data and infrastructure. At the moment, worrying statistics on reproducibility. Good institutional policies can help to promote good research practice but also require support for implementation.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7</a:t>
            </a:fld>
            <a:endParaRPr lang="en-GB"/>
          </a:p>
        </p:txBody>
      </p:sp>
    </p:spTree>
    <p:extLst>
      <p:ext uri="{BB962C8B-B14F-4D97-AF65-F5344CB8AC3E}">
        <p14:creationId xmlns:p14="http://schemas.microsoft.com/office/powerpoint/2010/main" val="43185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HEIs are looking at research data as a new type of special collection. This illustrates</a:t>
            </a:r>
            <a:r>
              <a:rPr lang="en-GB" baseline="0" dirty="0" smtClean="0"/>
              <a:t> that there is increasing recognition in the value of research data in its own right as part of the institutions legacy and history - not just publications.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8</a:t>
            </a:fld>
            <a:endParaRPr lang="en-GB"/>
          </a:p>
        </p:txBody>
      </p:sp>
    </p:spTree>
    <p:extLst>
      <p:ext uri="{BB962C8B-B14F-4D97-AF65-F5344CB8AC3E}">
        <p14:creationId xmlns:p14="http://schemas.microsoft.com/office/powerpoint/2010/main" val="356090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HEIs</a:t>
            </a:r>
            <a:r>
              <a:rPr lang="en-GB" baseline="0" dirty="0" smtClean="0"/>
              <a:t> are wary of giving up the rights to these assets to publishers as we did with publications. E.g., we don’t want to have to pay twice to access our own research and the benefit from it. </a:t>
            </a:r>
            <a:r>
              <a:rPr lang="en-GB" baseline="0" dirty="0" err="1" smtClean="0"/>
              <a:t>Polcies</a:t>
            </a:r>
            <a:r>
              <a:rPr lang="en-GB" baseline="0" dirty="0" smtClean="0"/>
              <a:t> can help to avoid giving over rights to external entities.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a:p>
        </p:txBody>
      </p:sp>
    </p:spTree>
    <p:extLst>
      <p:ext uri="{BB962C8B-B14F-4D97-AF65-F5344CB8AC3E}">
        <p14:creationId xmlns:p14="http://schemas.microsoft.com/office/powerpoint/2010/main" val="213253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90285341"/>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25069"/>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1604963"/>
            <a:ext cx="2054225" cy="452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4963"/>
            <a:ext cx="6011863" cy="452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2090912"/>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61288" cy="1141413"/>
          </a:xfrm>
        </p:spPr>
        <p:txBody>
          <a:bodyPr/>
          <a:lstStyle/>
          <a:p>
            <a:r>
              <a:rPr lang="en-US"/>
              <a:t>Click to edit Master title style</a:t>
            </a:r>
          </a:p>
        </p:txBody>
      </p:sp>
    </p:spTree>
    <p:extLst>
      <p:ext uri="{BB962C8B-B14F-4D97-AF65-F5344CB8AC3E}">
        <p14:creationId xmlns:p14="http://schemas.microsoft.com/office/powerpoint/2010/main" val="785854044"/>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520830"/>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755735051"/>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3890115"/>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51970128"/>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654206"/>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021781"/>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6396011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853498"/>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591419"/>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8527543"/>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0186634"/>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671792"/>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922737"/>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09045611"/>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22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4963"/>
            <a:ext cx="4033838"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45451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6157493"/>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809879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740218"/>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11310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0" tIns="0" rIns="0" bIns="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708040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ransition advClick="0"/>
  <p:hf sldNum="0" hdr="0" dt="0"/>
  <p:txStyles>
    <p:titleStyle>
      <a:lvl1pPr algn="ctr" defTabSz="457200" rtl="0" eaLnBrk="0" fontAlgn="base" hangingPunct="0">
        <a:lnSpc>
          <a:spcPct val="85000"/>
        </a:lnSpc>
        <a:spcBef>
          <a:spcPct val="0"/>
        </a:spcBef>
        <a:spcAft>
          <a:spcPct val="0"/>
        </a:spcAft>
        <a:buClr>
          <a:srgbClr val="FC6204"/>
        </a:buClr>
        <a:buSzPct val="100000"/>
        <a:buFont typeface="Arial" charset="0"/>
        <a:defRPr sz="4000">
          <a:solidFill>
            <a:srgbClr val="FC6204"/>
          </a:solidFill>
          <a:latin typeface="+mj-lt"/>
          <a:ea typeface="+mj-ea"/>
          <a:cs typeface="+mj-cs"/>
        </a:defRPr>
      </a:lvl1pPr>
      <a:lvl2pPr algn="ctr" defTabSz="457200" rtl="0" eaLnBrk="0" fontAlgn="base" hangingPunct="0">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charset="0"/>
          <a:cs typeface="DejaVu Sans Condensed" charset="0"/>
        </a:defRPr>
      </a:lvl2pPr>
      <a:lvl3pPr algn="ctr" defTabSz="457200" rtl="0" eaLnBrk="0" fontAlgn="base" hangingPunct="0">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charset="0"/>
          <a:cs typeface="DejaVu Sans Condensed" charset="0"/>
        </a:defRPr>
      </a:lvl3pPr>
      <a:lvl4pPr algn="ctr" defTabSz="457200" rtl="0" eaLnBrk="0" fontAlgn="base" hangingPunct="0">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charset="0"/>
          <a:cs typeface="DejaVu Sans Condensed" charset="0"/>
        </a:defRPr>
      </a:lvl4pPr>
      <a:lvl5pPr algn="ctr" defTabSz="457200" rtl="0" eaLnBrk="0" fontAlgn="base" hangingPunct="0">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charset="0"/>
          <a:cs typeface="DejaVu Sans Condensed" charset="0"/>
        </a:defRPr>
      </a:lvl5pPr>
      <a:lvl6pPr marL="457200" algn="ctr" defTabSz="457200" rtl="0" fontAlgn="base">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charset="0"/>
          <a:cs typeface="DejaVu Sans Condensed" charset="0"/>
        </a:defRPr>
      </a:lvl6pPr>
      <a:lvl7pPr marL="914400" algn="ctr" defTabSz="457200" rtl="0" fontAlgn="base">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charset="0"/>
          <a:cs typeface="DejaVu Sans Condensed" charset="0"/>
        </a:defRPr>
      </a:lvl7pPr>
      <a:lvl8pPr marL="1371600" algn="ctr" defTabSz="457200" rtl="0" fontAlgn="base">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charset="0"/>
          <a:cs typeface="DejaVu Sans Condensed" charset="0"/>
        </a:defRPr>
      </a:lvl8pPr>
      <a:lvl9pPr marL="1828800" algn="ctr" defTabSz="457200" rtl="0" fontAlgn="base">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charset="0"/>
          <a:cs typeface="DejaVu Sans Condensed" charset="0"/>
        </a:defRPr>
      </a:lvl9pPr>
    </p:titleStyle>
    <p:bodyStyle>
      <a:lvl1pPr marL="331788" indent="-331788" algn="l" defTabSz="457200" rtl="0" eaLnBrk="0" fontAlgn="base" hangingPunct="0">
        <a:lnSpc>
          <a:spcPct val="85000"/>
        </a:lnSpc>
        <a:spcBef>
          <a:spcPts val="700"/>
        </a:spcBef>
        <a:spcAft>
          <a:spcPct val="0"/>
        </a:spcAft>
        <a:buClr>
          <a:srgbClr val="FF6600"/>
        </a:buClr>
        <a:buSzPct val="100000"/>
        <a:buFont typeface="Arial" charset="0"/>
        <a:buChar char="•"/>
        <a:defRPr sz="2800">
          <a:solidFill>
            <a:srgbClr val="000000"/>
          </a:solidFill>
          <a:latin typeface="+mn-lt"/>
          <a:ea typeface="+mn-ea"/>
          <a:cs typeface="+mn-cs"/>
        </a:defRPr>
      </a:lvl1pPr>
      <a:lvl2pPr marL="731838" indent="-274638" algn="l" defTabSz="457200" rtl="0" eaLnBrk="0" fontAlgn="base" hangingPunct="0">
        <a:lnSpc>
          <a:spcPct val="85000"/>
        </a:lnSpc>
        <a:spcBef>
          <a:spcPts val="600"/>
        </a:spcBef>
        <a:spcAft>
          <a:spcPct val="0"/>
        </a:spcAft>
        <a:buClr>
          <a:srgbClr val="FF6600"/>
        </a:buClr>
        <a:buSzPct val="100000"/>
        <a:buFont typeface="Arial" charset="0"/>
        <a:buChar char="•"/>
        <a:defRPr sz="2400">
          <a:solidFill>
            <a:srgbClr val="000000"/>
          </a:solidFill>
          <a:latin typeface="+mn-lt"/>
          <a:ea typeface="+mn-ea"/>
          <a:cs typeface="+mn-cs"/>
        </a:defRPr>
      </a:lvl2pPr>
      <a:lvl3pPr marL="1143000" indent="-228600" algn="l" defTabSz="457200" rtl="0" eaLnBrk="0" fontAlgn="base" hangingPunct="0">
        <a:lnSpc>
          <a:spcPct val="85000"/>
        </a:lnSpc>
        <a:spcBef>
          <a:spcPts val="500"/>
        </a:spcBef>
        <a:spcAft>
          <a:spcPct val="0"/>
        </a:spcAft>
        <a:buClr>
          <a:srgbClr val="FF6600"/>
        </a:buClr>
        <a:buSzPct val="100000"/>
        <a:buFont typeface="Arial" charset="0"/>
        <a:buChar char="•"/>
        <a:defRPr sz="2000">
          <a:solidFill>
            <a:srgbClr val="000000"/>
          </a:solidFill>
          <a:latin typeface="+mn-lt"/>
          <a:ea typeface="+mn-ea"/>
          <a:cs typeface="+mn-cs"/>
        </a:defRPr>
      </a:lvl3pPr>
      <a:lvl4pPr marL="1600200" indent="-228600" algn="l" defTabSz="457200" rtl="0" eaLnBrk="0" fontAlgn="base" hangingPunct="0">
        <a:lnSpc>
          <a:spcPct val="85000"/>
        </a:lnSpc>
        <a:spcBef>
          <a:spcPts val="450"/>
        </a:spcBef>
        <a:spcAft>
          <a:spcPct val="0"/>
        </a:spcAft>
        <a:buClr>
          <a:srgbClr val="FF6600"/>
        </a:buClr>
        <a:buSzPct val="100000"/>
        <a:buFont typeface="Arial" charset="0"/>
        <a:buChar char="•"/>
        <a:defRPr sz="2000">
          <a:solidFill>
            <a:srgbClr val="000000"/>
          </a:solidFill>
          <a:latin typeface="+mn-lt"/>
          <a:ea typeface="+mn-ea"/>
          <a:cs typeface="+mn-cs"/>
        </a:defRPr>
      </a:lvl4pPr>
      <a:lvl5pPr marL="2057400" indent="-228600" algn="l" defTabSz="457200" rtl="0" eaLnBrk="0" fontAlgn="base" hangingPunct="0">
        <a:lnSpc>
          <a:spcPct val="85000"/>
        </a:lnSpc>
        <a:spcBef>
          <a:spcPts val="400"/>
        </a:spcBef>
        <a:spcAft>
          <a:spcPct val="0"/>
        </a:spcAft>
        <a:buClr>
          <a:srgbClr val="FF6600"/>
        </a:buClr>
        <a:buSzPct val="100000"/>
        <a:buFont typeface="Arial" charset="0"/>
        <a:buChar char="•"/>
        <a:defRPr sz="1600">
          <a:solidFill>
            <a:srgbClr val="000000"/>
          </a:solidFill>
          <a:latin typeface="+mn-lt"/>
          <a:ea typeface="+mn-ea"/>
          <a:cs typeface="+mn-cs"/>
        </a:defRPr>
      </a:lvl5pPr>
      <a:lvl6pPr marL="2514600" indent="-228600" algn="l" defTabSz="457200" rtl="0" fontAlgn="base">
        <a:lnSpc>
          <a:spcPct val="85000"/>
        </a:lnSpc>
        <a:spcBef>
          <a:spcPts val="400"/>
        </a:spcBef>
        <a:spcAft>
          <a:spcPct val="0"/>
        </a:spcAft>
        <a:buClr>
          <a:srgbClr val="FF6600"/>
        </a:buClr>
        <a:buSzPct val="100000"/>
        <a:buFont typeface="Arial" charset="0"/>
        <a:buChar char="•"/>
        <a:defRPr sz="1600">
          <a:solidFill>
            <a:srgbClr val="000000"/>
          </a:solidFill>
          <a:latin typeface="+mn-lt"/>
          <a:ea typeface="+mn-ea"/>
          <a:cs typeface="+mn-cs"/>
        </a:defRPr>
      </a:lvl6pPr>
      <a:lvl7pPr marL="2971800" indent="-228600" algn="l" defTabSz="457200" rtl="0" fontAlgn="base">
        <a:lnSpc>
          <a:spcPct val="85000"/>
        </a:lnSpc>
        <a:spcBef>
          <a:spcPts val="400"/>
        </a:spcBef>
        <a:spcAft>
          <a:spcPct val="0"/>
        </a:spcAft>
        <a:buClr>
          <a:srgbClr val="FF6600"/>
        </a:buClr>
        <a:buSzPct val="100000"/>
        <a:buFont typeface="Arial" charset="0"/>
        <a:buChar char="•"/>
        <a:defRPr sz="1600">
          <a:solidFill>
            <a:srgbClr val="000000"/>
          </a:solidFill>
          <a:latin typeface="+mn-lt"/>
          <a:ea typeface="+mn-ea"/>
          <a:cs typeface="+mn-cs"/>
        </a:defRPr>
      </a:lvl7pPr>
      <a:lvl8pPr marL="3429000" indent="-228600" algn="l" defTabSz="457200" rtl="0" fontAlgn="base">
        <a:lnSpc>
          <a:spcPct val="85000"/>
        </a:lnSpc>
        <a:spcBef>
          <a:spcPts val="400"/>
        </a:spcBef>
        <a:spcAft>
          <a:spcPct val="0"/>
        </a:spcAft>
        <a:buClr>
          <a:srgbClr val="FF6600"/>
        </a:buClr>
        <a:buSzPct val="100000"/>
        <a:buFont typeface="Arial" charset="0"/>
        <a:buChar char="•"/>
        <a:defRPr sz="1600">
          <a:solidFill>
            <a:srgbClr val="000000"/>
          </a:solidFill>
          <a:latin typeface="+mn-lt"/>
          <a:ea typeface="+mn-ea"/>
          <a:cs typeface="+mn-cs"/>
        </a:defRPr>
      </a:lvl8pPr>
      <a:lvl9pPr marL="3886200" indent="-228600" algn="l" defTabSz="457200" rtl="0" fontAlgn="base">
        <a:lnSpc>
          <a:spcPct val="85000"/>
        </a:lnSpc>
        <a:spcBef>
          <a:spcPts val="400"/>
        </a:spcBef>
        <a:spcAft>
          <a:spcPct val="0"/>
        </a:spcAft>
        <a:buClr>
          <a:srgbClr val="FF6600"/>
        </a:buClr>
        <a:buSzPct val="100000"/>
        <a:buFont typeface="Arial"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advClick="0"/>
  <p:hf sldNum="0" hdr="0" dt="0"/>
  <p:txStyles>
    <p:titleStyle>
      <a:lvl1pPr algn="ctr" defTabSz="457200" rtl="0" eaLnBrk="0" fontAlgn="base" hangingPunct="0">
        <a:lnSpc>
          <a:spcPct val="85000"/>
        </a:lnSpc>
        <a:spcBef>
          <a:spcPct val="0"/>
        </a:spcBef>
        <a:spcAft>
          <a:spcPct val="0"/>
        </a:spcAft>
        <a:buClr>
          <a:srgbClr val="FC6204"/>
        </a:buClr>
        <a:buSzPct val="100000"/>
        <a:buFont typeface="Arial" charset="0"/>
        <a:defRPr sz="4000">
          <a:solidFill>
            <a:srgbClr val="FC6204"/>
          </a:solidFill>
          <a:latin typeface="+mj-lt"/>
          <a:ea typeface="+mj-ea"/>
          <a:cs typeface="+mj-cs"/>
        </a:defRPr>
      </a:lvl1pPr>
      <a:lvl2pPr algn="ctr" defTabSz="457200" rtl="0" eaLnBrk="0" fontAlgn="base" hangingPunct="0">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a:cs typeface="Arial" charset="0"/>
        </a:defRPr>
      </a:lvl2pPr>
      <a:lvl3pPr algn="ctr" defTabSz="457200" rtl="0" eaLnBrk="0" fontAlgn="base" hangingPunct="0">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a:cs typeface="Arial" charset="0"/>
        </a:defRPr>
      </a:lvl3pPr>
      <a:lvl4pPr algn="ctr" defTabSz="457200" rtl="0" eaLnBrk="0" fontAlgn="base" hangingPunct="0">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a:cs typeface="Arial" charset="0"/>
        </a:defRPr>
      </a:lvl4pPr>
      <a:lvl5pPr algn="ctr" defTabSz="457200" rtl="0" eaLnBrk="0" fontAlgn="base" hangingPunct="0">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a:cs typeface="Arial" charset="0"/>
        </a:defRPr>
      </a:lvl5pPr>
      <a:lvl6pPr marL="457200" algn="ctr" defTabSz="457200" rtl="0" fontAlgn="base">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a:cs typeface="Arial" charset="0"/>
        </a:defRPr>
      </a:lvl6pPr>
      <a:lvl7pPr marL="914400" algn="ctr" defTabSz="457200" rtl="0" fontAlgn="base">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a:cs typeface="Arial" charset="0"/>
        </a:defRPr>
      </a:lvl7pPr>
      <a:lvl8pPr marL="1371600" algn="ctr" defTabSz="457200" rtl="0" fontAlgn="base">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a:cs typeface="Arial" charset="0"/>
        </a:defRPr>
      </a:lvl8pPr>
      <a:lvl9pPr marL="1828800" algn="ctr" defTabSz="457200" rtl="0" fontAlgn="base">
        <a:lnSpc>
          <a:spcPct val="85000"/>
        </a:lnSpc>
        <a:spcBef>
          <a:spcPct val="0"/>
        </a:spcBef>
        <a:spcAft>
          <a:spcPct val="0"/>
        </a:spcAft>
        <a:buClr>
          <a:srgbClr val="FC6204"/>
        </a:buClr>
        <a:buSzPct val="100000"/>
        <a:buFont typeface="Arial" charset="0"/>
        <a:defRPr sz="4000">
          <a:solidFill>
            <a:srgbClr val="FC6204"/>
          </a:solidFill>
          <a:latin typeface="Arial" charset="0"/>
          <a:ea typeface="DejaVu Sans Condensed"/>
          <a:cs typeface="Arial" charset="0"/>
        </a:defRPr>
      </a:lvl9pPr>
    </p:titleStyle>
    <p:bodyStyle>
      <a:lvl1pPr marL="331788" indent="-331788" algn="l" defTabSz="457200" rtl="0" eaLnBrk="0" fontAlgn="base" hangingPunct="0">
        <a:lnSpc>
          <a:spcPct val="85000"/>
        </a:lnSpc>
        <a:spcBef>
          <a:spcPts val="700"/>
        </a:spcBef>
        <a:spcAft>
          <a:spcPct val="0"/>
        </a:spcAft>
        <a:buClr>
          <a:srgbClr val="FF6600"/>
        </a:buClr>
        <a:buSzPct val="100000"/>
        <a:buFont typeface="Arial" charset="0"/>
        <a:buChar char="•"/>
        <a:defRPr sz="2800">
          <a:solidFill>
            <a:srgbClr val="000000"/>
          </a:solidFill>
          <a:latin typeface="+mn-lt"/>
          <a:ea typeface="+mn-ea"/>
          <a:cs typeface="+mn-cs"/>
        </a:defRPr>
      </a:lvl1pPr>
      <a:lvl2pPr marL="731838" indent="-274638" algn="l" defTabSz="457200" rtl="0" eaLnBrk="0" fontAlgn="base" hangingPunct="0">
        <a:lnSpc>
          <a:spcPct val="85000"/>
        </a:lnSpc>
        <a:spcBef>
          <a:spcPts val="600"/>
        </a:spcBef>
        <a:spcAft>
          <a:spcPct val="0"/>
        </a:spcAft>
        <a:buClr>
          <a:srgbClr val="FF6600"/>
        </a:buClr>
        <a:buSzPct val="100000"/>
        <a:buFont typeface="Arial" charset="0"/>
        <a:buChar char="•"/>
        <a:defRPr sz="2400">
          <a:solidFill>
            <a:srgbClr val="000000"/>
          </a:solidFill>
          <a:latin typeface="+mn-lt"/>
          <a:ea typeface="+mn-ea"/>
          <a:cs typeface="+mn-cs"/>
        </a:defRPr>
      </a:lvl2pPr>
      <a:lvl3pPr marL="1143000" indent="-228600" algn="l" defTabSz="457200" rtl="0" eaLnBrk="0" fontAlgn="base" hangingPunct="0">
        <a:lnSpc>
          <a:spcPct val="85000"/>
        </a:lnSpc>
        <a:spcBef>
          <a:spcPts val="500"/>
        </a:spcBef>
        <a:spcAft>
          <a:spcPct val="0"/>
        </a:spcAft>
        <a:buClr>
          <a:srgbClr val="FF6600"/>
        </a:buClr>
        <a:buSzPct val="100000"/>
        <a:buFont typeface="Arial" charset="0"/>
        <a:buChar char="•"/>
        <a:defRPr sz="2000">
          <a:solidFill>
            <a:srgbClr val="000000"/>
          </a:solidFill>
          <a:latin typeface="+mn-lt"/>
          <a:ea typeface="+mn-ea"/>
          <a:cs typeface="+mn-cs"/>
        </a:defRPr>
      </a:lvl3pPr>
      <a:lvl4pPr marL="1600200" indent="-228600" algn="l" defTabSz="457200" rtl="0" eaLnBrk="0" fontAlgn="base" hangingPunct="0">
        <a:lnSpc>
          <a:spcPct val="85000"/>
        </a:lnSpc>
        <a:spcBef>
          <a:spcPts val="450"/>
        </a:spcBef>
        <a:spcAft>
          <a:spcPct val="0"/>
        </a:spcAft>
        <a:buClr>
          <a:srgbClr val="FF6600"/>
        </a:buClr>
        <a:buSzPct val="100000"/>
        <a:buFont typeface="Arial" charset="0"/>
        <a:buChar char="•"/>
        <a:defRPr sz="2000">
          <a:solidFill>
            <a:srgbClr val="000000"/>
          </a:solidFill>
          <a:latin typeface="+mn-lt"/>
          <a:ea typeface="+mn-ea"/>
          <a:cs typeface="+mn-cs"/>
        </a:defRPr>
      </a:lvl4pPr>
      <a:lvl5pPr marL="2057400" indent="-228600" algn="l" defTabSz="457200" rtl="0" eaLnBrk="0" fontAlgn="base" hangingPunct="0">
        <a:lnSpc>
          <a:spcPct val="85000"/>
        </a:lnSpc>
        <a:spcBef>
          <a:spcPts val="400"/>
        </a:spcBef>
        <a:spcAft>
          <a:spcPct val="0"/>
        </a:spcAft>
        <a:buClr>
          <a:srgbClr val="FF6600"/>
        </a:buClr>
        <a:buSzPct val="100000"/>
        <a:buFont typeface="Arial" charset="0"/>
        <a:buChar char="•"/>
        <a:defRPr sz="1600">
          <a:solidFill>
            <a:srgbClr val="000000"/>
          </a:solidFill>
          <a:latin typeface="+mn-lt"/>
          <a:ea typeface="+mn-ea"/>
          <a:cs typeface="+mn-cs"/>
        </a:defRPr>
      </a:lvl5pPr>
      <a:lvl6pPr marL="2514600" indent="-228600" algn="l" defTabSz="457200" rtl="0" fontAlgn="base">
        <a:lnSpc>
          <a:spcPct val="85000"/>
        </a:lnSpc>
        <a:spcBef>
          <a:spcPts val="400"/>
        </a:spcBef>
        <a:spcAft>
          <a:spcPct val="0"/>
        </a:spcAft>
        <a:buClr>
          <a:srgbClr val="FF6600"/>
        </a:buClr>
        <a:buSzPct val="100000"/>
        <a:buFont typeface="Arial" charset="0"/>
        <a:buChar char="•"/>
        <a:defRPr sz="1600">
          <a:solidFill>
            <a:srgbClr val="000000"/>
          </a:solidFill>
          <a:latin typeface="+mn-lt"/>
          <a:ea typeface="+mn-ea"/>
          <a:cs typeface="+mn-cs"/>
        </a:defRPr>
      </a:lvl6pPr>
      <a:lvl7pPr marL="2971800" indent="-228600" algn="l" defTabSz="457200" rtl="0" fontAlgn="base">
        <a:lnSpc>
          <a:spcPct val="85000"/>
        </a:lnSpc>
        <a:spcBef>
          <a:spcPts val="400"/>
        </a:spcBef>
        <a:spcAft>
          <a:spcPct val="0"/>
        </a:spcAft>
        <a:buClr>
          <a:srgbClr val="FF6600"/>
        </a:buClr>
        <a:buSzPct val="100000"/>
        <a:buFont typeface="Arial" charset="0"/>
        <a:buChar char="•"/>
        <a:defRPr sz="1600">
          <a:solidFill>
            <a:srgbClr val="000000"/>
          </a:solidFill>
          <a:latin typeface="+mn-lt"/>
          <a:ea typeface="+mn-ea"/>
          <a:cs typeface="+mn-cs"/>
        </a:defRPr>
      </a:lvl7pPr>
      <a:lvl8pPr marL="3429000" indent="-228600" algn="l" defTabSz="457200" rtl="0" fontAlgn="base">
        <a:lnSpc>
          <a:spcPct val="85000"/>
        </a:lnSpc>
        <a:spcBef>
          <a:spcPts val="400"/>
        </a:spcBef>
        <a:spcAft>
          <a:spcPct val="0"/>
        </a:spcAft>
        <a:buClr>
          <a:srgbClr val="FF6600"/>
        </a:buClr>
        <a:buSzPct val="100000"/>
        <a:buFont typeface="Arial" charset="0"/>
        <a:buChar char="•"/>
        <a:defRPr sz="1600">
          <a:solidFill>
            <a:srgbClr val="000000"/>
          </a:solidFill>
          <a:latin typeface="+mn-lt"/>
          <a:ea typeface="+mn-ea"/>
          <a:cs typeface="+mn-cs"/>
        </a:defRPr>
      </a:lvl8pPr>
      <a:lvl9pPr marL="3886200" indent="-228600" algn="l" defTabSz="457200" rtl="0" fontAlgn="base">
        <a:lnSpc>
          <a:spcPct val="85000"/>
        </a:lnSpc>
        <a:spcBef>
          <a:spcPts val="400"/>
        </a:spcBef>
        <a:spcAft>
          <a:spcPct val="0"/>
        </a:spcAft>
        <a:buClr>
          <a:srgbClr val="FF6600"/>
        </a:buClr>
        <a:buSzPct val="100000"/>
        <a:buFont typeface="Arial"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www.dcc.ac.uk/resources/policy-and-legal/institutional-data-polic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peerj.com/preprints/1.pdf"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dcc.ac.uk/resources/policy-and-legal/institutional-data-policies" TargetMode="External"/><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www.dcc.ac.uk/resources/policy-and-legal/epsrc-institutional-roadma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hyperlink" Target="http://libraryblogs.is.ed.ac.uk/jiscdatavault/" TargetMode="External"/><Relationship Id="rId3" Type="http://schemas.openxmlformats.org/officeDocument/2006/relationships/image" Target="../media/image28.png"/><Relationship Id="rId7"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http://tiny.cc/owncloud-pilot" TargetMode="External"/><Relationship Id="rId5" Type="http://schemas.openxmlformats.org/officeDocument/2006/relationships/image" Target="../media/image29.png"/><Relationship Id="rId4" Type="http://schemas.openxmlformats.org/officeDocument/2006/relationships/hyperlink" Target="http://www.dataflow.ox.ac.u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www.dcc.ac.uk/resources/how-guides"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hyperlink" Target="http://www.nerc.ac.uk/research/sites/data/documents/data-value-checklist.pdf"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hyperlink" Target="https://databank.ora.ox.ac.uk/"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hyperlink" Target="http://www.dspace.cam.ac.uk/" TargetMode="External"/><Relationship Id="rId5" Type="http://schemas.openxmlformats.org/officeDocument/2006/relationships/image" Target="../media/image34.png"/><Relationship Id="rId4" Type="http://schemas.openxmlformats.org/officeDocument/2006/relationships/hyperlink" Target="http://datashare.is.ed.ac.uk/" TargetMode="Externa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hyperlink" Target="http://www.zenodo.org/" TargetMode="External"/><Relationship Id="rId4" Type="http://schemas.openxmlformats.org/officeDocument/2006/relationships/image" Target="../media/image38.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54.jpeg"/><Relationship Id="rId5" Type="http://schemas.openxmlformats.org/officeDocument/2006/relationships/hyperlink" Target="http://www.dcc.ac.uk/resources" TargetMode="Externa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hyperlink" Target="http://www.dcc.ac.uk/"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dcc.ac.uk/resources/policy-and-legal/%20overview-funders-data-polic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Introduction to developing and implementing research data policies</a:t>
            </a:r>
            <a:br>
              <a:rPr lang="en-GB" sz="4800" dirty="0" smtClean="0">
                <a:solidFill>
                  <a:schemeClr val="accent6"/>
                </a:solidFill>
                <a:latin typeface="Calibri" pitchFamily="34" charset="0"/>
                <a:cs typeface="Calibri" pitchFamily="34" charset="0"/>
              </a:rPr>
            </a:b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395536" y="3573016"/>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extLst>
      <p:ext uri="{BB962C8B-B14F-4D97-AF65-F5344CB8AC3E}">
        <p14:creationId xmlns:p14="http://schemas.microsoft.com/office/powerpoint/2010/main" val="1513139432"/>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Develop and Implementing a Research Data Policy</a:t>
            </a:r>
            <a:endParaRPr lang="en-GB" sz="5400" kern="0" dirty="0">
              <a:solidFill>
                <a:schemeClr val="bg1"/>
              </a:solidFill>
            </a:endParaRPr>
          </a:p>
        </p:txBody>
      </p:sp>
    </p:spTree>
    <p:extLst>
      <p:ext uri="{BB962C8B-B14F-4D97-AF65-F5344CB8AC3E}">
        <p14:creationId xmlns:p14="http://schemas.microsoft.com/office/powerpoint/2010/main" val="1484729088"/>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bwMode="auto">
          <a:xfrm>
            <a:off x="81756" y="1844824"/>
            <a:ext cx="8713787" cy="3671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05000"/>
              </a:lnSpc>
              <a:spcBef>
                <a:spcPct val="5000"/>
              </a:spcBef>
              <a:buFont typeface="Arial" charset="0"/>
              <a:buNone/>
            </a:pPr>
            <a:endParaRPr lang="en-GB" altLang="en-US" sz="300" b="1" u="sng" dirty="0" smtClean="0"/>
          </a:p>
          <a:p>
            <a:pPr algn="just" eaLnBrk="1" hangingPunct="1">
              <a:lnSpc>
                <a:spcPct val="105000"/>
              </a:lnSpc>
              <a:spcBef>
                <a:spcPct val="5000"/>
              </a:spcBef>
              <a:buFont typeface="Arial" charset="0"/>
              <a:buNone/>
            </a:pPr>
            <a:endParaRPr lang="en-GB" altLang="en-US" sz="100" b="1" u="sng" dirty="0" smtClean="0"/>
          </a:p>
          <a:p>
            <a:pPr algn="ctr" eaLnBrk="1" hangingPunct="1">
              <a:lnSpc>
                <a:spcPct val="105000"/>
              </a:lnSpc>
              <a:spcBef>
                <a:spcPct val="5000"/>
              </a:spcBef>
              <a:buFont typeface="Arial" charset="0"/>
              <a:buNone/>
            </a:pPr>
            <a:r>
              <a:rPr lang="en-GB" altLang="en-US" dirty="0" smtClean="0"/>
              <a:t>“the active management and appraisal of data </a:t>
            </a:r>
          </a:p>
          <a:p>
            <a:pPr algn="ctr" eaLnBrk="1" hangingPunct="1">
              <a:lnSpc>
                <a:spcPct val="105000"/>
              </a:lnSpc>
              <a:spcBef>
                <a:spcPct val="5000"/>
              </a:spcBef>
              <a:buFont typeface="Arial" charset="0"/>
              <a:buNone/>
            </a:pPr>
            <a:r>
              <a:rPr lang="en-GB" altLang="en-US" dirty="0" smtClean="0"/>
              <a:t>over the lifecycle of scholarly and scientific interest”</a:t>
            </a:r>
          </a:p>
          <a:p>
            <a:pPr algn="just" eaLnBrk="1" hangingPunct="1">
              <a:lnSpc>
                <a:spcPct val="105000"/>
              </a:lnSpc>
              <a:spcBef>
                <a:spcPct val="5000"/>
              </a:spcBef>
              <a:buFont typeface="Arial" charset="0"/>
              <a:buNone/>
            </a:pPr>
            <a:endParaRPr lang="en-GB" altLang="en-US" dirty="0" smtClean="0"/>
          </a:p>
          <a:p>
            <a:pPr algn="ctr" eaLnBrk="1" hangingPunct="1">
              <a:lnSpc>
                <a:spcPct val="105000"/>
              </a:lnSpc>
              <a:spcBef>
                <a:spcPct val="5000"/>
              </a:spcBef>
              <a:buFont typeface="Arial" charset="0"/>
              <a:buNone/>
            </a:pPr>
            <a:r>
              <a:rPr lang="en-GB" altLang="en-US" dirty="0" smtClean="0"/>
              <a:t>Data have importance as the </a:t>
            </a:r>
            <a:r>
              <a:rPr lang="en-GB" altLang="en-US" b="1" dirty="0" smtClean="0"/>
              <a:t>evidential base </a:t>
            </a:r>
          </a:p>
          <a:p>
            <a:pPr algn="ctr" eaLnBrk="1" hangingPunct="1">
              <a:lnSpc>
                <a:spcPct val="105000"/>
              </a:lnSpc>
              <a:spcBef>
                <a:spcPct val="5000"/>
              </a:spcBef>
              <a:buFont typeface="Arial" charset="0"/>
              <a:buNone/>
            </a:pPr>
            <a:r>
              <a:rPr lang="en-GB" altLang="en-US" dirty="0" smtClean="0"/>
              <a:t>of scholarly conclusions</a:t>
            </a:r>
          </a:p>
          <a:p>
            <a:pPr algn="ctr" eaLnBrk="1" hangingPunct="1">
              <a:lnSpc>
                <a:spcPct val="105000"/>
              </a:lnSpc>
              <a:spcBef>
                <a:spcPct val="5000"/>
              </a:spcBef>
              <a:buFont typeface="Arial" charset="0"/>
              <a:buNone/>
            </a:pPr>
            <a:endParaRPr lang="en-GB" altLang="en-US" dirty="0" smtClean="0"/>
          </a:p>
          <a:p>
            <a:pPr algn="ctr" eaLnBrk="1" hangingPunct="1">
              <a:lnSpc>
                <a:spcPct val="105000"/>
              </a:lnSpc>
              <a:spcBef>
                <a:spcPct val="5000"/>
              </a:spcBef>
              <a:buFont typeface="Arial" charset="0"/>
              <a:buNone/>
            </a:pPr>
            <a:r>
              <a:rPr lang="en-GB" altLang="en-US" b="1" dirty="0" smtClean="0"/>
              <a:t>Curation is part of good research practice</a:t>
            </a:r>
          </a:p>
          <a:p>
            <a:pPr algn="just" eaLnBrk="1" hangingPunct="1">
              <a:lnSpc>
                <a:spcPct val="105000"/>
              </a:lnSpc>
              <a:spcBef>
                <a:spcPct val="5000"/>
              </a:spcBef>
              <a:buFont typeface="Arial" charset="0"/>
              <a:buNone/>
            </a:pPr>
            <a:endParaRPr lang="en-GB" altLang="en-US" sz="3200" b="1" u="sng" dirty="0" smtClean="0"/>
          </a:p>
          <a:p>
            <a:pPr algn="just" eaLnBrk="1" hangingPunct="1">
              <a:lnSpc>
                <a:spcPct val="105000"/>
              </a:lnSpc>
              <a:spcBef>
                <a:spcPct val="5000"/>
              </a:spcBef>
              <a:buFont typeface="Arial" charset="0"/>
              <a:buNone/>
            </a:pPr>
            <a:endParaRPr lang="en-GB" altLang="en-US" sz="2000" dirty="0" smtClean="0"/>
          </a:p>
          <a:p>
            <a:pPr algn="just" eaLnBrk="1" hangingPunct="1">
              <a:lnSpc>
                <a:spcPct val="100000"/>
              </a:lnSpc>
              <a:spcBef>
                <a:spcPct val="0"/>
              </a:spcBef>
              <a:buFont typeface="Arial" charset="0"/>
              <a:buNone/>
            </a:pPr>
            <a:endParaRPr lang="en-GB" altLang="en-US" sz="1000" dirty="0" smtClean="0"/>
          </a:p>
        </p:txBody>
      </p:sp>
      <p:sp>
        <p:nvSpPr>
          <p:cNvPr id="15363" name="Rectangle 3"/>
          <p:cNvSpPr>
            <a:spLocks noChangeArrowheads="1"/>
          </p:cNvSpPr>
          <p:nvPr/>
        </p:nvSpPr>
        <p:spPr bwMode="auto">
          <a:xfrm>
            <a:off x="323850" y="476672"/>
            <a:ext cx="8229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lnSpc>
                <a:spcPct val="85000"/>
              </a:lnSpc>
              <a:buClr>
                <a:srgbClr val="FC6204"/>
              </a:buClr>
              <a:buSzPct val="100000"/>
              <a:buFont typeface="Arial" charset="0"/>
              <a:buNone/>
            </a:pPr>
            <a:r>
              <a:rPr lang="en-GB" altLang="en-US" sz="3600" dirty="0">
                <a:solidFill>
                  <a:srgbClr val="FC6204"/>
                </a:solidFill>
                <a:latin typeface="Arial" charset="0"/>
                <a:cs typeface="Arial" charset="0"/>
              </a:rPr>
              <a:t>Be clear on what activity is being covered in your policy</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291711" y="476672"/>
            <a:ext cx="8229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lnSpc>
                <a:spcPct val="85000"/>
              </a:lnSpc>
              <a:buClr>
                <a:srgbClr val="FC6204"/>
              </a:buClr>
              <a:buSzPct val="100000"/>
              <a:buFont typeface="Arial" charset="0"/>
              <a:buNone/>
            </a:pPr>
            <a:r>
              <a:rPr lang="en-GB" altLang="en-US" sz="3200" dirty="0">
                <a:solidFill>
                  <a:srgbClr val="FC6204"/>
                </a:solidFill>
                <a:latin typeface="Arial" charset="0"/>
                <a:cs typeface="Arial" charset="0"/>
              </a:rPr>
              <a:t>Research data can be anything – be clear on what research data means in your policy! </a:t>
            </a:r>
          </a:p>
        </p:txBody>
      </p:sp>
      <p:sp>
        <p:nvSpPr>
          <p:cNvPr id="5" name="Rectangle 3"/>
          <p:cNvSpPr txBox="1">
            <a:spLocks noChangeArrowheads="1"/>
          </p:cNvSpPr>
          <p:nvPr/>
        </p:nvSpPr>
        <p:spPr>
          <a:xfrm>
            <a:off x="323850" y="1700808"/>
            <a:ext cx="8597900" cy="4392613"/>
          </a:xfrm>
          <a:prstGeom prst="rect">
            <a:avLst/>
          </a:prstGeom>
        </p:spPr>
        <p:txBody>
          <a:bodyPr/>
          <a:lstStyle/>
          <a:p>
            <a:pPr marL="331788" indent="-331788" algn="just" eaLnBrk="0" hangingPunct="0">
              <a:lnSpc>
                <a:spcPct val="110000"/>
              </a:lnSpc>
              <a:spcBef>
                <a:spcPts val="700"/>
              </a:spcBef>
              <a:buClr>
                <a:srgbClr val="FF6600"/>
              </a:buClr>
              <a:buSzPct val="100000"/>
              <a:buFont typeface="Arial" pitchFamily="34" charset="0"/>
              <a:buChar char="•"/>
              <a:defRPr/>
            </a:pPr>
            <a:r>
              <a:rPr lang="en-GB" kern="0" dirty="0">
                <a:solidFill>
                  <a:srgbClr val="000000"/>
                </a:solidFill>
                <a:latin typeface="+mn-lt"/>
                <a:ea typeface="+mn-ea"/>
                <a:cs typeface="+mn-cs"/>
              </a:rPr>
              <a:t>models and visualisations </a:t>
            </a:r>
            <a:endParaRPr lang="en-GB" kern="0" dirty="0" smtClean="0">
              <a:solidFill>
                <a:srgbClr val="000000"/>
              </a:solidFill>
              <a:latin typeface="+mn-lt"/>
              <a:ea typeface="+mn-ea"/>
              <a:cs typeface="+mn-cs"/>
            </a:endParaRPr>
          </a:p>
          <a:p>
            <a:pPr marL="331788" indent="-331788" algn="just" eaLnBrk="0" hangingPunct="0">
              <a:lnSpc>
                <a:spcPct val="110000"/>
              </a:lnSpc>
              <a:spcBef>
                <a:spcPts val="700"/>
              </a:spcBef>
              <a:buClr>
                <a:srgbClr val="FF6600"/>
              </a:buClr>
              <a:buSzPct val="100000"/>
              <a:buFont typeface="Arial" pitchFamily="34" charset="0"/>
              <a:buChar char="•"/>
              <a:defRPr/>
            </a:pPr>
            <a:r>
              <a:rPr lang="en-GB" kern="0" dirty="0" smtClean="0">
                <a:solidFill>
                  <a:srgbClr val="000000"/>
                </a:solidFill>
                <a:latin typeface="+mn-lt"/>
                <a:ea typeface="+mn-ea"/>
                <a:cs typeface="+mn-cs"/>
              </a:rPr>
              <a:t>databases </a:t>
            </a:r>
            <a:endParaRPr lang="en-GB" kern="0" dirty="0">
              <a:solidFill>
                <a:srgbClr val="000000"/>
              </a:solidFill>
              <a:latin typeface="+mn-lt"/>
              <a:ea typeface="+mn-ea"/>
              <a:cs typeface="+mn-cs"/>
            </a:endParaRPr>
          </a:p>
          <a:p>
            <a:pPr marL="331788" indent="-331788" algn="just" eaLnBrk="0" hangingPunct="0">
              <a:lnSpc>
                <a:spcPct val="110000"/>
              </a:lnSpc>
              <a:spcBef>
                <a:spcPts val="700"/>
              </a:spcBef>
              <a:buClr>
                <a:srgbClr val="FF6600"/>
              </a:buClr>
              <a:buSzPct val="100000"/>
              <a:buFont typeface="Arial" pitchFamily="34" charset="0"/>
              <a:buChar char="•"/>
              <a:defRPr/>
            </a:pPr>
            <a:r>
              <a:rPr lang="en-GB" kern="0" dirty="0">
                <a:solidFill>
                  <a:srgbClr val="000000"/>
                </a:solidFill>
                <a:latin typeface="+mn-lt"/>
                <a:ea typeface="+mn-ea"/>
                <a:cs typeface="+mn-cs"/>
              </a:rPr>
              <a:t>raw data (captured from instruments) </a:t>
            </a:r>
          </a:p>
          <a:p>
            <a:pPr marL="331788" indent="-331788" algn="just" eaLnBrk="0" hangingPunct="0">
              <a:lnSpc>
                <a:spcPct val="110000"/>
              </a:lnSpc>
              <a:spcBef>
                <a:spcPts val="700"/>
              </a:spcBef>
              <a:buClr>
                <a:srgbClr val="FF6600"/>
              </a:buClr>
              <a:buSzPct val="100000"/>
              <a:buFont typeface="Arial" pitchFamily="34" charset="0"/>
              <a:buChar char="•"/>
              <a:defRPr/>
            </a:pPr>
            <a:r>
              <a:rPr lang="en-GB" kern="0" dirty="0">
                <a:solidFill>
                  <a:srgbClr val="000000"/>
                </a:solidFill>
                <a:latin typeface="+mn-lt"/>
                <a:ea typeface="+mn-ea"/>
                <a:cs typeface="+mn-cs"/>
              </a:rPr>
              <a:t>cleaned data (</a:t>
            </a:r>
            <a:r>
              <a:rPr lang="en-GB" kern="0" dirty="0" err="1">
                <a:solidFill>
                  <a:srgbClr val="000000"/>
                </a:solidFill>
                <a:latin typeface="+mn-lt"/>
                <a:ea typeface="+mn-ea"/>
                <a:cs typeface="+mn-cs"/>
              </a:rPr>
              <a:t>anonymised</a:t>
            </a:r>
            <a:r>
              <a:rPr lang="en-GB" kern="0" dirty="0">
                <a:solidFill>
                  <a:srgbClr val="000000"/>
                </a:solidFill>
                <a:latin typeface="+mn-lt"/>
                <a:ea typeface="+mn-ea"/>
                <a:cs typeface="+mn-cs"/>
              </a:rPr>
              <a:t>) </a:t>
            </a:r>
          </a:p>
          <a:p>
            <a:pPr marL="331788" indent="-331788" algn="just" eaLnBrk="0" hangingPunct="0">
              <a:lnSpc>
                <a:spcPct val="110000"/>
              </a:lnSpc>
              <a:spcBef>
                <a:spcPts val="700"/>
              </a:spcBef>
              <a:buClr>
                <a:srgbClr val="FF6600"/>
              </a:buClr>
              <a:buSzPct val="100000"/>
              <a:buFont typeface="Arial" pitchFamily="34" charset="0"/>
              <a:buChar char="•"/>
              <a:defRPr/>
            </a:pPr>
            <a:r>
              <a:rPr lang="en-GB" kern="0" dirty="0">
                <a:solidFill>
                  <a:srgbClr val="000000"/>
                </a:solidFill>
                <a:latin typeface="+mn-lt"/>
                <a:ea typeface="+mn-ea"/>
                <a:cs typeface="+mn-cs"/>
              </a:rPr>
              <a:t>blogs, tweets</a:t>
            </a:r>
          </a:p>
          <a:p>
            <a:pPr marL="331788" indent="-331788" algn="just" eaLnBrk="0" hangingPunct="0">
              <a:lnSpc>
                <a:spcPct val="110000"/>
              </a:lnSpc>
              <a:spcBef>
                <a:spcPts val="700"/>
              </a:spcBef>
              <a:buClr>
                <a:srgbClr val="FF6600"/>
              </a:buClr>
              <a:buSzPct val="100000"/>
              <a:buFont typeface="Arial" pitchFamily="34" charset="0"/>
              <a:buChar char="•"/>
              <a:defRPr/>
            </a:pPr>
            <a:r>
              <a:rPr lang="en-GB" kern="0" dirty="0">
                <a:solidFill>
                  <a:srgbClr val="000000"/>
                </a:solidFill>
                <a:latin typeface="+mn-lt"/>
                <a:ea typeface="+mn-ea"/>
                <a:cs typeface="+mn-cs"/>
              </a:rPr>
              <a:t>images</a:t>
            </a:r>
          </a:p>
          <a:p>
            <a:pPr marL="331788" indent="-331788" algn="just" eaLnBrk="0" hangingPunct="0">
              <a:lnSpc>
                <a:spcPct val="110000"/>
              </a:lnSpc>
              <a:spcBef>
                <a:spcPts val="700"/>
              </a:spcBef>
              <a:buClr>
                <a:srgbClr val="FF6600"/>
              </a:buClr>
              <a:buSzPct val="100000"/>
              <a:buFont typeface="Arial" pitchFamily="34" charset="0"/>
              <a:buChar char="•"/>
              <a:defRPr/>
            </a:pPr>
            <a:r>
              <a:rPr lang="en-GB" kern="0" dirty="0">
                <a:solidFill>
                  <a:srgbClr val="000000"/>
                </a:solidFill>
                <a:latin typeface="+mn-lt"/>
                <a:ea typeface="+mn-ea"/>
                <a:cs typeface="+mn-cs"/>
              </a:rPr>
              <a:t>audio</a:t>
            </a:r>
          </a:p>
          <a:p>
            <a:pPr marL="331788" indent="-331788" algn="ctr" eaLnBrk="0" hangingPunct="0">
              <a:lnSpc>
                <a:spcPct val="110000"/>
              </a:lnSpc>
              <a:spcBef>
                <a:spcPts val="700"/>
              </a:spcBef>
              <a:buClr>
                <a:srgbClr val="FF6600"/>
              </a:buClr>
              <a:buSzPct val="100000"/>
              <a:defRPr/>
            </a:pPr>
            <a:r>
              <a:rPr lang="en-GB" sz="2800" u="sng" kern="0" dirty="0">
                <a:solidFill>
                  <a:srgbClr val="000000"/>
                </a:solidFill>
                <a:latin typeface="+mn-lt"/>
                <a:ea typeface="+mn-ea"/>
                <a:cs typeface="+mn-cs"/>
              </a:rPr>
              <a:t>Whatever researchers are producing! </a:t>
            </a:r>
          </a:p>
          <a:p>
            <a:pPr marL="331788" indent="-331788" algn="just" eaLnBrk="0" hangingPunct="0">
              <a:lnSpc>
                <a:spcPct val="110000"/>
              </a:lnSpc>
              <a:spcBef>
                <a:spcPts val="700"/>
              </a:spcBef>
              <a:buClr>
                <a:srgbClr val="FF6600"/>
              </a:buClr>
              <a:buSzPct val="100000"/>
              <a:buFont typeface="Arial" pitchFamily="34" charset="0"/>
              <a:buChar char="•"/>
              <a:defRPr/>
            </a:pPr>
            <a:endParaRPr lang="en-GB" kern="0" dirty="0">
              <a:solidFill>
                <a:srgbClr val="000000"/>
              </a:solidFill>
              <a:latin typeface="+mn-lt"/>
              <a:ea typeface="+mn-ea"/>
              <a:cs typeface="+mn-cs"/>
            </a:endParaRPr>
          </a:p>
          <a:p>
            <a:pPr marL="331788" indent="-331788" algn="ctr" eaLnBrk="0" hangingPunct="0">
              <a:lnSpc>
                <a:spcPct val="85000"/>
              </a:lnSpc>
              <a:spcBef>
                <a:spcPts val="700"/>
              </a:spcBef>
              <a:buClr>
                <a:srgbClr val="FF6600"/>
              </a:buClr>
              <a:buSzPct val="100000"/>
              <a:buFont typeface="Arial" pitchFamily="34" charset="0"/>
              <a:buChar char="•"/>
              <a:defRPr/>
            </a:pPr>
            <a:endParaRPr lang="en-GB" kern="0" dirty="0">
              <a:solidFill>
                <a:srgbClr val="000000"/>
              </a:solidFill>
              <a:latin typeface="+mn-lt"/>
              <a:ea typeface="+mn-ea"/>
              <a:cs typeface="+mn-cs"/>
            </a:endParaRPr>
          </a:p>
          <a:p>
            <a:pPr marL="331788" indent="-331788" algn="just" eaLnBrk="0" hangingPunct="0">
              <a:lnSpc>
                <a:spcPct val="85000"/>
              </a:lnSpc>
              <a:spcBef>
                <a:spcPts val="700"/>
              </a:spcBef>
              <a:buClr>
                <a:srgbClr val="FF6600"/>
              </a:buClr>
              <a:buSzPct val="100000"/>
              <a:buFont typeface="Arial" pitchFamily="34" charset="0"/>
              <a:buChar char="•"/>
              <a:defRPr/>
            </a:pPr>
            <a:endParaRPr lang="en-GB" kern="0" dirty="0">
              <a:solidFill>
                <a:srgbClr val="000000"/>
              </a:solidFill>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1913" y="485775"/>
            <a:ext cx="8839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dirty="0" smtClean="0"/>
              <a:t>Funders’ data policies</a:t>
            </a:r>
          </a:p>
        </p:txBody>
      </p:sp>
      <p:sp>
        <p:nvSpPr>
          <p:cNvPr id="9219" name="Rectangle 4"/>
          <p:cNvSpPr>
            <a:spLocks noChangeArrowheads="1"/>
          </p:cNvSpPr>
          <p:nvPr/>
        </p:nvSpPr>
        <p:spPr bwMode="auto">
          <a:xfrm>
            <a:off x="165100" y="6092825"/>
            <a:ext cx="8978900" cy="307975"/>
          </a:xfrm>
          <a:prstGeom prst="rect">
            <a:avLst/>
          </a:prstGeom>
          <a:noFill/>
          <a:ln w="9525">
            <a:noFill/>
            <a:miter lim="800000"/>
            <a:headEnd/>
            <a:tailEnd/>
          </a:ln>
        </p:spPr>
        <p:txBody>
          <a:bodyPr>
            <a:spAutoFit/>
          </a:bodyPr>
          <a:lstStyle/>
          <a:p>
            <a:pPr algn="ctr">
              <a:spcBef>
                <a:spcPct val="20000"/>
              </a:spcBef>
              <a:buClr>
                <a:schemeClr val="bg1"/>
              </a:buClr>
              <a:defRPr/>
            </a:pPr>
            <a:r>
              <a:rPr lang="en-GB" sz="1400" u="sng" dirty="0">
                <a:solidFill>
                  <a:srgbClr val="0000CC"/>
                </a:solidFill>
                <a:latin typeface="+mj-lt"/>
                <a:ea typeface="DejaVu Sans Condensed"/>
                <a:cs typeface="DejaVu Sans Condensed"/>
              </a:rPr>
              <a:t>http://</a:t>
            </a:r>
            <a:r>
              <a:rPr lang="en-GB" sz="1400" u="sng" dirty="0" err="1">
                <a:solidFill>
                  <a:srgbClr val="0000CC"/>
                </a:solidFill>
                <a:latin typeface="+mj-lt"/>
                <a:ea typeface="DejaVu Sans Condensed"/>
                <a:cs typeface="DejaVu Sans Condensed"/>
              </a:rPr>
              <a:t>www.dcc.ac.uk</a:t>
            </a:r>
            <a:r>
              <a:rPr lang="en-GB" sz="1400" u="sng" dirty="0">
                <a:solidFill>
                  <a:srgbClr val="0000CC"/>
                </a:solidFill>
                <a:latin typeface="+mj-lt"/>
                <a:ea typeface="DejaVu Sans Condensed"/>
                <a:cs typeface="DejaVu Sans Condensed"/>
              </a:rPr>
              <a:t>/resources/policy-and-legal/overview-funders-data-policies</a:t>
            </a:r>
            <a:r>
              <a:rPr lang="en-GB" sz="1400" dirty="0">
                <a:latin typeface="+mj-lt"/>
                <a:ea typeface="DejaVu Sans Condensed"/>
                <a:cs typeface="DejaVu Sans Condensed"/>
              </a:rPr>
              <a:t> </a:t>
            </a:r>
            <a:endParaRPr lang="en-GB" sz="1400" u="sng" dirty="0">
              <a:solidFill>
                <a:srgbClr val="0000CC"/>
              </a:solidFill>
              <a:latin typeface="+mj-lt"/>
              <a:ea typeface="DejaVu Sans Condensed"/>
              <a:cs typeface="DejaVu Sans Condensed"/>
            </a:endParaRP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44675"/>
            <a:ext cx="8172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Oval 6"/>
          <p:cNvSpPr>
            <a:spLocks noChangeArrowheads="1"/>
          </p:cNvSpPr>
          <p:nvPr/>
        </p:nvSpPr>
        <p:spPr bwMode="auto">
          <a:xfrm>
            <a:off x="2771775" y="1628775"/>
            <a:ext cx="2376488" cy="438308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endParaRPr lang="en-US" altLang="en-US" b="1"/>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UK Institutional RDM Policies </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19" y="1700808"/>
            <a:ext cx="8858611"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39752" y="6165304"/>
            <a:ext cx="6624736" cy="276999"/>
          </a:xfrm>
          <a:prstGeom prst="rect">
            <a:avLst/>
          </a:prstGeom>
        </p:spPr>
        <p:txBody>
          <a:bodyPr wrap="square">
            <a:spAutoFit/>
          </a:bodyPr>
          <a:lstStyle/>
          <a:p>
            <a:pPr algn="r"/>
            <a:r>
              <a:rPr lang="en-GB" sz="1200" dirty="0">
                <a:solidFill>
                  <a:schemeClr val="tx1"/>
                </a:solidFill>
                <a:latin typeface="+mn-lt"/>
                <a:hlinkClick r:id="rId4"/>
              </a:rPr>
              <a:t>http://</a:t>
            </a:r>
            <a:r>
              <a:rPr lang="en-GB" sz="1200" dirty="0" err="1" smtClean="0">
                <a:solidFill>
                  <a:schemeClr val="tx1"/>
                </a:solidFill>
                <a:latin typeface="+mn-lt"/>
                <a:hlinkClick r:id="rId4"/>
              </a:rPr>
              <a:t>www.dcc.ac.uk</a:t>
            </a:r>
            <a:r>
              <a:rPr lang="en-GB" sz="1200" dirty="0" smtClean="0">
                <a:solidFill>
                  <a:schemeClr val="tx1"/>
                </a:solidFill>
                <a:latin typeface="+mn-lt"/>
                <a:hlinkClick r:id="rId4"/>
              </a:rPr>
              <a:t>/resources/policy-and-legal/institutional-data-policies</a:t>
            </a:r>
            <a:r>
              <a:rPr lang="en-GB" sz="1200" dirty="0" smtClean="0">
                <a:solidFill>
                  <a:schemeClr val="tx1"/>
                </a:solidFill>
                <a:latin typeface="+mn-lt"/>
              </a:rPr>
              <a:t> </a:t>
            </a:r>
            <a:endParaRPr lang="en-GB" sz="1200" dirty="0">
              <a:solidFill>
                <a:schemeClr val="tx1"/>
              </a:solidFill>
              <a:latin typeface="+mn-lt"/>
            </a:endParaRPr>
          </a:p>
        </p:txBody>
      </p:sp>
    </p:spTree>
    <p:extLst>
      <p:ext uri="{BB962C8B-B14F-4D97-AF65-F5344CB8AC3E}">
        <p14:creationId xmlns:p14="http://schemas.microsoft.com/office/powerpoint/2010/main" val="839006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149725"/>
            <a:ext cx="17811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179388" y="476672"/>
            <a:ext cx="85185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lnSpc>
                <a:spcPct val="85000"/>
              </a:lnSpc>
              <a:buClr>
                <a:srgbClr val="FC6204"/>
              </a:buClr>
              <a:buSzPct val="100000"/>
              <a:buFont typeface="Arial" charset="0"/>
              <a:buNone/>
            </a:pPr>
            <a:r>
              <a:rPr lang="en-GB" altLang="en-US" sz="3600">
                <a:solidFill>
                  <a:srgbClr val="FC6204"/>
                </a:solidFill>
                <a:latin typeface="Arial" charset="0"/>
                <a:cs typeface="Arial" charset="0"/>
              </a:rPr>
              <a:t>Not just sticks, there are carrots too!</a:t>
            </a:r>
          </a:p>
        </p:txBody>
      </p:sp>
      <p:sp>
        <p:nvSpPr>
          <p:cNvPr id="23557" name="Text Box 5"/>
          <p:cNvSpPr txBox="1">
            <a:spLocks noChangeArrowheads="1"/>
          </p:cNvSpPr>
          <p:nvPr/>
        </p:nvSpPr>
        <p:spPr bwMode="auto">
          <a:xfrm>
            <a:off x="432934" y="1548916"/>
            <a:ext cx="3024187" cy="954087"/>
          </a:xfrm>
          <a:prstGeom prst="rect">
            <a:avLst/>
          </a:prstGeom>
          <a:noFill/>
          <a:ln w="9525">
            <a:noFill/>
            <a:miter lim="800000"/>
            <a:headEnd/>
            <a:tailEnd/>
          </a:ln>
          <a:effectLst/>
        </p:spPr>
        <p:txBody>
          <a:bodyPr>
            <a:spAutoFit/>
          </a:bodyPr>
          <a:lstStyle/>
          <a:p>
            <a:pPr algn="ctr">
              <a:spcBef>
                <a:spcPts val="0"/>
              </a:spcBef>
              <a:defRPr/>
            </a:pPr>
            <a:r>
              <a:rPr lang="en-GB" sz="2800" dirty="0">
                <a:solidFill>
                  <a:schemeClr val="tx1"/>
                </a:solidFill>
                <a:latin typeface="+mn-lt"/>
                <a:ea typeface="+mn-ea"/>
                <a:cs typeface="DejaVu Sans Condensed"/>
              </a:rPr>
              <a:t>Help prevent data </a:t>
            </a:r>
          </a:p>
          <a:p>
            <a:pPr algn="ctr">
              <a:spcBef>
                <a:spcPts val="0"/>
              </a:spcBef>
              <a:defRPr/>
            </a:pPr>
            <a:r>
              <a:rPr lang="en-GB" sz="2800" dirty="0">
                <a:solidFill>
                  <a:schemeClr val="tx1"/>
                </a:solidFill>
                <a:latin typeface="+mn-lt"/>
                <a:ea typeface="+mn-ea"/>
                <a:cs typeface="DejaVu Sans Condensed"/>
              </a:rPr>
              <a:t>loss</a:t>
            </a:r>
            <a:endParaRPr lang="en-GB" sz="2800" dirty="0">
              <a:solidFill>
                <a:schemeClr val="tx1"/>
              </a:solidFill>
              <a:latin typeface="+mn-lt"/>
              <a:ea typeface="+mn-ea"/>
              <a:cs typeface="Times New Roman" pitchFamily="18" charset="0"/>
            </a:endParaRPr>
          </a:p>
        </p:txBody>
      </p:sp>
      <p:sp>
        <p:nvSpPr>
          <p:cNvPr id="18437" name="Text Box 11"/>
          <p:cNvSpPr txBox="1">
            <a:spLocks noChangeArrowheads="1"/>
          </p:cNvSpPr>
          <p:nvPr/>
        </p:nvSpPr>
        <p:spPr bwMode="auto">
          <a:xfrm>
            <a:off x="3527425" y="6100763"/>
            <a:ext cx="54006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spcBef>
                <a:spcPct val="50000"/>
              </a:spcBef>
            </a:pPr>
            <a:r>
              <a:rPr lang="en-GB" altLang="en-US" sz="3200" b="1" dirty="0">
                <a:solidFill>
                  <a:schemeClr val="tx1"/>
                </a:solidFill>
                <a:latin typeface="Arial" charset="0"/>
              </a:rPr>
              <a:t>Easier to do </a:t>
            </a:r>
            <a:r>
              <a:rPr lang="en-GB" altLang="en-US" sz="3200" b="1" dirty="0" smtClean="0">
                <a:solidFill>
                  <a:schemeClr val="tx1"/>
                </a:solidFill>
                <a:latin typeface="Arial" charset="0"/>
              </a:rPr>
              <a:t>research…</a:t>
            </a:r>
            <a:endParaRPr lang="en-GB" altLang="en-US" sz="3200" dirty="0">
              <a:solidFill>
                <a:schemeClr val="tx1"/>
              </a:solidFill>
              <a:latin typeface="Arial Unicode MS" pitchFamily="34" charset="-128"/>
              <a:cs typeface="Times New Roman" pitchFamily="18" charset="0"/>
            </a:endParaRPr>
          </a:p>
        </p:txBody>
      </p:sp>
      <p:pic>
        <p:nvPicPr>
          <p:cNvPr id="18438" name="Picture 7" descr="DataCite_header_final1_1.png"/>
          <p:cNvPicPr>
            <a:picLocks noChangeAspect="1"/>
          </p:cNvPicPr>
          <p:nvPr/>
        </p:nvPicPr>
        <p:blipFill>
          <a:blip r:embed="rId4">
            <a:extLst>
              <a:ext uri="{28A0092B-C50C-407E-A947-70E740481C1C}">
                <a14:useLocalDpi xmlns:a14="http://schemas.microsoft.com/office/drawing/2010/main" val="0"/>
              </a:ext>
            </a:extLst>
          </a:blip>
          <a:srcRect r="69894"/>
          <a:stretch>
            <a:fillRect/>
          </a:stretch>
        </p:blipFill>
        <p:spPr bwMode="auto">
          <a:xfrm>
            <a:off x="1183027" y="3220961"/>
            <a:ext cx="152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images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3500438"/>
            <a:ext cx="2290762"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8"/>
          <p:cNvSpPr txBox="1">
            <a:spLocks noChangeArrowheads="1"/>
          </p:cNvSpPr>
          <p:nvPr/>
        </p:nvSpPr>
        <p:spPr bwMode="auto">
          <a:xfrm>
            <a:off x="5435600" y="2981627"/>
            <a:ext cx="3708400" cy="1600200"/>
          </a:xfrm>
          <a:prstGeom prst="rect">
            <a:avLst/>
          </a:prstGeom>
          <a:noFill/>
          <a:ln w="9525">
            <a:noFill/>
            <a:miter lim="800000"/>
            <a:headEnd/>
            <a:tailEnd/>
          </a:ln>
          <a:effectLst/>
        </p:spPr>
        <p:txBody>
          <a:bodyPr>
            <a:spAutoFit/>
          </a:bodyPr>
          <a:lstStyle/>
          <a:p>
            <a:pPr algn="ctr">
              <a:spcBef>
                <a:spcPct val="50000"/>
              </a:spcBef>
              <a:defRPr/>
            </a:pPr>
            <a:r>
              <a:rPr lang="en-GB" sz="2800" dirty="0">
                <a:solidFill>
                  <a:schemeClr val="tx1"/>
                </a:solidFill>
                <a:latin typeface="+mn-lt"/>
                <a:ea typeface="+mn-ea"/>
                <a:cs typeface="DejaVu Sans Condensed"/>
              </a:rPr>
              <a:t>Enable validation of results</a:t>
            </a:r>
          </a:p>
          <a:p>
            <a:pPr>
              <a:spcBef>
                <a:spcPct val="50000"/>
              </a:spcBef>
              <a:defRPr/>
            </a:pPr>
            <a:endParaRPr lang="en-GB" sz="2800" dirty="0">
              <a:solidFill>
                <a:schemeClr val="tx1"/>
              </a:solidFill>
              <a:latin typeface="+mn-lt"/>
              <a:ea typeface="+mn-ea"/>
              <a:cs typeface="Times New Roman" pitchFamily="18" charset="0"/>
            </a:endParaRPr>
          </a:p>
        </p:txBody>
      </p:sp>
      <p:pic>
        <p:nvPicPr>
          <p:cNvPr id="18441" name="Picture 2" descr="http://farm4.staticflickr.com/3038/3091261141_7c76d2d97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499" y="1014528"/>
            <a:ext cx="2700337" cy="196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432640" y="4734908"/>
            <a:ext cx="3671888" cy="1569660"/>
          </a:xfrm>
          <a:prstGeom prst="rect">
            <a:avLst/>
          </a:prstGeom>
          <a:noFill/>
          <a:ln w="9525">
            <a:noFill/>
            <a:miter lim="800000"/>
            <a:headEnd/>
            <a:tailEnd/>
          </a:ln>
        </p:spPr>
        <p:txBody>
          <a:bodyPr>
            <a:spAutoFit/>
          </a:bodyPr>
          <a:lstStyle/>
          <a:p>
            <a:pPr>
              <a:defRPr/>
            </a:pPr>
            <a:r>
              <a:rPr lang="en-GB" b="1" dirty="0">
                <a:solidFill>
                  <a:schemeClr val="tx1"/>
                </a:solidFill>
                <a:latin typeface="+mn-lt"/>
              </a:rPr>
              <a:t>More citations </a:t>
            </a:r>
          </a:p>
          <a:p>
            <a:pPr>
              <a:defRPr/>
            </a:pPr>
            <a:r>
              <a:rPr lang="en-GB" b="1" dirty="0">
                <a:solidFill>
                  <a:schemeClr val="tx1"/>
                </a:solidFill>
                <a:latin typeface="+mn-lt"/>
                <a:cs typeface="Times New Roman" pitchFamily="18" charset="0"/>
              </a:rPr>
              <a:t>9-30% increase shown in  study</a:t>
            </a:r>
          </a:p>
          <a:p>
            <a:pPr>
              <a:defRPr/>
            </a:pPr>
            <a:r>
              <a:rPr lang="en-GB" sz="1200" dirty="0">
                <a:solidFill>
                  <a:schemeClr val="tx1">
                    <a:lumMod val="75000"/>
                    <a:lumOff val="25000"/>
                  </a:schemeClr>
                </a:solidFill>
                <a:latin typeface="+mn-lt"/>
                <a:cs typeface="Times New Roman" pitchFamily="18" charset="0"/>
              </a:rPr>
              <a:t>(</a:t>
            </a:r>
            <a:r>
              <a:rPr lang="en-GB" sz="1200" dirty="0" err="1">
                <a:solidFill>
                  <a:schemeClr val="tx1">
                    <a:lumMod val="75000"/>
                    <a:lumOff val="25000"/>
                  </a:schemeClr>
                </a:solidFill>
                <a:latin typeface="+mn-lt"/>
              </a:rPr>
              <a:t>Piwowar</a:t>
            </a:r>
            <a:r>
              <a:rPr lang="en-GB" sz="1200" dirty="0">
                <a:solidFill>
                  <a:schemeClr val="tx1">
                    <a:lumMod val="75000"/>
                    <a:lumOff val="25000"/>
                  </a:schemeClr>
                </a:solidFill>
                <a:latin typeface="+mn-lt"/>
              </a:rPr>
              <a:t> H. and Vision T.J 2013 </a:t>
            </a:r>
            <a:r>
              <a:rPr lang="en-GB" sz="1200" dirty="0">
                <a:solidFill>
                  <a:schemeClr val="tx1">
                    <a:lumMod val="75000"/>
                    <a:lumOff val="25000"/>
                  </a:schemeClr>
                </a:solidFill>
                <a:latin typeface="+mn-lt"/>
                <a:cs typeface="Times New Roman" pitchFamily="18" charset="0"/>
              </a:rPr>
              <a:t>, </a:t>
            </a:r>
            <a:r>
              <a:rPr lang="en-GB" sz="1200" u="sng" dirty="0">
                <a:solidFill>
                  <a:schemeClr val="tx1">
                    <a:lumMod val="75000"/>
                    <a:lumOff val="25000"/>
                  </a:schemeClr>
                </a:solidFill>
                <a:latin typeface="+mn-lt"/>
                <a:hlinkClick r:id="rId7"/>
              </a:rPr>
              <a:t>https://peerj.com/preprints/1.pdf</a:t>
            </a:r>
            <a:r>
              <a:rPr lang="en-GB" sz="1200" dirty="0">
                <a:solidFill>
                  <a:schemeClr val="tx1">
                    <a:lumMod val="75000"/>
                    <a:lumOff val="25000"/>
                  </a:schemeClr>
                </a:solidFill>
                <a:latin typeface="+mn-lt"/>
                <a:cs typeface="Times New Roman" pitchFamily="18" charset="0"/>
              </a:rPr>
              <a:t>)</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250825" y="548680"/>
            <a:ext cx="8893175"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600" dirty="0" smtClean="0"/>
              <a:t>Components of a research data service</a:t>
            </a:r>
          </a:p>
        </p:txBody>
      </p:sp>
      <p:pic>
        <p:nvPicPr>
          <p:cNvPr id="1945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773238"/>
            <a:ext cx="53625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619250" y="4292600"/>
            <a:ext cx="2232025" cy="1223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312738" y="404664"/>
            <a:ext cx="8229600"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600" dirty="0" smtClean="0"/>
              <a:t>Examples of research </a:t>
            </a:r>
            <a:r>
              <a:rPr lang="en-US" altLang="en-US" sz="3600" dirty="0" smtClean="0"/>
              <a:t>data policies</a:t>
            </a:r>
          </a:p>
        </p:txBody>
      </p:sp>
      <p:sp>
        <p:nvSpPr>
          <p:cNvPr id="4" name="Rectangle 3"/>
          <p:cNvSpPr/>
          <p:nvPr/>
        </p:nvSpPr>
        <p:spPr>
          <a:xfrm>
            <a:off x="395288" y="5805488"/>
            <a:ext cx="8280400" cy="396875"/>
          </a:xfrm>
          <a:prstGeom prst="rect">
            <a:avLst/>
          </a:prstGeom>
        </p:spPr>
        <p:txBody>
          <a:bodyPr>
            <a:spAutoFit/>
          </a:bodyPr>
          <a:lstStyle/>
          <a:p>
            <a:pPr algn="ctr">
              <a:defRPr/>
            </a:pPr>
            <a:r>
              <a:rPr lang="en-GB" sz="2000" dirty="0">
                <a:solidFill>
                  <a:schemeClr val="tx1"/>
                </a:solidFill>
                <a:latin typeface="+mn-lt"/>
                <a:hlinkClick r:id="rId3"/>
              </a:rPr>
              <a:t>www.dcc.ac.uk/resources/policy-and-legal/institutional-data-policies</a:t>
            </a:r>
            <a:r>
              <a:rPr lang="en-GB" sz="2000" dirty="0">
                <a:solidFill>
                  <a:schemeClr val="tx1"/>
                </a:solidFill>
                <a:latin typeface="+mn-lt"/>
              </a:rPr>
              <a:t> </a:t>
            </a:r>
          </a:p>
        </p:txBody>
      </p:sp>
      <p:pic>
        <p:nvPicPr>
          <p:cNvPr id="2048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15" y="1617663"/>
            <a:ext cx="2390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107950" y="2421731"/>
            <a:ext cx="33480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r>
              <a:rPr lang="en-GB" altLang="en-US" sz="2000" dirty="0">
                <a:solidFill>
                  <a:srgbClr val="000000"/>
                </a:solidFill>
                <a:latin typeface="Arial" charset="0"/>
              </a:rPr>
              <a:t>“Statement of commitment”</a:t>
            </a:r>
          </a:p>
          <a:p>
            <a:pPr eaLnBrk="1" hangingPunct="1"/>
            <a:r>
              <a:rPr lang="en-GB" altLang="en-US" sz="2000" dirty="0">
                <a:solidFill>
                  <a:srgbClr val="000000"/>
                </a:solidFill>
                <a:latin typeface="Arial" charset="0"/>
                <a:sym typeface="Wingdings" pitchFamily="2" charset="2"/>
              </a:rPr>
              <a:t> Infrastructure  policy</a:t>
            </a:r>
            <a:endParaRPr lang="en-GB" altLang="en-US" sz="2000" dirty="0"/>
          </a:p>
        </p:txBody>
      </p:sp>
      <p:pic>
        <p:nvPicPr>
          <p:cNvPr id="2048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27647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9"/>
          <p:cNvSpPr txBox="1">
            <a:spLocks noChangeArrowheads="1"/>
          </p:cNvSpPr>
          <p:nvPr/>
        </p:nvSpPr>
        <p:spPr bwMode="auto">
          <a:xfrm>
            <a:off x="3059113" y="3644900"/>
            <a:ext cx="2879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sz="2000">
                <a:solidFill>
                  <a:srgbClr val="000000"/>
                </a:solidFill>
                <a:latin typeface="Arial" charset="0"/>
              </a:rPr>
              <a:t>“10 commandments”</a:t>
            </a:r>
          </a:p>
          <a:p>
            <a:pPr algn="ctr" eaLnBrk="1" hangingPunct="1"/>
            <a:r>
              <a:rPr lang="en-GB" altLang="en-US" sz="2000">
                <a:solidFill>
                  <a:srgbClr val="000000"/>
                </a:solidFill>
                <a:latin typeface="Arial" charset="0"/>
              </a:rPr>
              <a:t>mutual promises</a:t>
            </a:r>
          </a:p>
          <a:p>
            <a:pPr algn="ctr" eaLnBrk="1" hangingPunct="1"/>
            <a:r>
              <a:rPr lang="en-GB" altLang="en-US" sz="2000">
                <a:solidFill>
                  <a:srgbClr val="000000"/>
                </a:solidFill>
                <a:latin typeface="Arial" charset="0"/>
              </a:rPr>
              <a:t>aspirational</a:t>
            </a:r>
          </a:p>
        </p:txBody>
      </p:sp>
      <p:pic>
        <p:nvPicPr>
          <p:cNvPr id="20488" name="Picture 11" descr="Captu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789363"/>
            <a:ext cx="31321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12"/>
          <p:cNvSpPr txBox="1">
            <a:spLocks noChangeArrowheads="1"/>
          </p:cNvSpPr>
          <p:nvPr/>
        </p:nvSpPr>
        <p:spPr bwMode="auto">
          <a:xfrm>
            <a:off x="0" y="4868863"/>
            <a:ext cx="33131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sz="2000">
                <a:solidFill>
                  <a:srgbClr val="000000"/>
                </a:solidFill>
                <a:latin typeface="Arial" charset="0"/>
              </a:rPr>
              <a:t>Baseline of RCUK Code</a:t>
            </a:r>
          </a:p>
          <a:p>
            <a:pPr algn="ctr" eaLnBrk="1" hangingPunct="1"/>
            <a:r>
              <a:rPr lang="en-GB" altLang="en-US" sz="2000">
                <a:solidFill>
                  <a:srgbClr val="000000"/>
                </a:solidFill>
                <a:latin typeface="Arial" charset="0"/>
              </a:rPr>
              <a:t>+ procedures &amp; support</a:t>
            </a:r>
          </a:p>
        </p:txBody>
      </p:sp>
      <p:pic>
        <p:nvPicPr>
          <p:cNvPr id="20490" name="Picture 14" descr="Captur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1775392"/>
            <a:ext cx="31686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5"/>
          <p:cNvSpPr txBox="1">
            <a:spLocks noChangeArrowheads="1"/>
          </p:cNvSpPr>
          <p:nvPr/>
        </p:nvSpPr>
        <p:spPr bwMode="auto">
          <a:xfrm>
            <a:off x="5867400" y="2521404"/>
            <a:ext cx="327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sz="2000" dirty="0">
                <a:solidFill>
                  <a:srgbClr val="000000"/>
                </a:solidFill>
                <a:latin typeface="Arial" charset="0"/>
              </a:rPr>
              <a:t>legal compliance style</a:t>
            </a:r>
          </a:p>
          <a:p>
            <a:pPr algn="ctr" eaLnBrk="1" hangingPunct="1"/>
            <a:r>
              <a:rPr lang="en-GB" altLang="en-US" sz="2000" dirty="0">
                <a:solidFill>
                  <a:srgbClr val="000000"/>
                </a:solidFill>
                <a:latin typeface="Arial" charset="0"/>
              </a:rPr>
              <a:t>a section in </a:t>
            </a:r>
            <a:r>
              <a:rPr lang="en-GB" altLang="en-US" sz="2000" dirty="0" err="1">
                <a:solidFill>
                  <a:srgbClr val="000000"/>
                </a:solidFill>
                <a:latin typeface="Arial" charset="0"/>
              </a:rPr>
              <a:t>uni</a:t>
            </a:r>
            <a:r>
              <a:rPr lang="en-GB" altLang="en-US" sz="2000" dirty="0">
                <a:solidFill>
                  <a:srgbClr val="000000"/>
                </a:solidFill>
                <a:latin typeface="Arial" charset="0"/>
              </a:rPr>
              <a:t> DM policy</a:t>
            </a:r>
          </a:p>
          <a:p>
            <a:pPr algn="ctr" eaLnBrk="1" hangingPunct="1"/>
            <a:r>
              <a:rPr lang="en-GB" altLang="en-US" sz="2000" dirty="0">
                <a:solidFill>
                  <a:srgbClr val="000000"/>
                </a:solidFill>
                <a:latin typeface="Arial" charset="0"/>
              </a:rPr>
              <a:t>useful guide as appendix</a:t>
            </a:r>
          </a:p>
        </p:txBody>
      </p:sp>
      <p:pic>
        <p:nvPicPr>
          <p:cNvPr id="20492" name="Picture 17" descr="Captur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4365625"/>
            <a:ext cx="1352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Box 18"/>
          <p:cNvSpPr txBox="1">
            <a:spLocks noChangeArrowheads="1"/>
          </p:cNvSpPr>
          <p:nvPr/>
        </p:nvSpPr>
        <p:spPr bwMode="auto">
          <a:xfrm>
            <a:off x="6983413" y="4437063"/>
            <a:ext cx="21605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sz="2000">
                <a:solidFill>
                  <a:srgbClr val="000000"/>
                </a:solidFill>
                <a:latin typeface="Arial" charset="0"/>
              </a:rPr>
              <a:t>Based on Edin. with a few additions</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Roadmap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668463"/>
            <a:ext cx="6480175"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9750" y="6211888"/>
            <a:ext cx="8070850" cy="646112"/>
          </a:xfrm>
          <a:prstGeom prst="rect">
            <a:avLst/>
          </a:prstGeom>
          <a:noFill/>
        </p:spPr>
        <p:txBody>
          <a:bodyPr wrap="none">
            <a:spAutoFit/>
          </a:bodyPr>
          <a:lstStyle/>
          <a:p>
            <a:pPr>
              <a:defRPr/>
            </a:pPr>
            <a:r>
              <a:rPr lang="en-US" sz="1800" dirty="0">
                <a:latin typeface="+mn-lt"/>
                <a:hlinkClick r:id="rId4"/>
              </a:rPr>
              <a:t>http://</a:t>
            </a:r>
            <a:r>
              <a:rPr lang="en-US" sz="1800" dirty="0" err="1">
                <a:latin typeface="+mn-lt"/>
                <a:hlinkClick r:id="rId4"/>
              </a:rPr>
              <a:t>www.dcc.ac.uk</a:t>
            </a:r>
            <a:r>
              <a:rPr lang="en-US" sz="1800" dirty="0">
                <a:latin typeface="+mn-lt"/>
                <a:hlinkClick r:id="rId4"/>
              </a:rPr>
              <a:t>/resources/policy-and-legal/</a:t>
            </a:r>
            <a:r>
              <a:rPr lang="en-US" sz="1800" dirty="0" err="1">
                <a:latin typeface="+mn-lt"/>
                <a:hlinkClick r:id="rId4"/>
              </a:rPr>
              <a:t>epsrc</a:t>
            </a:r>
            <a:r>
              <a:rPr lang="en-US" sz="1800" dirty="0">
                <a:latin typeface="+mn-lt"/>
                <a:hlinkClick r:id="rId4"/>
              </a:rPr>
              <a:t>-institutional-roadmaps</a:t>
            </a:r>
            <a:r>
              <a:rPr lang="en-US" sz="1800" dirty="0">
                <a:latin typeface="+mn-lt"/>
              </a:rPr>
              <a:t> </a:t>
            </a:r>
          </a:p>
          <a:p>
            <a:pPr>
              <a:defRPr/>
            </a:pPr>
            <a:endParaRPr lang="en-GB" sz="1800" dirty="0">
              <a:latin typeface="+mn-lt"/>
            </a:endParaRPr>
          </a:p>
        </p:txBody>
      </p:sp>
      <p:sp>
        <p:nvSpPr>
          <p:cNvPr id="9" name="TextBox 8"/>
          <p:cNvSpPr txBox="1"/>
          <p:nvPr/>
        </p:nvSpPr>
        <p:spPr>
          <a:xfrm>
            <a:off x="358775" y="406401"/>
            <a:ext cx="7092950" cy="646112"/>
          </a:xfrm>
          <a:prstGeom prst="rect">
            <a:avLst/>
          </a:prstGeom>
          <a:noFill/>
        </p:spPr>
        <p:txBody>
          <a:bodyPr>
            <a:spAutoFit/>
          </a:bodyPr>
          <a:lstStyle/>
          <a:p>
            <a:pPr>
              <a:defRPr/>
            </a:pPr>
            <a:r>
              <a:rPr lang="en-GB" sz="3600" dirty="0">
                <a:solidFill>
                  <a:srgbClr val="FF9900"/>
                </a:solidFill>
                <a:latin typeface="+mn-lt"/>
              </a:rPr>
              <a:t>Institutional Roadmaps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71575"/>
            <a:ext cx="8677275"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547813" y="6092825"/>
            <a:ext cx="5805487" cy="339725"/>
          </a:xfrm>
          <a:prstGeom prst="rect">
            <a:avLst/>
          </a:prstGeom>
          <a:noFill/>
        </p:spPr>
        <p:txBody>
          <a:bodyPr wrap="none">
            <a:spAutoFit/>
          </a:bodyPr>
          <a:lstStyle/>
          <a:p>
            <a:pPr>
              <a:defRPr/>
            </a:pPr>
            <a:r>
              <a:rPr lang="en-GB" sz="1600" b="1" dirty="0">
                <a:solidFill>
                  <a:schemeClr val="tx1"/>
                </a:solidFill>
                <a:latin typeface="+mj-lt"/>
                <a:ea typeface="DejaVu Sans Condensed"/>
                <a:cs typeface="DejaVu Sans Condensed"/>
              </a:rPr>
              <a:t>http://</a:t>
            </a:r>
            <a:r>
              <a:rPr lang="en-GB" sz="1600" b="1" dirty="0" err="1">
                <a:solidFill>
                  <a:schemeClr val="tx1"/>
                </a:solidFill>
                <a:latin typeface="+mj-lt"/>
                <a:ea typeface="DejaVu Sans Condensed"/>
                <a:cs typeface="DejaVu Sans Condensed"/>
              </a:rPr>
              <a:t>www.gla.ac.uk</a:t>
            </a:r>
            <a:r>
              <a:rPr lang="en-GB" sz="1600" b="1" dirty="0">
                <a:solidFill>
                  <a:schemeClr val="tx1"/>
                </a:solidFill>
                <a:latin typeface="+mj-lt"/>
                <a:ea typeface="DejaVu Sans Condensed"/>
                <a:cs typeface="DejaVu Sans Condensed"/>
              </a:rPr>
              <a:t>/services/</a:t>
            </a:r>
            <a:r>
              <a:rPr lang="en-GB" sz="1600" b="1" dirty="0" err="1">
                <a:solidFill>
                  <a:schemeClr val="tx1"/>
                </a:solidFill>
                <a:latin typeface="+mj-lt"/>
                <a:ea typeface="DejaVu Sans Condensed"/>
                <a:cs typeface="DejaVu Sans Condensed"/>
              </a:rPr>
              <a:t>datamanagement</a:t>
            </a:r>
            <a:r>
              <a:rPr lang="en-GB" sz="1600" b="1" dirty="0">
                <a:solidFill>
                  <a:schemeClr val="tx1"/>
                </a:solidFill>
                <a:latin typeface="+mj-lt"/>
                <a:ea typeface="DejaVu Sans Condensed"/>
                <a:cs typeface="DejaVu Sans Condensed"/>
              </a:rPr>
              <a:t>/</a:t>
            </a:r>
            <a:r>
              <a:rPr lang="en-GB" sz="1600" b="1" dirty="0" err="1">
                <a:solidFill>
                  <a:schemeClr val="tx1"/>
                </a:solidFill>
                <a:latin typeface="+mj-lt"/>
                <a:ea typeface="DejaVu Sans Condensed"/>
                <a:cs typeface="DejaVu Sans Condensed"/>
              </a:rPr>
              <a:t>rdm</a:t>
            </a:r>
            <a:r>
              <a:rPr lang="en-GB" sz="1600" b="1" dirty="0">
                <a:solidFill>
                  <a:schemeClr val="tx1"/>
                </a:solidFill>
                <a:latin typeface="+mj-lt"/>
                <a:ea typeface="DejaVu Sans Condensed"/>
                <a:cs typeface="DejaVu Sans Condensed"/>
              </a:rPr>
              <a:t>-at-</a:t>
            </a:r>
            <a:r>
              <a:rPr lang="en-GB" sz="1600" b="1" dirty="0" err="1">
                <a:solidFill>
                  <a:schemeClr val="tx1"/>
                </a:solidFill>
                <a:latin typeface="+mj-lt"/>
                <a:ea typeface="DejaVu Sans Condensed"/>
                <a:cs typeface="DejaVu Sans Condensed"/>
              </a:rPr>
              <a:t>gu</a:t>
            </a:r>
            <a:endParaRPr lang="en-GB" sz="1600" b="1" dirty="0">
              <a:solidFill>
                <a:schemeClr val="tx1"/>
              </a:solidFill>
              <a:latin typeface="+mj-lt"/>
              <a:ea typeface="DejaVu Sans Condensed"/>
              <a:cs typeface="DejaVu Sans Condensed"/>
            </a:endParaRPr>
          </a:p>
        </p:txBody>
      </p:sp>
      <p:sp>
        <p:nvSpPr>
          <p:cNvPr id="2" name="TextBox 1"/>
          <p:cNvSpPr txBox="1"/>
          <p:nvPr/>
        </p:nvSpPr>
        <p:spPr>
          <a:xfrm>
            <a:off x="250825" y="389855"/>
            <a:ext cx="6466835" cy="461665"/>
          </a:xfrm>
          <a:prstGeom prst="rect">
            <a:avLst/>
          </a:prstGeom>
          <a:noFill/>
        </p:spPr>
        <p:txBody>
          <a:bodyPr wrap="none" rtlCol="0">
            <a:spAutoFit/>
          </a:bodyPr>
          <a:lstStyle/>
          <a:p>
            <a:r>
              <a:rPr lang="en-GB" dirty="0" smtClean="0">
                <a:solidFill>
                  <a:schemeClr val="tx1"/>
                </a:solidFill>
                <a:latin typeface="+mn-lt"/>
              </a:rPr>
              <a:t>University of Glasgow Research Data Policy </a:t>
            </a:r>
            <a:endParaRPr lang="en-GB" dirty="0">
              <a:solidFill>
                <a:schemeClr val="tx1"/>
              </a:solidFill>
              <a:latin typeface="+mn-lt"/>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Landscape</a:t>
            </a:r>
            <a:endParaRPr lang="en-GB" sz="5400" kern="0" dirty="0">
              <a:solidFill>
                <a:schemeClr val="bg1"/>
              </a:solidFill>
            </a:endParaRPr>
          </a:p>
        </p:txBody>
      </p:sp>
    </p:spTree>
    <p:extLst>
      <p:ext uri="{BB962C8B-B14F-4D97-AF65-F5344CB8AC3E}">
        <p14:creationId xmlns:p14="http://schemas.microsoft.com/office/powerpoint/2010/main" val="2807790514"/>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6463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825" y="389855"/>
            <a:ext cx="6466835" cy="461665"/>
          </a:xfrm>
          <a:prstGeom prst="rect">
            <a:avLst/>
          </a:prstGeom>
          <a:noFill/>
        </p:spPr>
        <p:txBody>
          <a:bodyPr wrap="none" rtlCol="0">
            <a:spAutoFit/>
          </a:bodyPr>
          <a:lstStyle/>
          <a:p>
            <a:r>
              <a:rPr lang="en-GB" dirty="0" smtClean="0">
                <a:solidFill>
                  <a:schemeClr val="tx1"/>
                </a:solidFill>
                <a:latin typeface="+mn-lt"/>
              </a:rPr>
              <a:t>University of Glasgow Research Data Policy </a:t>
            </a:r>
            <a:endParaRPr lang="en-GB" dirty="0">
              <a:solidFill>
                <a:schemeClr val="tx1"/>
              </a:solidFill>
              <a:latin typeface="+mn-lt"/>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251520" y="404664"/>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dirty="0" smtClean="0"/>
              <a:t>Data management planning</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24744"/>
            <a:ext cx="7201048" cy="550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5763" y="476672"/>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dirty="0" smtClean="0"/>
              <a:t>Active research stage – an ‘academic </a:t>
            </a:r>
            <a:r>
              <a:rPr lang="en-GB" altLang="en-US" sz="3600" dirty="0" err="1" smtClean="0"/>
              <a:t>dropbox</a:t>
            </a:r>
            <a:r>
              <a:rPr lang="en-GB" altLang="en-US" sz="3600" dirty="0" smtClean="0"/>
              <a:t>’</a:t>
            </a:r>
          </a:p>
        </p:txBody>
      </p:sp>
      <p:pic>
        <p:nvPicPr>
          <p:cNvPr id="25604" name="Picture 2" descr="DataFlow - easy storage and sharing for research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50" y="3951263"/>
            <a:ext cx="2574889" cy="169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24902" y="5390914"/>
            <a:ext cx="3455987" cy="681037"/>
          </a:xfrm>
          <a:prstGeom prst="rect">
            <a:avLst/>
          </a:prstGeom>
          <a:noFill/>
          <a:ln w="9525">
            <a:noFill/>
            <a:miter lim="800000"/>
            <a:headEnd/>
            <a:tailEnd/>
          </a:ln>
        </p:spPr>
        <p:txBody>
          <a:bodyPr/>
          <a:lstStyle/>
          <a:p>
            <a:pPr marL="342900" indent="-342900" defTabSz="914400" eaLnBrk="0" hangingPunct="0">
              <a:spcBef>
                <a:spcPct val="20000"/>
              </a:spcBef>
              <a:defRPr/>
            </a:pPr>
            <a:r>
              <a:rPr lang="en-GB" kern="0" dirty="0">
                <a:solidFill>
                  <a:schemeClr val="tx1"/>
                </a:solidFill>
                <a:latin typeface="+mn-lt"/>
                <a:ea typeface="DejaVu Sans Condensed"/>
                <a:cs typeface="+mn-cs"/>
                <a:hlinkClick r:id="rId4"/>
              </a:rPr>
              <a:t>www.dataflow.ox.ac.uk</a:t>
            </a:r>
            <a:r>
              <a:rPr lang="en-GB" kern="0" dirty="0">
                <a:solidFill>
                  <a:schemeClr val="tx1"/>
                </a:solidFill>
                <a:latin typeface="+mn-lt"/>
                <a:ea typeface="DejaVu Sans Condensed"/>
                <a:cs typeface="+mn-cs"/>
              </a:rPr>
              <a:t> </a:t>
            </a:r>
          </a:p>
        </p:txBody>
      </p:sp>
      <p:pic>
        <p:nvPicPr>
          <p:cNvPr id="25606" name="Picture 6" descr="Captur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4825" y="3434790"/>
            <a:ext cx="2570491" cy="85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4547241" y="4297112"/>
            <a:ext cx="4320158" cy="936377"/>
          </a:xfrm>
          <a:prstGeom prst="rect">
            <a:avLst/>
          </a:prstGeom>
          <a:noFill/>
          <a:ln w="9525">
            <a:noFill/>
            <a:miter lim="800000"/>
            <a:headEnd/>
            <a:tailEnd/>
          </a:ln>
        </p:spPr>
        <p:txBody>
          <a:bodyPr/>
          <a:lstStyle/>
          <a:p>
            <a:pPr marL="342900" indent="-342900" algn="ctr" defTabSz="914400" eaLnBrk="0" hangingPunct="0">
              <a:spcBef>
                <a:spcPct val="20000"/>
              </a:spcBef>
              <a:defRPr/>
            </a:pPr>
            <a:r>
              <a:rPr lang="en-GB" kern="0" dirty="0">
                <a:solidFill>
                  <a:schemeClr val="tx1"/>
                </a:solidFill>
                <a:latin typeface="+mn-lt"/>
                <a:ea typeface="DejaVu Sans Condensed"/>
                <a:cs typeface="+mn-cs"/>
              </a:rPr>
              <a:t>Piloted at Lincoln &amp; Edinburgh</a:t>
            </a:r>
          </a:p>
          <a:p>
            <a:pPr marL="342900" indent="-342900" algn="ctr" defTabSz="914400" eaLnBrk="0" hangingPunct="0">
              <a:spcBef>
                <a:spcPct val="20000"/>
              </a:spcBef>
              <a:defRPr/>
            </a:pPr>
            <a:r>
              <a:rPr lang="en-GB" sz="1600" kern="0" dirty="0">
                <a:solidFill>
                  <a:schemeClr val="tx1"/>
                </a:solidFill>
                <a:latin typeface="+mn-lt"/>
                <a:ea typeface="DejaVu Sans Condensed"/>
                <a:cs typeface="+mn-cs"/>
                <a:hlinkClick r:id="rId6"/>
              </a:rPr>
              <a:t>http://tiny.cc/owncloud-pilot</a:t>
            </a:r>
            <a:r>
              <a:rPr lang="en-GB" sz="1600" kern="0" dirty="0">
                <a:solidFill>
                  <a:schemeClr val="tx1"/>
                </a:solidFill>
                <a:latin typeface="+mn-lt"/>
                <a:ea typeface="DejaVu Sans Condensed"/>
                <a:cs typeface="+mn-cs"/>
              </a:rPr>
              <a:t> </a:t>
            </a:r>
          </a:p>
        </p:txBody>
      </p:sp>
      <p:pic>
        <p:nvPicPr>
          <p:cNvPr id="2050" name="Picture 2" descr="http://libraryblogs.is.ed.ac.uk/jiscdatavault/files/2015/09/sma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935" y="2046976"/>
            <a:ext cx="2381250" cy="904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5576" y="2960897"/>
            <a:ext cx="4572000" cy="338554"/>
          </a:xfrm>
          <a:prstGeom prst="rect">
            <a:avLst/>
          </a:prstGeom>
        </p:spPr>
        <p:txBody>
          <a:bodyPr>
            <a:spAutoFit/>
          </a:bodyPr>
          <a:lstStyle/>
          <a:p>
            <a:r>
              <a:rPr lang="en-GB" sz="1600" dirty="0">
                <a:solidFill>
                  <a:schemeClr val="tx1"/>
                </a:solidFill>
                <a:latin typeface="+mn-lt"/>
                <a:hlinkClick r:id="rId8"/>
              </a:rPr>
              <a:t>http://</a:t>
            </a:r>
            <a:r>
              <a:rPr lang="en-GB" sz="1600" dirty="0" err="1">
                <a:solidFill>
                  <a:schemeClr val="tx1"/>
                </a:solidFill>
                <a:latin typeface="+mn-lt"/>
                <a:hlinkClick r:id="rId8"/>
              </a:rPr>
              <a:t>libraryblogs.is.ed.ac.uk</a:t>
            </a:r>
            <a:r>
              <a:rPr lang="en-GB" sz="1600" dirty="0">
                <a:solidFill>
                  <a:schemeClr val="tx1"/>
                </a:solidFill>
                <a:latin typeface="+mn-lt"/>
                <a:hlinkClick r:id="rId8"/>
              </a:rPr>
              <a:t>/</a:t>
            </a:r>
            <a:r>
              <a:rPr lang="en-GB" sz="1600" dirty="0" err="1">
                <a:solidFill>
                  <a:schemeClr val="tx1"/>
                </a:solidFill>
                <a:latin typeface="+mn-lt"/>
                <a:hlinkClick r:id="rId8"/>
              </a:rPr>
              <a:t>jiscdatavault</a:t>
            </a:r>
            <a:r>
              <a:rPr lang="en-GB" sz="1600" dirty="0" smtClean="0">
                <a:solidFill>
                  <a:schemeClr val="tx1"/>
                </a:solidFill>
                <a:latin typeface="+mn-lt"/>
                <a:hlinkClick r:id="rId8"/>
              </a:rPr>
              <a:t>/</a:t>
            </a:r>
            <a:r>
              <a:rPr lang="en-GB" sz="1600" dirty="0" smtClean="0">
                <a:solidFill>
                  <a:schemeClr val="tx1"/>
                </a:solidFill>
                <a:latin typeface="+mn-lt"/>
              </a:rPr>
              <a:t> </a:t>
            </a:r>
            <a:endParaRPr lang="en-GB" sz="1600" dirty="0">
              <a:solidFill>
                <a:schemeClr val="tx1"/>
              </a:solidFill>
              <a:latin typeface="+mn-lt"/>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250825" y="1628800"/>
            <a:ext cx="8496300"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just" defTabSz="914400" eaLnBrk="1" hangingPunct="1">
              <a:spcAft>
                <a:spcPct val="65000"/>
              </a:spcAft>
            </a:pPr>
            <a:r>
              <a:rPr lang="en-GB" altLang="en-US" b="1" u="sng" dirty="0">
                <a:solidFill>
                  <a:schemeClr val="tx1"/>
                </a:solidFill>
                <a:latin typeface="Arial" charset="0"/>
              </a:rPr>
              <a:t>Key questions:</a:t>
            </a:r>
          </a:p>
          <a:p>
            <a:pPr algn="just" defTabSz="914400" eaLnBrk="1" hangingPunct="1">
              <a:buClr>
                <a:srgbClr val="FF6600"/>
              </a:buClr>
              <a:buFont typeface="Arial" charset="0"/>
              <a:buChar char="•"/>
            </a:pPr>
            <a:r>
              <a:rPr lang="en-GB" altLang="en-US" dirty="0">
                <a:solidFill>
                  <a:schemeClr val="tx1"/>
                </a:solidFill>
                <a:latin typeface="Arial" charset="0"/>
              </a:rPr>
              <a:t>  What data must be kept? (for validation, </a:t>
            </a:r>
            <a:r>
              <a:rPr lang="en-GB" altLang="en-US" dirty="0" err="1">
                <a:solidFill>
                  <a:schemeClr val="tx1"/>
                </a:solidFill>
                <a:latin typeface="Arial" charset="0"/>
              </a:rPr>
              <a:t>etc</a:t>
            </a:r>
            <a:r>
              <a:rPr lang="en-GB" altLang="en-US" dirty="0">
                <a:solidFill>
                  <a:schemeClr val="tx1"/>
                </a:solidFill>
                <a:latin typeface="Arial" charset="0"/>
              </a:rPr>
              <a:t>)</a:t>
            </a:r>
            <a:endParaRPr lang="en-GB" altLang="en-US" sz="2000" dirty="0">
              <a:solidFill>
                <a:schemeClr val="tx1"/>
              </a:solidFill>
              <a:latin typeface="Arial" charset="0"/>
            </a:endParaRPr>
          </a:p>
          <a:p>
            <a:pPr algn="just" defTabSz="914400" eaLnBrk="1" hangingPunct="1">
              <a:buClr>
                <a:srgbClr val="FF6600"/>
              </a:buClr>
              <a:buFont typeface="Arial" charset="0"/>
              <a:buChar char="•"/>
            </a:pPr>
            <a:endParaRPr lang="en-GB" altLang="en-US" dirty="0">
              <a:solidFill>
                <a:schemeClr val="tx1"/>
              </a:solidFill>
              <a:latin typeface="Arial" charset="0"/>
            </a:endParaRPr>
          </a:p>
          <a:p>
            <a:pPr algn="just" defTabSz="914400" eaLnBrk="1" hangingPunct="1">
              <a:buClr>
                <a:srgbClr val="FF6600"/>
              </a:buClr>
              <a:buFont typeface="Arial" charset="0"/>
              <a:buChar char="•"/>
            </a:pPr>
            <a:r>
              <a:rPr lang="en-GB" altLang="en-US" dirty="0">
                <a:solidFill>
                  <a:schemeClr val="tx1"/>
                </a:solidFill>
                <a:latin typeface="Arial" charset="0"/>
              </a:rPr>
              <a:t>  What must not be kept? </a:t>
            </a:r>
            <a:r>
              <a:rPr lang="en-GB" altLang="en-US" sz="2000" dirty="0">
                <a:solidFill>
                  <a:schemeClr val="tx1"/>
                </a:solidFill>
                <a:latin typeface="Arial" charset="0"/>
              </a:rPr>
              <a:t>(e.g. personal data)</a:t>
            </a:r>
          </a:p>
          <a:p>
            <a:pPr algn="just" defTabSz="914400" eaLnBrk="1" hangingPunct="1">
              <a:buClr>
                <a:srgbClr val="FF6600"/>
              </a:buClr>
              <a:buFont typeface="Arial" charset="0"/>
              <a:buChar char="•"/>
            </a:pPr>
            <a:endParaRPr lang="en-GB" altLang="en-US" sz="2000" dirty="0">
              <a:solidFill>
                <a:schemeClr val="tx1"/>
              </a:solidFill>
              <a:latin typeface="Arial" charset="0"/>
            </a:endParaRPr>
          </a:p>
          <a:p>
            <a:pPr algn="just" defTabSz="914400" eaLnBrk="1" hangingPunct="1">
              <a:buClr>
                <a:srgbClr val="FF6600"/>
              </a:buClr>
              <a:buFont typeface="Arial" charset="0"/>
              <a:buChar char="•"/>
            </a:pPr>
            <a:r>
              <a:rPr lang="en-GB" altLang="en-US" dirty="0">
                <a:solidFill>
                  <a:schemeClr val="tx1"/>
                </a:solidFill>
                <a:latin typeface="Arial" charset="0"/>
              </a:rPr>
              <a:t>  Is it worth keeping the data? </a:t>
            </a:r>
            <a:r>
              <a:rPr lang="en-GB" altLang="en-US" sz="2000" dirty="0">
                <a:solidFill>
                  <a:schemeClr val="tx1"/>
                </a:solidFill>
                <a:latin typeface="Arial" charset="0"/>
              </a:rPr>
              <a:t>– cost/benefits</a:t>
            </a:r>
          </a:p>
          <a:p>
            <a:pPr algn="just" defTabSz="914400" eaLnBrk="1" hangingPunct="1">
              <a:buClr>
                <a:srgbClr val="FF6600"/>
              </a:buClr>
              <a:buFont typeface="Arial" charset="0"/>
              <a:buChar char="•"/>
            </a:pPr>
            <a:endParaRPr lang="en-GB" altLang="en-US" sz="2000" dirty="0">
              <a:solidFill>
                <a:schemeClr val="tx1"/>
              </a:solidFill>
              <a:latin typeface="Arial" charset="0"/>
            </a:endParaRPr>
          </a:p>
          <a:p>
            <a:pPr algn="just" defTabSz="914400" eaLnBrk="1" hangingPunct="1">
              <a:buClr>
                <a:srgbClr val="FF6600"/>
              </a:buClr>
              <a:buFont typeface="Arial" charset="0"/>
              <a:buChar char="•"/>
            </a:pPr>
            <a:r>
              <a:rPr lang="en-GB" altLang="en-US" dirty="0">
                <a:solidFill>
                  <a:schemeClr val="tx1"/>
                </a:solidFill>
                <a:latin typeface="Arial" charset="0"/>
              </a:rPr>
              <a:t>  Where will the data be kept?</a:t>
            </a:r>
          </a:p>
          <a:p>
            <a:pPr algn="just" defTabSz="914400" eaLnBrk="1" hangingPunct="1">
              <a:buClr>
                <a:srgbClr val="FF6600"/>
              </a:buClr>
              <a:buFont typeface="Arial" charset="0"/>
              <a:buChar char="•"/>
            </a:pPr>
            <a:endParaRPr lang="en-GB" altLang="en-US" dirty="0">
              <a:solidFill>
                <a:schemeClr val="tx1"/>
              </a:solidFill>
              <a:latin typeface="Arial" charset="0"/>
            </a:endParaRPr>
          </a:p>
          <a:p>
            <a:pPr algn="just" defTabSz="914400" eaLnBrk="1" hangingPunct="1">
              <a:buClr>
                <a:srgbClr val="FF6600"/>
              </a:buClr>
              <a:buFont typeface="Arial" charset="0"/>
              <a:buChar char="•"/>
            </a:pPr>
            <a:r>
              <a:rPr lang="en-GB" altLang="en-US" dirty="0">
                <a:solidFill>
                  <a:schemeClr val="tx1"/>
                </a:solidFill>
                <a:latin typeface="Arial" charset="0"/>
              </a:rPr>
              <a:t>  Who pays?</a:t>
            </a:r>
          </a:p>
          <a:p>
            <a:pPr algn="just" defTabSz="914400" eaLnBrk="1" hangingPunct="1">
              <a:buClr>
                <a:srgbClr val="FF6600"/>
              </a:buClr>
              <a:buFont typeface="Arial" charset="0"/>
              <a:buNone/>
            </a:pPr>
            <a:endParaRPr lang="en-GB" altLang="en-US" dirty="0">
              <a:solidFill>
                <a:schemeClr val="tx1"/>
              </a:solidFill>
              <a:latin typeface="Arial" charset="0"/>
            </a:endParaRPr>
          </a:p>
        </p:txBody>
      </p:sp>
      <p:sp>
        <p:nvSpPr>
          <p:cNvPr id="26627" name="Rectangle 2"/>
          <p:cNvSpPr txBox="1">
            <a:spLocks noChangeArrowheads="1"/>
          </p:cNvSpPr>
          <p:nvPr/>
        </p:nvSpPr>
        <p:spPr bwMode="auto">
          <a:xfrm>
            <a:off x="323850" y="492579"/>
            <a:ext cx="8229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lnSpc>
                <a:spcPct val="85000"/>
              </a:lnSpc>
              <a:buClr>
                <a:srgbClr val="FC6204"/>
              </a:buClr>
              <a:buSzPct val="100000"/>
              <a:buFont typeface="Arial" charset="0"/>
              <a:buNone/>
            </a:pPr>
            <a:r>
              <a:rPr lang="en-GB" altLang="en-US" sz="4000" dirty="0">
                <a:solidFill>
                  <a:srgbClr val="FC6204"/>
                </a:solidFill>
                <a:latin typeface="Arial" charset="0"/>
                <a:cs typeface="Arial" charset="0"/>
              </a:rPr>
              <a:t>Selecting what to keep</a:t>
            </a:r>
          </a:p>
        </p:txBody>
      </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867400" y="3357563"/>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sz="1200">
                <a:latin typeface="Calibri" pitchFamily="34" charset="0"/>
                <a:hlinkClick r:id="rId3"/>
              </a:rPr>
              <a:t>http://www.dcc.ac.uk/resources/how-guides</a:t>
            </a:r>
            <a:r>
              <a:rPr lang="en-GB" altLang="en-US" sz="1200">
                <a:latin typeface="Calibri" pitchFamily="34" charset="0"/>
              </a:rPr>
              <a:t> </a:t>
            </a:r>
          </a:p>
        </p:txBody>
      </p:sp>
      <p:pic>
        <p:nvPicPr>
          <p:cNvPr id="2765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275" y="692150"/>
            <a:ext cx="4873625" cy="2606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284538"/>
            <a:ext cx="5545137" cy="3005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3" name="Rectangle 4"/>
          <p:cNvSpPr>
            <a:spLocks noChangeArrowheads="1"/>
          </p:cNvSpPr>
          <p:nvPr/>
        </p:nvSpPr>
        <p:spPr bwMode="auto">
          <a:xfrm>
            <a:off x="395288" y="6237288"/>
            <a:ext cx="806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sz="1400">
                <a:latin typeface="Calibri" pitchFamily="34" charset="0"/>
                <a:hlinkClick r:id="rId6"/>
              </a:rPr>
              <a:t>http://www.nerc.ac.uk/research/sites/data/documents/data-value-checklist.pdf</a:t>
            </a:r>
            <a:r>
              <a:rPr lang="en-GB" altLang="en-US" sz="1400">
                <a:latin typeface="Calibri"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bwMode="auto">
          <a:xfrm>
            <a:off x="248089" y="548680"/>
            <a:ext cx="8374062"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600" dirty="0" smtClean="0"/>
              <a:t>Archiving – institutional data repositories</a:t>
            </a:r>
          </a:p>
        </p:txBody>
      </p:sp>
      <p:sp>
        <p:nvSpPr>
          <p:cNvPr id="28675" name="Rectangle 3"/>
          <p:cNvSpPr>
            <a:spLocks noGrp="1" noChangeArrowheads="1"/>
          </p:cNvSpPr>
          <p:nvPr>
            <p:ph type="body" idx="4294967295"/>
          </p:nvPr>
        </p:nvSpPr>
        <p:spPr bwMode="auto">
          <a:xfrm>
            <a:off x="2916238" y="2060575"/>
            <a:ext cx="3168650" cy="4105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ctr" eaLnBrk="1" hangingPunct="1">
              <a:lnSpc>
                <a:spcPct val="75000"/>
              </a:lnSpc>
              <a:buFontTx/>
              <a:buNone/>
            </a:pPr>
            <a:r>
              <a:rPr lang="en-GB" altLang="en-US" dirty="0" smtClean="0"/>
              <a:t>	</a:t>
            </a:r>
          </a:p>
          <a:p>
            <a:pPr algn="ctr" eaLnBrk="1" hangingPunct="1">
              <a:buFontTx/>
              <a:buNone/>
            </a:pPr>
            <a:r>
              <a:rPr lang="en-GB" altLang="en-US" dirty="0" smtClean="0"/>
              <a:t>  </a:t>
            </a:r>
            <a:r>
              <a:rPr lang="en-GB" altLang="en-US" sz="2400" b="1" i="1" dirty="0" smtClean="0"/>
              <a:t>Not</a:t>
            </a:r>
            <a:r>
              <a:rPr lang="en-GB" altLang="en-US" sz="2400" dirty="0" smtClean="0"/>
              <a:t> intended to replace national, subject or other established data collections</a:t>
            </a:r>
            <a:endParaRPr lang="en-GB" altLang="en-US" dirty="0" smtClean="0"/>
          </a:p>
          <a:p>
            <a:pPr algn="ctr" eaLnBrk="1" hangingPunct="1">
              <a:buFontTx/>
              <a:buNone/>
            </a:pPr>
            <a:endParaRPr lang="en-GB" altLang="en-US" sz="1800" dirty="0" smtClean="0"/>
          </a:p>
          <a:p>
            <a:pPr algn="ctr" eaLnBrk="1" hangingPunct="1">
              <a:buFontTx/>
              <a:buNone/>
            </a:pPr>
            <a:r>
              <a:rPr lang="en-GB" altLang="en-US" sz="2400" dirty="0" smtClean="0"/>
              <a:t>    Acknowledge </a:t>
            </a:r>
            <a:r>
              <a:rPr lang="en-GB" altLang="en-US" sz="2400" dirty="0" smtClean="0"/>
              <a:t>that we need to work in a hybrid </a:t>
            </a:r>
            <a:r>
              <a:rPr lang="en-GB" altLang="en-US" sz="2400" dirty="0" smtClean="0"/>
              <a:t>environment</a:t>
            </a:r>
            <a:endParaRPr lang="en-US" altLang="en-US" sz="2400" dirty="0" smtClean="0"/>
          </a:p>
        </p:txBody>
      </p:sp>
      <p:grpSp>
        <p:nvGrpSpPr>
          <p:cNvPr id="28676" name="Group 12"/>
          <p:cNvGrpSpPr>
            <a:grpSpLocks/>
          </p:cNvGrpSpPr>
          <p:nvPr/>
        </p:nvGrpSpPr>
        <p:grpSpPr bwMode="auto">
          <a:xfrm>
            <a:off x="0" y="2205038"/>
            <a:ext cx="3024188" cy="1449387"/>
            <a:chOff x="251520" y="1556792"/>
            <a:chExt cx="3024336" cy="1449452"/>
          </a:xfrm>
        </p:grpSpPr>
        <p:pic>
          <p:nvPicPr>
            <p:cNvPr id="286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281448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2961" y="2636340"/>
              <a:ext cx="2952895" cy="369904"/>
            </a:xfrm>
            <a:prstGeom prst="rect">
              <a:avLst/>
            </a:prstGeom>
            <a:noFill/>
          </p:spPr>
          <p:txBody>
            <a:bodyPr>
              <a:spAutoFit/>
            </a:bodyPr>
            <a:lstStyle/>
            <a:p>
              <a:pPr>
                <a:defRPr/>
              </a:pPr>
              <a:r>
                <a:rPr lang="en-GB" sz="1800" dirty="0">
                  <a:solidFill>
                    <a:schemeClr val="tx1"/>
                  </a:solidFill>
                  <a:latin typeface="+mn-lt"/>
                  <a:hlinkClick r:id="rId4"/>
                </a:rPr>
                <a:t>http://datashare.is.ed.ac.uk</a:t>
              </a:r>
              <a:endParaRPr lang="en-GB" sz="1800" dirty="0">
                <a:solidFill>
                  <a:schemeClr val="tx1"/>
                </a:solidFill>
                <a:latin typeface="+mn-lt"/>
              </a:endParaRPr>
            </a:p>
          </p:txBody>
        </p:sp>
      </p:grpSp>
      <p:grpSp>
        <p:nvGrpSpPr>
          <p:cNvPr id="28677" name="Group 11"/>
          <p:cNvGrpSpPr>
            <a:grpSpLocks/>
          </p:cNvGrpSpPr>
          <p:nvPr/>
        </p:nvGrpSpPr>
        <p:grpSpPr bwMode="auto">
          <a:xfrm>
            <a:off x="395288" y="4365625"/>
            <a:ext cx="2952750" cy="1301750"/>
            <a:chOff x="323528" y="3212976"/>
            <a:chExt cx="2952328" cy="1302260"/>
          </a:xfrm>
        </p:grpSpPr>
        <p:pic>
          <p:nvPicPr>
            <p:cNvPr id="286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212976"/>
              <a:ext cx="190609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3528" y="4148380"/>
              <a:ext cx="2952328" cy="366856"/>
            </a:xfrm>
            <a:prstGeom prst="rect">
              <a:avLst/>
            </a:prstGeom>
            <a:noFill/>
          </p:spPr>
          <p:txBody>
            <a:bodyPr>
              <a:spAutoFit/>
            </a:bodyPr>
            <a:lstStyle/>
            <a:p>
              <a:pPr>
                <a:defRPr/>
              </a:pPr>
              <a:r>
                <a:rPr lang="en-GB" sz="1800" dirty="0">
                  <a:solidFill>
                    <a:schemeClr val="tx1"/>
                  </a:solidFill>
                  <a:latin typeface="+mn-lt"/>
                  <a:hlinkClick r:id="rId6"/>
                </a:rPr>
                <a:t>www.dspace.cam.ac.uk</a:t>
              </a:r>
              <a:r>
                <a:rPr lang="en-GB" sz="1800" i="1" dirty="0"/>
                <a:t>/</a:t>
              </a:r>
              <a:endParaRPr lang="en-GB" sz="1800" dirty="0">
                <a:solidFill>
                  <a:schemeClr val="tx1"/>
                </a:solidFill>
                <a:latin typeface="+mn-lt"/>
              </a:endParaRPr>
            </a:p>
          </p:txBody>
        </p:sp>
      </p:grpSp>
      <p:grpSp>
        <p:nvGrpSpPr>
          <p:cNvPr id="28678" name="Group 13"/>
          <p:cNvGrpSpPr>
            <a:grpSpLocks/>
          </p:cNvGrpSpPr>
          <p:nvPr/>
        </p:nvGrpSpPr>
        <p:grpSpPr bwMode="auto">
          <a:xfrm>
            <a:off x="5508625" y="4581525"/>
            <a:ext cx="4067175" cy="1347788"/>
            <a:chOff x="5220072" y="5013176"/>
            <a:chExt cx="4067944" cy="1348583"/>
          </a:xfrm>
        </p:grpSpPr>
        <p:sp>
          <p:nvSpPr>
            <p:cNvPr id="9" name="Rectangle 8"/>
            <p:cNvSpPr/>
            <p:nvPr/>
          </p:nvSpPr>
          <p:spPr>
            <a:xfrm>
              <a:off x="5220072" y="5948766"/>
              <a:ext cx="4067944" cy="412993"/>
            </a:xfrm>
            <a:prstGeom prst="rect">
              <a:avLst/>
            </a:prstGeom>
          </p:spPr>
          <p:txBody>
            <a:bodyPr>
              <a:spAutoFit/>
            </a:bodyPr>
            <a:lstStyle/>
            <a:p>
              <a:pPr lvl="1">
                <a:lnSpc>
                  <a:spcPct val="75000"/>
                </a:lnSpc>
                <a:defRPr/>
              </a:pPr>
              <a:r>
                <a:rPr lang="en-US" sz="1800" dirty="0">
                  <a:solidFill>
                    <a:schemeClr val="tx1"/>
                  </a:solidFill>
                  <a:latin typeface="+mn-lt"/>
                  <a:hlinkClick r:id="rId7"/>
                </a:rPr>
                <a:t>https://databank.ora.ox.ac.uk</a:t>
              </a:r>
              <a:r>
                <a:rPr lang="en-US" sz="2800" dirty="0"/>
                <a:t> </a:t>
              </a:r>
            </a:p>
          </p:txBody>
        </p:sp>
        <p:pic>
          <p:nvPicPr>
            <p:cNvPr id="28683" name="Picture 10" descr="Captur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5013176"/>
              <a:ext cx="2372056" cy="7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9" name="Group 16"/>
          <p:cNvGrpSpPr>
            <a:grpSpLocks/>
          </p:cNvGrpSpPr>
          <p:nvPr/>
        </p:nvGrpSpPr>
        <p:grpSpPr bwMode="auto">
          <a:xfrm>
            <a:off x="6156325" y="2349500"/>
            <a:ext cx="2987675" cy="1577975"/>
            <a:chOff x="6156176" y="2564904"/>
            <a:chExt cx="2987824" cy="1577673"/>
          </a:xfrm>
        </p:grpSpPr>
        <p:sp>
          <p:nvSpPr>
            <p:cNvPr id="28680" name="Rectangle 14"/>
            <p:cNvSpPr>
              <a:spLocks noChangeArrowheads="1"/>
            </p:cNvSpPr>
            <p:nvPr/>
          </p:nvSpPr>
          <p:spPr bwMode="auto">
            <a:xfrm>
              <a:off x="6156176" y="3501350"/>
              <a:ext cx="2987824" cy="6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sz="1800">
                  <a:solidFill>
                    <a:schemeClr val="tx1"/>
                  </a:solidFill>
                  <a:latin typeface="Arial" charset="0"/>
                </a:rPr>
                <a:t>Essex-RDR and  </a:t>
              </a:r>
            </a:p>
            <a:p>
              <a:pPr algn="ctr" eaLnBrk="1" hangingPunct="1"/>
              <a:r>
                <a:rPr lang="en-GB" altLang="en-US" sz="1800">
                  <a:solidFill>
                    <a:schemeClr val="tx1"/>
                  </a:solidFill>
                  <a:latin typeface="Arial" charset="0"/>
                </a:rPr>
                <a:t>DataPool at Southampton</a:t>
              </a:r>
            </a:p>
          </p:txBody>
        </p:sp>
        <p:pic>
          <p:nvPicPr>
            <p:cNvPr id="28681" name="Picture 15" descr="Captur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2564904"/>
              <a:ext cx="158417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Cap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060575"/>
            <a:ext cx="17287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idx="4294967295"/>
          </p:nvPr>
        </p:nvSpPr>
        <p:spPr bwMode="auto">
          <a:xfrm>
            <a:off x="216995" y="548680"/>
            <a:ext cx="8229600"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200" dirty="0" smtClean="0"/>
              <a:t>Archiving – external data </a:t>
            </a:r>
            <a:r>
              <a:rPr lang="en-US" altLang="en-US" sz="3200" dirty="0" err="1" smtClean="0"/>
              <a:t>centres</a:t>
            </a:r>
            <a:r>
              <a:rPr lang="en-US" altLang="en-US" sz="3200" dirty="0" smtClean="0"/>
              <a:t> </a:t>
            </a:r>
          </a:p>
        </p:txBody>
      </p:sp>
      <p:sp>
        <p:nvSpPr>
          <p:cNvPr id="29700" name="Rectangle 3"/>
          <p:cNvSpPr>
            <a:spLocks noGrp="1" noChangeArrowheads="1"/>
          </p:cNvSpPr>
          <p:nvPr>
            <p:ph type="body" idx="4294967295"/>
          </p:nvPr>
        </p:nvSpPr>
        <p:spPr bwMode="auto">
          <a:xfrm>
            <a:off x="-252413" y="1916113"/>
            <a:ext cx="3887788" cy="93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75000"/>
              </a:lnSpc>
              <a:buFontTx/>
              <a:buNone/>
            </a:pPr>
            <a:r>
              <a:rPr lang="en-US" altLang="en-US" smtClean="0"/>
              <a:t>	</a:t>
            </a:r>
            <a:r>
              <a:rPr lang="en-US" altLang="en-US" b="1" smtClean="0">
                <a:solidFill>
                  <a:srgbClr val="FF9900"/>
                </a:solidFill>
              </a:rPr>
              <a:t>Research funders’ data centres…</a:t>
            </a:r>
          </a:p>
        </p:txBody>
      </p:sp>
      <p:pic>
        <p:nvPicPr>
          <p:cNvPr id="29701" name="Picture 4" descr="Captu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36838"/>
            <a:ext cx="16557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995613"/>
            <a:ext cx="25050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4787900" y="1773238"/>
            <a:ext cx="4140200" cy="935037"/>
          </a:xfrm>
          <a:prstGeom prst="rect">
            <a:avLst/>
          </a:prstGeom>
          <a:noFill/>
          <a:ln>
            <a:miter lim="800000"/>
            <a:headEnd/>
            <a:tailEnd/>
          </a:ln>
        </p:spPr>
        <p:txBody>
          <a:bodyPr/>
          <a:lstStyle/>
          <a:p>
            <a:pPr marL="731838" lvl="1" indent="-274638" eaLnBrk="0" hangingPunct="0">
              <a:lnSpc>
                <a:spcPct val="75000"/>
              </a:lnSpc>
              <a:spcBef>
                <a:spcPts val="600"/>
              </a:spcBef>
              <a:buClr>
                <a:srgbClr val="FF6600"/>
              </a:buClr>
              <a:buSzPct val="100000"/>
              <a:buFont typeface="Arial" charset="0"/>
              <a:buNone/>
              <a:defRPr/>
            </a:pPr>
            <a:r>
              <a:rPr lang="en-US" b="1" kern="0" dirty="0">
                <a:solidFill>
                  <a:srgbClr val="FF9900"/>
                </a:solidFill>
                <a:latin typeface="+mn-lt"/>
                <a:ea typeface="DejaVu Sans Condensed"/>
                <a:cs typeface="+mn-cs"/>
              </a:rPr>
              <a:t>Structured databases</a:t>
            </a:r>
          </a:p>
        </p:txBody>
      </p:sp>
      <p:sp>
        <p:nvSpPr>
          <p:cNvPr id="11" name="Rectangle 3"/>
          <p:cNvSpPr txBox="1">
            <a:spLocks noChangeArrowheads="1"/>
          </p:cNvSpPr>
          <p:nvPr/>
        </p:nvSpPr>
        <p:spPr bwMode="auto">
          <a:xfrm>
            <a:off x="0" y="4292600"/>
            <a:ext cx="4211638" cy="935038"/>
          </a:xfrm>
          <a:prstGeom prst="rect">
            <a:avLst/>
          </a:prstGeom>
          <a:noFill/>
          <a:ln>
            <a:miter lim="800000"/>
            <a:headEnd/>
            <a:tailEnd/>
          </a:ln>
        </p:spPr>
        <p:txBody>
          <a:bodyPr/>
          <a:lstStyle/>
          <a:p>
            <a:pPr marL="274638" indent="-274638" algn="ctr" eaLnBrk="0" hangingPunct="0">
              <a:lnSpc>
                <a:spcPct val="75000"/>
              </a:lnSpc>
              <a:spcBef>
                <a:spcPts val="600"/>
              </a:spcBef>
              <a:buClr>
                <a:srgbClr val="FF6600"/>
              </a:buClr>
              <a:buSzPct val="100000"/>
              <a:buFont typeface="Arial" charset="0"/>
              <a:buNone/>
              <a:defRPr/>
            </a:pPr>
            <a:r>
              <a:rPr lang="en-US" kern="0" dirty="0">
                <a:solidFill>
                  <a:srgbClr val="000000"/>
                </a:solidFill>
                <a:latin typeface="+mn-lt"/>
                <a:ea typeface="DejaVu Sans Condensed"/>
                <a:cs typeface="+mn-cs"/>
              </a:rPr>
              <a:t>	</a:t>
            </a:r>
            <a:r>
              <a:rPr lang="en-US" b="1" kern="0" dirty="0">
                <a:solidFill>
                  <a:srgbClr val="FF9900"/>
                </a:solidFill>
                <a:latin typeface="+mn-lt"/>
                <a:ea typeface="DejaVu Sans Condensed"/>
                <a:cs typeface="+mn-cs"/>
              </a:rPr>
              <a:t>Disciplinary&amp; community initiatives</a:t>
            </a:r>
          </a:p>
        </p:txBody>
      </p:sp>
      <p:pic>
        <p:nvPicPr>
          <p:cNvPr id="29705" name="Picture 12" descr="Captu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2492375"/>
            <a:ext cx="16557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3" descr="Captur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2060575"/>
            <a:ext cx="22796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5" descr="Captur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825" y="5084763"/>
            <a:ext cx="208756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7" descr="Captur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4868863"/>
            <a:ext cx="1597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5" descr="ZENOD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8538" y="5661025"/>
            <a:ext cx="1943100" cy="6397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710" name="Picture 16" descr="re3data.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00788" y="5373688"/>
            <a:ext cx="23352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787900" y="3429000"/>
            <a:ext cx="4064000" cy="830263"/>
          </a:xfrm>
          <a:prstGeom prst="rect">
            <a:avLst/>
          </a:prstGeom>
          <a:noFill/>
        </p:spPr>
        <p:txBody>
          <a:bodyPr wrap="none">
            <a:spAutoFit/>
          </a:bodyPr>
          <a:lstStyle/>
          <a:p>
            <a:pPr algn="ctr">
              <a:defRPr/>
            </a:pPr>
            <a:r>
              <a:rPr lang="en-GB" b="1" dirty="0">
                <a:solidFill>
                  <a:srgbClr val="FF9900"/>
                </a:solidFill>
                <a:latin typeface="+mn-lt"/>
              </a:rPr>
              <a:t>Registries of international </a:t>
            </a:r>
          </a:p>
          <a:p>
            <a:pPr algn="ctr">
              <a:defRPr/>
            </a:pPr>
            <a:r>
              <a:rPr lang="en-GB" b="1" dirty="0">
                <a:solidFill>
                  <a:srgbClr val="FF9900"/>
                </a:solidFill>
                <a:latin typeface="+mn-lt"/>
              </a:rPr>
              <a:t>data centres</a:t>
            </a:r>
          </a:p>
        </p:txBody>
      </p:sp>
      <p:pic>
        <p:nvPicPr>
          <p:cNvPr id="29712" name="Picture 19" descr="databib.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59338" y="4508500"/>
            <a:ext cx="2095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643438" y="3213100"/>
            <a:ext cx="4321175" cy="316865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p:cNvSpPr/>
          <p:nvPr/>
        </p:nvSpPr>
        <p:spPr>
          <a:xfrm>
            <a:off x="250825" y="1700213"/>
            <a:ext cx="4321175" cy="230505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p:cNvSpPr/>
          <p:nvPr/>
        </p:nvSpPr>
        <p:spPr>
          <a:xfrm>
            <a:off x="4716463" y="1628775"/>
            <a:ext cx="4140200" cy="143986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p:cNvSpPr/>
          <p:nvPr/>
        </p:nvSpPr>
        <p:spPr>
          <a:xfrm>
            <a:off x="250825" y="4149725"/>
            <a:ext cx="4033838" cy="223996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323850" y="620688"/>
            <a:ext cx="8229600"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600" dirty="0" smtClean="0"/>
              <a:t>Data catalogues (finding data)</a:t>
            </a:r>
          </a:p>
        </p:txBody>
      </p:sp>
      <p:pic>
        <p:nvPicPr>
          <p:cNvPr id="30725" name="Picture 5" descr="Cap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9351" y="1691532"/>
            <a:ext cx="5059114" cy="15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95288" y="2132856"/>
            <a:ext cx="6588125" cy="576263"/>
          </a:xfrm>
          <a:prstGeom prst="rect">
            <a:avLst/>
          </a:prstGeom>
          <a:noFill/>
          <a:ln>
            <a:miter lim="800000"/>
            <a:headEnd/>
            <a:tailEnd/>
          </a:ln>
        </p:spPr>
        <p:txBody>
          <a:bodyPr/>
          <a:lstStyle/>
          <a:p>
            <a:pPr marL="331788" indent="-331788" eaLnBrk="0" hangingPunct="0">
              <a:lnSpc>
                <a:spcPct val="75000"/>
              </a:lnSpc>
              <a:spcBef>
                <a:spcPts val="700"/>
              </a:spcBef>
              <a:buClr>
                <a:srgbClr val="FF6600"/>
              </a:buClr>
              <a:buSzPct val="100000"/>
              <a:buFont typeface="Arial" charset="0"/>
              <a:buNone/>
              <a:defRPr/>
            </a:pPr>
            <a:r>
              <a:rPr lang="en-US" kern="0" dirty="0">
                <a:solidFill>
                  <a:srgbClr val="000000"/>
                </a:solidFill>
                <a:latin typeface="+mn-lt"/>
                <a:ea typeface="DejaVu Sans Condensed"/>
                <a:cs typeface="+mn-cs"/>
              </a:rPr>
              <a:t>JISC &amp; DCC planning </a:t>
            </a:r>
          </a:p>
          <a:p>
            <a:pPr marL="331788" indent="-331788" eaLnBrk="0" hangingPunct="0">
              <a:lnSpc>
                <a:spcPct val="75000"/>
              </a:lnSpc>
              <a:spcBef>
                <a:spcPts val="700"/>
              </a:spcBef>
              <a:buClr>
                <a:srgbClr val="FF6600"/>
              </a:buClr>
              <a:buSzPct val="100000"/>
              <a:buFont typeface="Arial" charset="0"/>
              <a:buNone/>
              <a:defRPr/>
            </a:pPr>
            <a:r>
              <a:rPr lang="en-US" kern="0" dirty="0">
                <a:solidFill>
                  <a:srgbClr val="000000"/>
                </a:solidFill>
                <a:latin typeface="+mn-lt"/>
                <a:ea typeface="DejaVu Sans Condensed"/>
                <a:cs typeface="+mn-cs"/>
              </a:rPr>
              <a:t>National coordination</a:t>
            </a:r>
          </a:p>
        </p:txBody>
      </p:sp>
      <p:pic>
        <p:nvPicPr>
          <p:cNvPr id="307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69" y="3212976"/>
            <a:ext cx="4176464" cy="321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71437" y="548680"/>
            <a:ext cx="8785225"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600" dirty="0" smtClean="0"/>
              <a:t>GU research data catalogue </a:t>
            </a:r>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0213"/>
            <a:ext cx="78486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bwMode="auto">
          <a:xfrm>
            <a:off x="179388" y="332656"/>
            <a:ext cx="8229600"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600" dirty="0" smtClean="0"/>
              <a:t>Guidance and training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85" y="908720"/>
            <a:ext cx="4905675" cy="3370716"/>
          </a:xfrm>
          <a:prstGeom prst="rect">
            <a:avLst/>
          </a:prstGeom>
        </p:spPr>
      </p:pic>
      <p:sp>
        <p:nvSpPr>
          <p:cNvPr id="5" name="Rectangle 4"/>
          <p:cNvSpPr/>
          <p:nvPr/>
        </p:nvSpPr>
        <p:spPr>
          <a:xfrm>
            <a:off x="1077497" y="4324489"/>
            <a:ext cx="3164649" cy="338554"/>
          </a:xfrm>
          <a:prstGeom prst="rect">
            <a:avLst/>
          </a:prstGeom>
        </p:spPr>
        <p:txBody>
          <a:bodyPr wrap="none">
            <a:spAutoFit/>
          </a:bodyPr>
          <a:lstStyle/>
          <a:p>
            <a:r>
              <a:rPr lang="en-GB" sz="1600" dirty="0">
                <a:solidFill>
                  <a:schemeClr val="tx1"/>
                </a:solidFill>
                <a:latin typeface="+mn-lt"/>
              </a:rPr>
              <a:t>http://</a:t>
            </a:r>
            <a:r>
              <a:rPr lang="en-GB" sz="1600" dirty="0" err="1">
                <a:solidFill>
                  <a:schemeClr val="tx1"/>
                </a:solidFill>
                <a:latin typeface="+mn-lt"/>
              </a:rPr>
              <a:t>datalib.edina.ac.uk</a:t>
            </a:r>
            <a:r>
              <a:rPr lang="en-GB" sz="1600" dirty="0">
                <a:solidFill>
                  <a:schemeClr val="tx1"/>
                </a:solidFill>
                <a:latin typeface="+mn-lt"/>
              </a:rPr>
              <a:t>/mantra/</a:t>
            </a:r>
          </a:p>
        </p:txBody>
      </p:sp>
      <p:sp>
        <p:nvSpPr>
          <p:cNvPr id="13" name="Rectangle 12"/>
          <p:cNvSpPr/>
          <p:nvPr/>
        </p:nvSpPr>
        <p:spPr>
          <a:xfrm>
            <a:off x="5259397" y="6029507"/>
            <a:ext cx="3299173" cy="338554"/>
          </a:xfrm>
          <a:prstGeom prst="rect">
            <a:avLst/>
          </a:prstGeom>
        </p:spPr>
        <p:txBody>
          <a:bodyPr wrap="none">
            <a:spAutoFit/>
          </a:bodyPr>
          <a:lstStyle/>
          <a:p>
            <a:r>
              <a:rPr lang="en-GB" sz="1600" dirty="0">
                <a:solidFill>
                  <a:schemeClr val="tx1"/>
                </a:solidFill>
                <a:latin typeface="+mn-lt"/>
              </a:rPr>
              <a:t>https://</a:t>
            </a:r>
            <a:r>
              <a:rPr lang="en-GB" sz="1600" dirty="0" err="1">
                <a:solidFill>
                  <a:schemeClr val="tx1"/>
                </a:solidFill>
                <a:latin typeface="+mn-lt"/>
              </a:rPr>
              <a:t>www.fosteropenscience.eu</a:t>
            </a:r>
            <a:r>
              <a:rPr lang="en-GB" sz="1600" dirty="0">
                <a:solidFill>
                  <a:schemeClr val="tx1"/>
                </a:solidFill>
                <a:latin typeface="+mn-lt"/>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148" y="2155866"/>
            <a:ext cx="4199673" cy="3843936"/>
          </a:xfrm>
          <a:prstGeom prst="rect">
            <a:avLst/>
          </a:prstGeom>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GB" altLang="en-US" sz="4000" dirty="0" smtClean="0"/>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dirty="0"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dirty="0" smtClean="0"/>
          </a:p>
          <a:p>
            <a:pPr algn="r" eaLnBrk="1" hangingPunct="1">
              <a:buFont typeface="Arial" pitchFamily="34" charset="0"/>
              <a:buNone/>
            </a:pPr>
            <a:r>
              <a:rPr lang="en-GB" altLang="en-US" sz="2400" dirty="0" smtClean="0"/>
              <a:t>RCUK Common Principles on Data Policy</a:t>
            </a:r>
          </a:p>
          <a:p>
            <a:pPr algn="r" eaLnBrk="1" hangingPunct="1">
              <a:buFont typeface="Arial" pitchFamily="34" charset="0"/>
              <a:buNone/>
            </a:pPr>
            <a:r>
              <a:rPr lang="en-GB" altLang="en-US" sz="2000" dirty="0" smtClean="0">
                <a:hlinkClick r:id="rId3"/>
              </a:rPr>
              <a:t>http://</a:t>
            </a:r>
            <a:r>
              <a:rPr lang="en-GB" altLang="en-US" sz="2000" dirty="0" err="1" smtClean="0">
                <a:hlinkClick r:id="rId3"/>
              </a:rPr>
              <a:t>www.rcuk.ac.uk</a:t>
            </a:r>
            <a:r>
              <a:rPr lang="en-GB" altLang="en-US" sz="2000" dirty="0" smtClean="0">
                <a:hlinkClick r:id="rId3"/>
              </a:rPr>
              <a:t>/research/Pages/</a:t>
            </a:r>
            <a:r>
              <a:rPr lang="en-GB" altLang="en-US" sz="2000" dirty="0" err="1" smtClean="0">
                <a:hlinkClick r:id="rId3"/>
              </a:rPr>
              <a:t>DataPolicy.aspx</a:t>
            </a:r>
            <a:r>
              <a:rPr lang="en-GB" altLang="en-US" sz="2000" dirty="0" smtClean="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730" y="522942"/>
            <a:ext cx="6912768" cy="615553"/>
          </a:xfrm>
          <a:prstGeom prst="rect">
            <a:avLst/>
          </a:prstGeom>
        </p:spPr>
        <p:txBody>
          <a:bodyPr wrap="square">
            <a:spAutoFit/>
          </a:bodyPr>
          <a:lstStyle/>
          <a:p>
            <a:pPr lvl="0">
              <a:lnSpc>
                <a:spcPct val="85000"/>
              </a:lnSpc>
              <a:buClr>
                <a:srgbClr val="FC6204"/>
              </a:buClr>
              <a:buSzPct val="100000"/>
            </a:pPr>
            <a:r>
              <a:rPr lang="en-GB" altLang="en-US" sz="4000" kern="0" dirty="0">
                <a:solidFill>
                  <a:srgbClr val="FC6204"/>
                </a:solidFill>
                <a:latin typeface="Arial"/>
              </a:rPr>
              <a:t>Funders’ mandates </a:t>
            </a:r>
          </a:p>
        </p:txBody>
      </p:sp>
    </p:spTree>
    <p:extLst>
      <p:ext uri="{BB962C8B-B14F-4D97-AF65-F5344CB8AC3E}">
        <p14:creationId xmlns:p14="http://schemas.microsoft.com/office/powerpoint/2010/main" val="3392403563"/>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68313" y="404664"/>
            <a:ext cx="8229600" cy="854075"/>
          </a:xfrm>
          <a:prstGeom prst="rect">
            <a:avLst/>
          </a:prstGeom>
          <a:noFill/>
          <a:ln>
            <a:miter lim="800000"/>
            <a:headEnd/>
            <a:tailEnd/>
          </a:ln>
        </p:spPr>
        <p:txBody>
          <a:bodyPr anchor="ctr"/>
          <a:lstStyle/>
          <a:p>
            <a:pPr algn="ctr" defTabSz="914400" fontAlgn="auto">
              <a:spcAft>
                <a:spcPts val="0"/>
              </a:spcAft>
              <a:defRPr/>
            </a:pPr>
            <a:r>
              <a:rPr lang="en-GB" sz="2800" dirty="0">
                <a:solidFill>
                  <a:schemeClr val="tx1"/>
                </a:solidFill>
                <a:latin typeface="+mj-lt"/>
                <a:ea typeface="+mj-ea"/>
                <a:cs typeface="+mj-cs"/>
              </a:rPr>
              <a:t>The DCC offers guidance, examples and tools to help with compliance </a:t>
            </a:r>
          </a:p>
        </p:txBody>
      </p:sp>
      <p:pic>
        <p:nvPicPr>
          <p:cNvPr id="33795" name="Picture 2" descr="DMP Online - The DCC Data Management Planning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789363"/>
            <a:ext cx="345598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Capture.PNG"/>
          <p:cNvPicPr>
            <a:picLocks noChangeAspect="1"/>
          </p:cNvPicPr>
          <p:nvPr/>
        </p:nvPicPr>
        <p:blipFill>
          <a:blip r:embed="rId4" cstate="print">
            <a:extLst>
              <a:ext uri="{28A0092B-C50C-407E-A947-70E740481C1C}">
                <a14:useLocalDpi xmlns:a14="http://schemas.microsoft.com/office/drawing/2010/main" val="0"/>
              </a:ext>
            </a:extLst>
          </a:blip>
          <a:srcRect l="1231" t="310" r="923" b="443"/>
          <a:stretch>
            <a:fillRect/>
          </a:stretch>
        </p:blipFill>
        <p:spPr bwMode="auto">
          <a:xfrm>
            <a:off x="6516688" y="2636838"/>
            <a:ext cx="244633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5"/>
          <p:cNvSpPr txBox="1">
            <a:spLocks noChangeArrowheads="1"/>
          </p:cNvSpPr>
          <p:nvPr/>
        </p:nvSpPr>
        <p:spPr bwMode="auto">
          <a:xfrm>
            <a:off x="0" y="5876925"/>
            <a:ext cx="8172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a:latin typeface="Arial" charset="0"/>
                <a:cs typeface="Arial" charset="0"/>
                <a:hlinkClick r:id="rId5"/>
              </a:rPr>
              <a:t>http://www.dcc.ac.uk/resources</a:t>
            </a:r>
            <a:r>
              <a:rPr lang="en-GB" altLang="en-US">
                <a:latin typeface="Arial" charset="0"/>
                <a:cs typeface="Arial" charset="0"/>
              </a:rPr>
              <a:t> </a:t>
            </a:r>
          </a:p>
        </p:txBody>
      </p:sp>
      <p:pic>
        <p:nvPicPr>
          <p:cNvPr id="7" name="Picture 6" descr="RDM Services Guide.jpg"/>
          <p:cNvPicPr>
            <a:picLocks noChangeAspect="1"/>
          </p:cNvPicPr>
          <p:nvPr/>
        </p:nvPicPr>
        <p:blipFill>
          <a:blip r:embed="rId6"/>
          <a:stretch>
            <a:fillRect/>
          </a:stretch>
        </p:blipFill>
        <p:spPr>
          <a:xfrm>
            <a:off x="468313" y="2060575"/>
            <a:ext cx="2292350" cy="3240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5985495" y="876654"/>
            <a:ext cx="2448272" cy="2232248"/>
          </a:xfrm>
          <a:prstGeom prst="rect">
            <a:avLst/>
          </a:prstGeom>
        </p:spPr>
        <p:txBody>
          <a:bodyPr/>
          <a:lstStyle/>
          <a:p>
            <a:r>
              <a:rPr lang="en-GB" altLang="en-US" dirty="0" smtClean="0">
                <a:solidFill>
                  <a:schemeClr val="tx1"/>
                </a:solidFill>
              </a:rPr>
              <a:t>Things will change! </a:t>
            </a:r>
          </a:p>
        </p:txBody>
      </p:sp>
      <p:sp>
        <p:nvSpPr>
          <p:cNvPr id="56324" name="Rectangle 4"/>
          <p:cNvSpPr>
            <a:spLocks noChangeArrowheads="1"/>
          </p:cNvSpPr>
          <p:nvPr/>
        </p:nvSpPr>
        <p:spPr bwMode="auto">
          <a:xfrm>
            <a:off x="5580063" y="6381750"/>
            <a:ext cx="32591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GB" altLang="en-US" sz="800"/>
              <a:t>Image: http://webmaths.files.wordpress.com/2013/02/challenges.jpg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928" y="3562359"/>
            <a:ext cx="5995392" cy="3066703"/>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4" y="169209"/>
            <a:ext cx="5333256" cy="3707815"/>
          </a:xfrm>
          <a:prstGeom prst="rect">
            <a:avLst/>
          </a:prstGeom>
        </p:spPr>
      </p:pic>
      <p:sp>
        <p:nvSpPr>
          <p:cNvPr id="6" name="Rectangle 5"/>
          <p:cNvSpPr/>
          <p:nvPr/>
        </p:nvSpPr>
        <p:spPr>
          <a:xfrm>
            <a:off x="69461" y="3846686"/>
            <a:ext cx="2794789" cy="230832"/>
          </a:xfrm>
          <a:prstGeom prst="rect">
            <a:avLst/>
          </a:prstGeom>
        </p:spPr>
        <p:txBody>
          <a:bodyPr wrap="square">
            <a:spAutoFit/>
          </a:bodyPr>
          <a:lstStyle/>
          <a:p>
            <a:r>
              <a:rPr lang="en-GB" sz="900" dirty="0">
                <a:solidFill>
                  <a:schemeClr val="tx1"/>
                </a:solidFill>
                <a:latin typeface="+mn-lt"/>
              </a:rPr>
              <a:t>http://</a:t>
            </a:r>
            <a:r>
              <a:rPr lang="en-GB" sz="900" dirty="0" err="1">
                <a:solidFill>
                  <a:schemeClr val="tx1"/>
                </a:solidFill>
                <a:latin typeface="+mn-lt"/>
              </a:rPr>
              <a:t>www.bbc.co.uk</a:t>
            </a:r>
            <a:r>
              <a:rPr lang="en-GB" sz="900" dirty="0">
                <a:solidFill>
                  <a:schemeClr val="tx1"/>
                </a:solidFill>
                <a:latin typeface="+mn-lt"/>
              </a:rPr>
              <a:t>/news/world-europe-35966412</a:t>
            </a:r>
          </a:p>
        </p:txBody>
      </p:sp>
      <p:sp>
        <p:nvSpPr>
          <p:cNvPr id="7" name="Rectangle 6"/>
          <p:cNvSpPr/>
          <p:nvPr/>
        </p:nvSpPr>
        <p:spPr>
          <a:xfrm>
            <a:off x="7455431" y="6629062"/>
            <a:ext cx="1186543" cy="215444"/>
          </a:xfrm>
          <a:prstGeom prst="rect">
            <a:avLst/>
          </a:prstGeom>
        </p:spPr>
        <p:txBody>
          <a:bodyPr wrap="none">
            <a:spAutoFit/>
          </a:bodyPr>
          <a:lstStyle/>
          <a:p>
            <a:r>
              <a:rPr lang="en-GB" sz="800" dirty="0">
                <a:solidFill>
                  <a:schemeClr val="tx1"/>
                </a:solidFill>
                <a:latin typeface="+mn-lt"/>
              </a:rPr>
              <a:t>https://</a:t>
            </a:r>
            <a:r>
              <a:rPr lang="en-GB" sz="800" dirty="0" err="1">
                <a:solidFill>
                  <a:schemeClr val="tx1"/>
                </a:solidFill>
                <a:latin typeface="+mn-lt"/>
              </a:rPr>
              <a:t>www.liberal.ca</a:t>
            </a:r>
            <a:r>
              <a:rPr lang="en-GB" sz="800" dirty="0">
                <a:solidFill>
                  <a:schemeClr val="tx1"/>
                </a:solidFill>
                <a:latin typeface="+mn-lt"/>
              </a:rPr>
              <a:t>/</a:t>
            </a:r>
          </a:p>
        </p:txBody>
      </p:sp>
    </p:spTree>
    <p:extLst>
      <p:ext uri="{BB962C8B-B14F-4D97-AF65-F5344CB8AC3E}">
        <p14:creationId xmlns:p14="http://schemas.microsoft.com/office/powerpoint/2010/main" val="3392354171"/>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a:xfrm>
            <a:off x="1403350" y="1268412"/>
            <a:ext cx="5832475" cy="9144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baseline="0">
                <a:solidFill>
                  <a:srgbClr val="000000"/>
                </a:solidFill>
                <a:latin typeface="Calibri" pitchFamily="34" charset="0"/>
                <a:ea typeface="宋体" charset="0"/>
                <a:sym typeface="Arial" charset="0"/>
              </a:rPr>
              <a:t>Thanks for listening!</a:t>
            </a:r>
          </a:p>
        </p:txBody>
      </p:sp>
      <p:sp>
        <p:nvSpPr>
          <p:cNvPr id="1048589" name="Content Placeholder 1048588"/>
          <p:cNvSpPr>
            <a:spLocks noGrp="1"/>
          </p:cNvSpPr>
          <p:nvPr>
            <p:ph idx="1"/>
          </p:nvPr>
        </p:nvSpPr>
        <p:spPr>
          <a:xfrm>
            <a:off x="603250" y="2214562"/>
            <a:ext cx="7127875" cy="338455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ctr" eaLnBrk="1" fontAlgn="base" latinLnBrk="1" hangingPunct="1">
              <a:lnSpc>
                <a:spcPct val="80000"/>
              </a:lnSpc>
              <a:spcBef>
                <a:spcPct val="20000"/>
              </a:spcBef>
              <a:spcAft>
                <a:spcPct val="0"/>
              </a:spcAft>
              <a:buSzPct val="100000"/>
              <a:buFontTx/>
              <a:buNone/>
            </a:pPr>
            <a:endParaRPr lang="zh-CN" altLang="en-US" sz="3300" u="sng" baseline="0" dirty="0">
              <a:solidFill>
                <a:srgbClr val="0096E3"/>
              </a:solidFill>
              <a:latin typeface="Calibri" pitchFamily="34" charset="0"/>
              <a:ea typeface="宋体" charset="0"/>
              <a:sym typeface="Arial" charset="0"/>
            </a:endParaRPr>
          </a:p>
          <a:p>
            <a:pPr marL="342900" lvl="0" indent="-342900" algn="ctr" eaLnBrk="1" fontAlgn="base" latinLnBrk="1" hangingPunct="1">
              <a:lnSpc>
                <a:spcPct val="80000"/>
              </a:lnSpc>
              <a:spcBef>
                <a:spcPct val="20000"/>
              </a:spcBef>
              <a:spcAft>
                <a:spcPct val="0"/>
              </a:spcAft>
              <a:buSzPct val="100000"/>
              <a:buFontTx/>
              <a:buNone/>
            </a:pPr>
            <a:r>
              <a:rPr lang="zh-CN" altLang="en-US" sz="2600" baseline="0" dirty="0">
                <a:solidFill>
                  <a:srgbClr val="000000"/>
                </a:solidFill>
                <a:latin typeface="Calibri" pitchFamily="34" charset="0"/>
                <a:ea typeface="宋体" charset="0"/>
                <a:sym typeface="Arial" charset="0"/>
              </a:rPr>
              <a:t>joy.davidson@glasgow.ac.uk </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dirty="0">
                <a:solidFill>
                  <a:srgbClr val="000000"/>
                </a:solidFill>
                <a:latin typeface="Calibri" pitchFamily="34" charset="0"/>
                <a:ea typeface="宋体" charset="0"/>
                <a:sym typeface="Arial" charset="0"/>
                <a:hlinkClick r:id="rId3"/>
              </a:rPr>
              <a:t>www.dcc.ac.uk</a:t>
            </a:r>
            <a:r>
              <a:rPr lang="zh-CN" altLang="en-US" sz="2600" baseline="0" dirty="0">
                <a:solidFill>
                  <a:srgbClr val="000000"/>
                </a:solidFill>
                <a:latin typeface="Calibri" pitchFamily="34" charset="0"/>
                <a:ea typeface="宋体" charset="0"/>
                <a:sym typeface="Arial" charset="0"/>
              </a:rPr>
              <a:t> </a:t>
            </a:r>
          </a:p>
          <a:p>
            <a:pPr marL="342900" lvl="0" indent="-342900" algn="ctr" eaLnBrk="1" fontAlgn="base" latinLnBrk="1" hangingPunct="1">
              <a:lnSpc>
                <a:spcPct val="80000"/>
              </a:lnSpc>
              <a:spcBef>
                <a:spcPct val="20000"/>
              </a:spcBef>
              <a:spcAft>
                <a:spcPct val="0"/>
              </a:spcAft>
              <a:buSzPct val="100000"/>
              <a:buFontTx/>
              <a:buNone/>
            </a:pPr>
            <a:endParaRPr lang="zh-CN" altLang="en-US" sz="2600" baseline="0" dirty="0">
              <a:solidFill>
                <a:srgbClr val="000000"/>
              </a:solidFill>
              <a:latin typeface="Calibri" pitchFamily="34" charset="0"/>
              <a:ea typeface="宋体" charset="0"/>
              <a:sym typeface="Arial" charset="0"/>
            </a:endParaRPr>
          </a:p>
          <a:p>
            <a:pPr marL="342900" lvl="0" indent="-342900" algn="ctr" eaLnBrk="1" fontAlgn="base" latinLnBrk="1" hangingPunct="1">
              <a:lnSpc>
                <a:spcPct val="80000"/>
              </a:lnSpc>
              <a:spcBef>
                <a:spcPct val="20000"/>
              </a:spcBef>
              <a:spcAft>
                <a:spcPct val="0"/>
              </a:spcAft>
              <a:buSzPct val="100000"/>
              <a:buFontTx/>
              <a:buNone/>
            </a:pPr>
            <a:r>
              <a:rPr lang="zh-CN" altLang="en-US" sz="2600" baseline="0" dirty="0">
                <a:solidFill>
                  <a:srgbClr val="000000"/>
                </a:solidFill>
                <a:latin typeface="Calibri" pitchFamily="34" charset="0"/>
                <a:ea typeface="宋体" charset="0"/>
                <a:sym typeface="Arial" charset="0"/>
              </a:rPr>
              <a:t>Follow us on twitter:</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dirty="0">
                <a:solidFill>
                  <a:srgbClr val="000000"/>
                </a:solidFill>
                <a:latin typeface="Calibri" pitchFamily="34" charset="0"/>
                <a:ea typeface="宋体" charset="0"/>
                <a:sym typeface="Arial" charset="0"/>
              </a:rPr>
              <a:t>@jd162a </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dirty="0">
                <a:solidFill>
                  <a:srgbClr val="000000"/>
                </a:solidFill>
                <a:latin typeface="Calibri" pitchFamily="34" charset="0"/>
                <a:ea typeface="宋体" charset="0"/>
                <a:sym typeface="Arial" charset="0"/>
              </a:rPr>
              <a:t> @digitalcuration and #ukdcc</a:t>
            </a:r>
          </a:p>
          <a:p>
            <a:pPr marL="342900" lvl="0" indent="-342900" algn="l" eaLnBrk="1" fontAlgn="base" latinLnBrk="1" hangingPunct="1">
              <a:lnSpc>
                <a:spcPct val="80000"/>
              </a:lnSpc>
              <a:spcBef>
                <a:spcPct val="20000"/>
              </a:spcBef>
              <a:spcAft>
                <a:spcPct val="0"/>
              </a:spcAft>
              <a:buSzPct val="100000"/>
              <a:buFontTx/>
              <a:buNone/>
            </a:pPr>
            <a:r>
              <a:rPr lang="zh-CN" altLang="en-US" sz="2200" baseline="0" dirty="0">
                <a:solidFill>
                  <a:srgbClr val="000000"/>
                </a:solidFill>
                <a:latin typeface="Calibri" pitchFamily="34" charset="0"/>
                <a:ea typeface="宋体" charset="0"/>
                <a:sym typeface="Arial" charset="0"/>
              </a:rPr>
              <a:t>	</a:t>
            </a:r>
          </a:p>
          <a:p>
            <a:pPr marL="342900" lvl="0" indent="-342900" algn="l" eaLnBrk="1" fontAlgn="base" latinLnBrk="1" hangingPunct="1">
              <a:lnSpc>
                <a:spcPct val="80000"/>
              </a:lnSpc>
              <a:spcBef>
                <a:spcPct val="20000"/>
              </a:spcBef>
              <a:spcAft>
                <a:spcPct val="0"/>
              </a:spcAft>
              <a:buSzPct val="100000"/>
              <a:buFontTx/>
              <a:buNone/>
            </a:pPr>
            <a:endParaRPr lang="zh-CN" altLang="en-US" sz="1900" baseline="0" dirty="0">
              <a:solidFill>
                <a:srgbClr val="000000"/>
              </a:solidFill>
              <a:latin typeface="Calibri" pitchFamily="34" charset="0"/>
              <a:ea typeface="宋体" charset="0"/>
              <a:sym typeface="Arial" charset="0"/>
            </a:endParaRPr>
          </a:p>
          <a:p>
            <a:pPr marL="342900" lvl="0" indent="-342900" algn="l" eaLnBrk="1" fontAlgn="base" latinLnBrk="1" hangingPunct="1">
              <a:lnSpc>
                <a:spcPct val="80000"/>
              </a:lnSpc>
              <a:spcBef>
                <a:spcPct val="20000"/>
              </a:spcBef>
              <a:spcAft>
                <a:spcPct val="0"/>
              </a:spcAft>
              <a:buSzPct val="100000"/>
              <a:buFontTx/>
              <a:buNone/>
            </a:pPr>
            <a:endParaRPr lang="zh-CN" altLang="en-US" sz="2200" baseline="0" dirty="0">
              <a:solidFill>
                <a:srgbClr val="000000"/>
              </a:solidFill>
              <a:latin typeface="Calibri" pitchFamily="34" charset="0"/>
              <a:ea typeface="宋体" charset="0"/>
              <a:sym typeface="Arial" charset="0"/>
            </a:endParaRPr>
          </a:p>
        </p:txBody>
      </p:sp>
      <p:pic>
        <p:nvPicPr>
          <p:cNvPr id="2097153" name="Picture 2097152"/>
          <p:cNvPicPr>
            <a:picLocks/>
          </p:cNvPicPr>
          <p:nvPr/>
        </p:nvPicPr>
        <p:blipFill>
          <a:blip r:embed="rId4"/>
          <a:srcRect/>
          <a:stretch>
            <a:fillRect/>
          </a:stretch>
        </p:blipFill>
        <p:spPr>
          <a:xfrm>
            <a:off x="8101012" y="0"/>
            <a:ext cx="1042987" cy="6858000"/>
          </a:xfrm>
          <a:prstGeom prst="rect">
            <a:avLst/>
          </a:prstGeom>
          <a:noFill/>
          <a:ln>
            <a:noFill/>
          </a:ln>
        </p:spPr>
      </p:pic>
      <p:sp>
        <p:nvSpPr>
          <p:cNvPr id="1048590" name="Rectangle 1048589"/>
          <p:cNvSpPr/>
          <p:nvPr/>
        </p:nvSpPr>
        <p:spPr>
          <a:xfrm>
            <a:off x="204787" y="5876925"/>
            <a:ext cx="8229600" cy="452596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20000"/>
              </a:spcBef>
              <a:spcAft>
                <a:spcPct val="0"/>
              </a:spcAft>
              <a:buSzPct val="100000"/>
              <a:buFontTx/>
              <a:buNone/>
            </a:pPr>
            <a:endParaRPr lang="en-US" altLang="en-US" sz="2400" baseline="0">
              <a:solidFill>
                <a:srgbClr val="000000"/>
              </a:solidFill>
              <a:latin typeface="Calibri" pitchFamily="34" charset="0"/>
              <a:ea typeface="Arial" charset="0"/>
              <a:sym typeface="Arial" charset="0"/>
            </a:endParaRPr>
          </a:p>
        </p:txBody>
      </p:sp>
    </p:spTree>
    <p:extLst>
      <p:ext uri="{BB962C8B-B14F-4D97-AF65-F5344CB8AC3E}">
        <p14:creationId xmlns:p14="http://schemas.microsoft.com/office/powerpoint/2010/main" val="119716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dirty="0" smtClean="0"/>
              <a:t/>
            </a:r>
            <a:br>
              <a:rPr lang="en-GB" altLang="en-US" dirty="0" smtClean="0"/>
            </a:br>
            <a:r>
              <a:rPr lang="en-GB" altLang="en-US" dirty="0"/>
              <a:t> </a:t>
            </a:r>
            <a:endParaRPr lang="en-GB" altLang="en-US" dirty="0" smtClean="0"/>
          </a:p>
        </p:txBody>
      </p:sp>
      <p:pic>
        <p:nvPicPr>
          <p:cNvPr id="16387" name="Content Placeholder 3" descr="Policy-ta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468313" y="5949950"/>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13" y="1323681"/>
            <a:ext cx="8316486" cy="4210638"/>
          </a:xfrm>
          <a:prstGeom prst="rect">
            <a:avLst/>
          </a:prstGeom>
        </p:spPr>
      </p:pic>
      <p:sp>
        <p:nvSpPr>
          <p:cNvPr id="3" name="TextBox 2"/>
          <p:cNvSpPr txBox="1"/>
          <p:nvPr/>
        </p:nvSpPr>
        <p:spPr>
          <a:xfrm>
            <a:off x="264859" y="363792"/>
            <a:ext cx="4307141" cy="707886"/>
          </a:xfrm>
          <a:prstGeom prst="rect">
            <a:avLst/>
          </a:prstGeom>
          <a:noFill/>
        </p:spPr>
        <p:txBody>
          <a:bodyPr wrap="none" rtlCol="0">
            <a:spAutoFit/>
          </a:bodyPr>
          <a:lstStyle/>
          <a:p>
            <a:r>
              <a:rPr lang="en-GB" sz="4000" dirty="0" smtClean="0">
                <a:solidFill>
                  <a:schemeClr val="tx1"/>
                </a:solidFill>
                <a:latin typeface="Arial" panose="020B0604020202020204" pitchFamily="34" charset="0"/>
                <a:cs typeface="Arial" panose="020B0604020202020204" pitchFamily="34" charset="0"/>
              </a:rPr>
              <a:t>DCC Policy Table </a:t>
            </a:r>
            <a:endParaRPr lang="en-GB" sz="4000" dirty="0">
              <a:solidFill>
                <a:schemeClr val="tx1"/>
              </a:solidFill>
              <a:latin typeface="Arial" panose="020B0604020202020204" pitchFamily="34" charset="0"/>
              <a:cs typeface="Arial" panose="020B0604020202020204" pitchFamily="34" charset="0"/>
            </a:endParaRPr>
          </a:p>
        </p:txBody>
      </p:sp>
      <p:sp>
        <p:nvSpPr>
          <p:cNvPr id="4" name="Oval 3"/>
          <p:cNvSpPr/>
          <p:nvPr/>
        </p:nvSpPr>
        <p:spPr bwMode="auto">
          <a:xfrm>
            <a:off x="1907704" y="1572791"/>
            <a:ext cx="3312368" cy="437715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5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smtClean="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2563759164"/>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1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336773560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684213" y="1628775"/>
            <a:ext cx="7991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i="1"/>
              <a:t>“</a:t>
            </a:r>
            <a:r>
              <a:rPr lang="en-GB" altLang="en-US" sz="280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2800" i="1"/>
              <a:t>”</a:t>
            </a:r>
            <a:endParaRPr lang="en-GB" altLang="en-US" sz="1800" i="1"/>
          </a:p>
        </p:txBody>
      </p:sp>
      <p:sp>
        <p:nvSpPr>
          <p:cNvPr id="20484" name="Rectangle 7"/>
          <p:cNvSpPr>
            <a:spLocks noChangeArrowheads="1"/>
          </p:cNvSpPr>
          <p:nvPr/>
        </p:nvSpPr>
        <p:spPr bwMode="auto">
          <a:xfrm>
            <a:off x="234950" y="6069013"/>
            <a:ext cx="8697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hlinkClick r:id="rId4"/>
              </a:rPr>
              <a:t>www.epsrc.ac.uk/about/standards/researchdata/Pages/expectations.aspx</a:t>
            </a:r>
            <a:endParaRPr lang="en-GB" altLang="en-US" sz="1800"/>
          </a:p>
        </p:txBody>
      </p:sp>
      <p:sp>
        <p:nvSpPr>
          <p:cNvPr id="20485" name="Rectangle 2"/>
          <p:cNvSpPr txBox="1">
            <a:spLocks noChangeArrowheads="1"/>
          </p:cNvSpPr>
          <p:nvPr/>
        </p:nvSpPr>
        <p:spPr bwMode="auto">
          <a:xfrm>
            <a:off x="900113" y="4724400"/>
            <a:ext cx="8243887" cy="1266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b="1" dirty="0">
                <a:solidFill>
                  <a:srgbClr val="FF0000"/>
                </a:solidFill>
                <a:ea typeface="ＭＳ Ｐゴシック" pitchFamily="34" charset="-128"/>
              </a:rPr>
              <a:t>...institutional responsibility</a:t>
            </a:r>
          </a:p>
        </p:txBody>
      </p:sp>
    </p:spTree>
    <p:extLst>
      <p:ext uri="{BB962C8B-B14F-4D97-AF65-F5344CB8AC3E}">
        <p14:creationId xmlns:p14="http://schemas.microsoft.com/office/powerpoint/2010/main" val="1265392072"/>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val="210437707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26988"/>
            <a:ext cx="4208462"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p:cNvSpPr txBox="1">
            <a:spLocks noChangeArrowheads="1"/>
          </p:cNvSpPr>
          <p:nvPr/>
        </p:nvSpPr>
        <p:spPr bwMode="auto">
          <a:xfrm>
            <a:off x="539750" y="1484313"/>
            <a:ext cx="381635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a:t>Digital data as the new special collections?</a:t>
            </a:r>
          </a:p>
          <a:p>
            <a:pPr eaLnBrk="1" hangingPunct="1">
              <a:spcBef>
                <a:spcPct val="0"/>
              </a:spcBef>
              <a:buFontTx/>
              <a:buNone/>
            </a:pPr>
            <a:endParaRPr lang="en-GB" altLang="en-US" sz="5400"/>
          </a:p>
          <a:p>
            <a:pPr eaLnBrk="1" hangingPunct="1">
              <a:spcBef>
                <a:spcPct val="0"/>
              </a:spcBef>
              <a:buFontTx/>
              <a:buNone/>
            </a:pPr>
            <a:r>
              <a:rPr lang="en-GB" altLang="en-US" sz="2000"/>
              <a:t>Sayeed Choudhury, Johns Hopkins</a:t>
            </a:r>
          </a:p>
        </p:txBody>
      </p:sp>
    </p:spTree>
    <p:extLst>
      <p:ext uri="{BB962C8B-B14F-4D97-AF65-F5344CB8AC3E}">
        <p14:creationId xmlns:p14="http://schemas.microsoft.com/office/powerpoint/2010/main" val="281672388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0"/>
            <a:ext cx="92440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26988"/>
            <a:ext cx="4095751"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5580063" y="42863"/>
            <a:ext cx="34559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en-US" sz="4000">
                <a:solidFill>
                  <a:schemeClr val="bg1"/>
                </a:solidFill>
              </a:rPr>
              <a:t>Research data: institutional crown jewels?</a:t>
            </a:r>
          </a:p>
        </p:txBody>
      </p:sp>
      <p:sp>
        <p:nvSpPr>
          <p:cNvPr id="8197" name="TextBox 2"/>
          <p:cNvSpPr txBox="1">
            <a:spLocks noChangeArrowheads="1"/>
          </p:cNvSpPr>
          <p:nvPr/>
        </p:nvSpPr>
        <p:spPr bwMode="auto">
          <a:xfrm>
            <a:off x="0" y="6597650"/>
            <a:ext cx="9036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800" i="1">
                <a:solidFill>
                  <a:schemeClr val="bg1"/>
                </a:solidFill>
              </a:rPr>
              <a:t>http://www.flickr.com/photos/lifes__too_short__to__drink__cheap__wine/4754234186</a:t>
            </a:r>
            <a:r>
              <a:rPr lang="en-GB" altLang="en-US" sz="1000">
                <a:solidFill>
                  <a:schemeClr val="bg1"/>
                </a:solidFill>
              </a:rPr>
              <a:t>/</a:t>
            </a:r>
          </a:p>
        </p:txBody>
      </p:sp>
    </p:spTree>
    <p:extLst>
      <p:ext uri="{BB962C8B-B14F-4D97-AF65-F5344CB8AC3E}">
        <p14:creationId xmlns:p14="http://schemas.microsoft.com/office/powerpoint/2010/main" val="3405849622"/>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Them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FF9933"/>
      </a:folHlink>
    </a:clrScheme>
    <a:fontScheme name="Office Theme">
      <a:majorFont>
        <a:latin typeface="Arial"/>
        <a:ea typeface="DejaVu Sans Condensed"/>
        <a:cs typeface="DejaVu Sans Condensed"/>
      </a:majorFont>
      <a:minorFont>
        <a:latin typeface="Arial"/>
        <a:ea typeface="DejaVu Sans Condensed"/>
        <a:cs typeface="DejaVu Sans Condense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5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5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FF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1_Office Theme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FF9933"/>
      </a:folHlink>
    </a:clrScheme>
    <a:fontScheme name="1_Office Theme">
      <a:majorFont>
        <a:latin typeface="Arial"/>
        <a:ea typeface="DejaVu Sans Condensed"/>
        <a:cs typeface="Arial"/>
      </a:majorFont>
      <a:minorFont>
        <a:latin typeface="Arial"/>
        <a:ea typeface="DejaVu Sans Condensed"/>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Office Them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Office Theme 9">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Office Theme 10">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Office Theme 1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Office Theme 12">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Office Theme 13">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Office Theme 14">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Office Theme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FF99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2575</TotalTime>
  <Words>2583</Words>
  <Application>Microsoft Office PowerPoint</Application>
  <PresentationFormat>On-screen Show (4:3)</PresentationFormat>
  <Paragraphs>298</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Introduction to developing and implementing research data policies </vt:lpstr>
      <vt:lpstr>Data Management Planning</vt:lpstr>
      <vt:lpstr>PowerPoint Presentation</vt:lpstr>
      <vt:lpstr>  </vt:lpstr>
      <vt:lpstr>Ultimately funders expect:</vt:lpstr>
      <vt:lpstr>PowerPoint Presentation</vt:lpstr>
      <vt:lpstr>PowerPoint Presentation</vt:lpstr>
      <vt:lpstr>PowerPoint Presentation</vt:lpstr>
      <vt:lpstr>PowerPoint Presentation</vt:lpstr>
      <vt:lpstr>Data Management Planning</vt:lpstr>
      <vt:lpstr>PowerPoint Presentation</vt:lpstr>
      <vt:lpstr>PowerPoint Presentation</vt:lpstr>
      <vt:lpstr>Funders’ data policies</vt:lpstr>
      <vt:lpstr>Overview of UK Institutional RDM Policies </vt:lpstr>
      <vt:lpstr>PowerPoint Presentation</vt:lpstr>
      <vt:lpstr>Components of a research data service</vt:lpstr>
      <vt:lpstr>Examples of research data policies</vt:lpstr>
      <vt:lpstr>PowerPoint Presentation</vt:lpstr>
      <vt:lpstr>PowerPoint Presentation</vt:lpstr>
      <vt:lpstr>PowerPoint Presentation</vt:lpstr>
      <vt:lpstr>Data management planning</vt:lpstr>
      <vt:lpstr>Active research stage – an ‘academic dropbox’</vt:lpstr>
      <vt:lpstr>PowerPoint Presentation</vt:lpstr>
      <vt:lpstr>PowerPoint Presentation</vt:lpstr>
      <vt:lpstr>Archiving – institutional data repositories</vt:lpstr>
      <vt:lpstr>Archiving – external data centres </vt:lpstr>
      <vt:lpstr>Data catalogues (finding data)</vt:lpstr>
      <vt:lpstr>GU research data catalogue </vt:lpstr>
      <vt:lpstr>Guidance and training</vt:lpstr>
      <vt:lpstr>PowerPoint Presentation</vt:lpstr>
      <vt:lpstr>Things will change! </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DCC PowerPoint Presentation</dc:title>
  <dc:creator>Sarah Jones (HATII)</dc:creator>
  <cp:lastModifiedBy>jd162a</cp:lastModifiedBy>
  <cp:revision>230</cp:revision>
  <dcterms:modified xsi:type="dcterms:W3CDTF">2016-04-09T16:55:28Z</dcterms:modified>
</cp:coreProperties>
</file>