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5" r:id="rId3"/>
    <p:sldId id="337" r:id="rId4"/>
    <p:sldId id="339" r:id="rId5"/>
    <p:sldId id="338" r:id="rId6"/>
    <p:sldId id="340" r:id="rId7"/>
    <p:sldId id="341" r:id="rId8"/>
    <p:sldId id="342" r:id="rId9"/>
    <p:sldId id="343" r:id="rId10"/>
    <p:sldId id="352" r:id="rId11"/>
    <p:sldId id="353" r:id="rId12"/>
    <p:sldId id="354" r:id="rId13"/>
    <p:sldId id="356" r:id="rId14"/>
    <p:sldId id="357" r:id="rId15"/>
    <p:sldId id="344" r:id="rId16"/>
    <p:sldId id="345" r:id="rId17"/>
    <p:sldId id="346" r:id="rId18"/>
    <p:sldId id="347" r:id="rId19"/>
    <p:sldId id="348" r:id="rId20"/>
    <p:sldId id="359" r:id="rId21"/>
    <p:sldId id="349" r:id="rId22"/>
    <p:sldId id="350" r:id="rId23"/>
    <p:sldId id="358" r:id="rId24"/>
    <p:sldId id="308" r:id="rId25"/>
    <p:sldId id="351" r:id="rId26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DED410"/>
    <a:srgbClr val="0635BA"/>
    <a:srgbClr val="052B97"/>
    <a:srgbClr val="060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2184" autoAdjust="0"/>
  </p:normalViewPr>
  <p:slideViewPr>
    <p:cSldViewPr>
      <p:cViewPr>
        <p:scale>
          <a:sx n="106" d="100"/>
          <a:sy n="106" d="100"/>
        </p:scale>
        <p:origin x="-177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37E8C-CD5D-4183-BC06-DC2E36A72FCF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D6872-BA9E-409D-BBC2-1CA244639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01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3B942-E355-40D6-9CAC-B2B9E99F0941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8C0B-2348-4FD8-BF51-EC56E7D6ED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2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128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39775"/>
            <a:ext cx="4935538" cy="3703638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34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5758" indent="-275292" defTabSz="95434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1166" indent="-220233" defTabSz="95434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1633" indent="-220233" defTabSz="95434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2099" indent="-220233" defTabSz="95434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2566" indent="-220233" defTabSz="9543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3032" indent="-220233" defTabSz="9543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3499" indent="-220233" defTabSz="9543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3965" indent="-220233" defTabSz="9543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300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5758" indent="-275292" defTabSz="995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1166" indent="-220233" defTabSz="995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1633" indent="-220233" defTabSz="995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2099" indent="-220233" defTabSz="995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2566" indent="-220233" defTabSz="995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3032" indent="-220233" defTabSz="995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3499" indent="-220233" defTabSz="995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3965" indent="-220233" defTabSz="995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BDD890-5B5C-48F2-9FC4-F54FAD2A1D16}" type="slidenum">
              <a:rPr lang="en-GB" altLang="en-US" sz="130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15</a:t>
            </a:fld>
            <a:endParaRPr lang="en-GB" altLang="en-US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2"/>
            <a:ext cx="7772400" cy="2163687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000" cap="none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683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756002"/>
          </a:xfrm>
        </p:spPr>
        <p:txBody>
          <a:bodyPr>
            <a:normAutofit/>
          </a:bodyPr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816424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3954016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734"/>
            <a:ext cx="8363272" cy="68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064" y="6453336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DCEC77-EEAF-49C6-AC3C-F1C0AAE629F2}" type="datetimeFigureOut">
              <a:rPr lang="en-GB" smtClean="0"/>
              <a:pPr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-60" baseline="0">
          <a:solidFill>
            <a:srgbClr val="0635B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rah.jones@glasgow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osf.io/kh2y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c.ac.uk/sites/default/files/documents/IDCC16/Workshop8/Whitmire_DARTPres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-data-network.readme.io/docs/compliance-tool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dcc.ac.uk/resources/data-management-plan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hrc.ac.uk/funding/research/researchfundingguide/attachments/technicalpla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bsrc.ac.uk/funding/apply/application-guidance/data-manag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src.ac.uk/files/funding/guidance-for-peer-reviewers/data-management-plan-guidance-for-peer-review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280920" cy="1224136"/>
          </a:xfrm>
        </p:spPr>
        <p:txBody>
          <a:bodyPr/>
          <a:lstStyle/>
          <a:p>
            <a:r>
              <a:rPr lang="en-GB" sz="4400" dirty="0" smtClean="0">
                <a:solidFill>
                  <a:srgbClr val="0635BA"/>
                </a:solidFill>
              </a:rPr>
              <a:t>Reviewing Data Management Plans</a:t>
            </a:r>
            <a:r>
              <a:rPr lang="en-US" sz="4400" dirty="0" smtClean="0">
                <a:solidFill>
                  <a:srgbClr val="0635BA"/>
                </a:solidFill>
              </a:rPr>
              <a:t/>
            </a:r>
            <a:br>
              <a:rPr lang="en-US" sz="4400" dirty="0" smtClean="0">
                <a:solidFill>
                  <a:srgbClr val="0635BA"/>
                </a:solidFill>
              </a:rPr>
            </a:br>
            <a:endParaRPr lang="en-GB" sz="4400" dirty="0">
              <a:solidFill>
                <a:srgbClr val="0635B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645024"/>
            <a:ext cx="4625752" cy="172819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Sarah Jones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Digital Curation Centre, Glasgow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  <a:hlinkClick r:id="rId2"/>
              </a:rPr>
              <a:t>sarah.jones@glasgow.ac.uk</a:t>
            </a:r>
            <a:endParaRPr lang="en-GB" sz="2000" cap="none" dirty="0" smtClean="0">
              <a:solidFill>
                <a:schemeClr val="tx1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Twitter: @</a:t>
            </a:r>
            <a:r>
              <a:rPr lang="en-GB" sz="2000" cap="none" dirty="0" err="1" smtClean="0">
                <a:solidFill>
                  <a:schemeClr val="tx1"/>
                </a:solidFill>
                <a:latin typeface="+mn-lt"/>
              </a:rPr>
              <a:t>sjDCC</a:t>
            </a:r>
            <a:endParaRPr lang="en-GB" sz="2000" cap="none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DCC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404664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59632" y="6381328"/>
            <a:ext cx="669674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/>
              <a:t>Reviewing Data Management Plans, 30 </a:t>
            </a:r>
            <a:r>
              <a:rPr lang="en-GB" sz="1400" i="1" dirty="0"/>
              <a:t>November </a:t>
            </a:r>
            <a:r>
              <a:rPr lang="en-GB" sz="1400" i="1" dirty="0" smtClean="0"/>
              <a:t>2016, London</a:t>
            </a:r>
            <a:endParaRPr lang="en-GB" sz="1400" i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350418" cy="477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0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the information specific enough?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4929411"/>
          </a:xfrm>
        </p:spPr>
        <p:txBody>
          <a:bodyPr/>
          <a:lstStyle/>
          <a:p>
            <a:endParaRPr lang="en-GB" dirty="0" smtClean="0"/>
          </a:p>
          <a:p>
            <a:pPr algn="ctr"/>
            <a:r>
              <a:rPr lang="en-GB" i="1" dirty="0" smtClean="0"/>
              <a:t>“we will use suitable formats to ensure that our data can be preserved and sustained over the long term”</a:t>
            </a:r>
          </a:p>
          <a:p>
            <a:endParaRPr lang="en-GB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Which </a:t>
            </a:r>
            <a:r>
              <a:rPr lang="en-GB" dirty="0" smtClean="0"/>
              <a:t>formats</a:t>
            </a:r>
            <a:r>
              <a:rPr lang="en-GB" dirty="0" smtClean="0"/>
              <a:t>? Name them!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Does the team know which are suitable?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Does the chosen repository have preferences?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5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decisions justified?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920880" cy="5001419"/>
          </a:xfrm>
        </p:spPr>
        <p:txBody>
          <a:bodyPr/>
          <a:lstStyle/>
          <a:p>
            <a:endParaRPr lang="en-GB" dirty="0" smtClean="0"/>
          </a:p>
          <a:p>
            <a:pPr algn="ctr"/>
            <a:r>
              <a:rPr lang="en-GB" i="1" dirty="0" smtClean="0"/>
              <a:t>“data will be made available upon request to </a:t>
            </a:r>
          </a:p>
          <a:p>
            <a:pPr algn="ctr"/>
            <a:r>
              <a:rPr lang="en-GB" i="1" dirty="0" smtClean="0"/>
              <a:t>bona fide medieval historians”</a:t>
            </a:r>
          </a:p>
          <a:p>
            <a:pPr algn="ctr"/>
            <a:endParaRPr lang="en-GB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Why is it restricted?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Could other communities not reuse the data?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Will the research team be around to handle access requests in the future?</a:t>
            </a:r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176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better response…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algn="ctr"/>
            <a:r>
              <a:rPr lang="en-GB" i="1" dirty="0" smtClean="0"/>
              <a:t>“We will provide MP3 audio files for online dissemination. While this is not an open format, it is well-established and the most widely supported. High-resolution WAV files will be used for the archival master recordings.”</a:t>
            </a:r>
          </a:p>
          <a:p>
            <a:endParaRPr lang="en-GB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Be clear, specific and detailed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Justify decisions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it easy for reviewers to evaluate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075240" cy="4497363"/>
          </a:xfrm>
        </p:spPr>
        <p:txBody>
          <a:bodyPr/>
          <a:lstStyle/>
          <a:p>
            <a:pPr algn="ctr"/>
            <a:r>
              <a:rPr lang="en-GB" i="1" dirty="0" smtClean="0"/>
              <a:t>“Online resource development will cost £21,000”</a:t>
            </a:r>
            <a:endParaRPr lang="en-GB" i="1" dirty="0"/>
          </a:p>
          <a:p>
            <a:pPr algn="ctr"/>
            <a:r>
              <a:rPr lang="en-GB" dirty="0" smtClean="0"/>
              <a:t>versus</a:t>
            </a:r>
          </a:p>
          <a:p>
            <a:pPr algn="ctr"/>
            <a:r>
              <a:rPr lang="en-GB" i="1" dirty="0" smtClean="0"/>
              <a:t>“Online resource development, 60 days at £350”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Don’t make reviewers dig around for information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Be consistent in what you say in DMP and proposal</a:t>
            </a:r>
          </a:p>
        </p:txBody>
      </p:sp>
    </p:spTree>
    <p:extLst>
      <p:ext uri="{BB962C8B-B14F-4D97-AF65-F5344CB8AC3E}">
        <p14:creationId xmlns:p14="http://schemas.microsoft.com/office/powerpoint/2010/main" val="18801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from reviewers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920880" cy="485740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smtClean="0"/>
              <a:t>First impressions count </a:t>
            </a:r>
          </a:p>
          <a:p>
            <a:pPr marL="936000" lvl="1" indent="-4572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US" sz="2400" dirty="0" smtClean="0"/>
              <a:t>Stick to page limits, follow the template if mandated, provide information in the relevant section…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200" dirty="0" smtClean="0"/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smtClean="0"/>
              <a:t>Beware blanket copy/paste</a:t>
            </a:r>
          </a:p>
          <a:p>
            <a:pPr marL="936000" lvl="1" indent="-4572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US" sz="2400" dirty="0" smtClean="0"/>
              <a:t>A limited amount of information can be provided as boilerplate text. Always read and adjust to your project</a:t>
            </a:r>
          </a:p>
          <a:p>
            <a:pPr marL="457200" indent="-457200">
              <a:buFontTx/>
              <a:buChar char="-"/>
            </a:pPr>
            <a:endParaRPr lang="en-US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smtClean="0"/>
              <a:t>Avoid hyperbole and buzzwords</a:t>
            </a:r>
          </a:p>
          <a:p>
            <a:pPr marL="914400" lvl="1" indent="-457200">
              <a:buClrTx/>
              <a:buFont typeface="Calibri" pitchFamily="34" charset="0"/>
              <a:buChar char="–"/>
            </a:pPr>
            <a:r>
              <a:rPr lang="en-US" sz="2400" dirty="0" smtClean="0"/>
              <a:t>Stick to clear statements and the strength of your technical approach will evidence itself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ea typeface="ＭＳ Ｐゴシック" pitchFamily="34" charset="-128"/>
              </a:rPr>
              <a:t>Common themes to cover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60484" y="1608992"/>
            <a:ext cx="8459988" cy="4772336"/>
          </a:xfrm>
        </p:spPr>
        <p:txBody>
          <a:bodyPr>
            <a:normAutofit/>
          </a:bodyPr>
          <a:lstStyle/>
          <a:p>
            <a:pPr marL="640080" indent="-457200" defTabSz="457200">
              <a:lnSpc>
                <a:spcPct val="85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a typeface="ＭＳ Ｐゴシック" pitchFamily="34" charset="-128"/>
              </a:rPr>
              <a:t>Data Description</a:t>
            </a:r>
          </a:p>
          <a:p>
            <a:pPr marL="640080" indent="-457200" defTabSz="457200">
              <a:lnSpc>
                <a:spcPct val="85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a typeface="ＭＳ Ｐゴシック" pitchFamily="34" charset="-128"/>
              </a:rPr>
              <a:t>Standards and Metadata                      			</a:t>
            </a:r>
            <a:endParaRPr lang="en-GB" i="1" dirty="0">
              <a:ea typeface="ＭＳ Ｐゴシック" pitchFamily="34" charset="-128"/>
            </a:endParaRPr>
          </a:p>
          <a:p>
            <a:pPr marL="640080" indent="-457200" defTabSz="457200">
              <a:lnSpc>
                <a:spcPct val="85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a typeface="ＭＳ Ｐゴシック" pitchFamily="34" charset="-128"/>
              </a:rPr>
              <a:t>Data Sharing                                                  		</a:t>
            </a:r>
            <a:endParaRPr lang="en-GB" i="1" dirty="0">
              <a:ea typeface="ＭＳ Ｐゴシック" pitchFamily="34" charset="-128"/>
            </a:endParaRPr>
          </a:p>
          <a:p>
            <a:pPr marL="640080" indent="-457200" defTabSz="457200">
              <a:lnSpc>
                <a:spcPct val="85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a typeface="ＭＳ Ｐゴシック" pitchFamily="34" charset="-128"/>
              </a:rPr>
              <a:t>Archiving and preservation</a:t>
            </a:r>
          </a:p>
          <a:p>
            <a:pPr marL="742950" lvl="1" indent="-285750" defTabSz="457200">
              <a:lnSpc>
                <a:spcPct val="85000"/>
              </a:lnSpc>
              <a:spcBef>
                <a:spcPts val="1800"/>
              </a:spcBef>
              <a:defRPr/>
            </a:pPr>
            <a:endParaRPr lang="en-GB" sz="19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2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99716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Is there a </a:t>
            </a:r>
            <a:r>
              <a:rPr lang="en-GB" b="1" dirty="0" smtClean="0"/>
              <a:t>full</a:t>
            </a:r>
            <a:r>
              <a:rPr lang="en-GB" dirty="0" smtClean="0"/>
              <a:t> </a:t>
            </a:r>
            <a:r>
              <a:rPr lang="en-GB" dirty="0"/>
              <a:t>description of the data to be produced</a:t>
            </a:r>
            <a:r>
              <a:rPr lang="en-GB" dirty="0" smtClean="0"/>
              <a:t>? Statistics about the size, quantity and duration help reviewers to get a proper sense of scale.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If </a:t>
            </a:r>
            <a:r>
              <a:rPr lang="en-GB" dirty="0"/>
              <a:t>third-party data will be reused, </a:t>
            </a:r>
            <a:r>
              <a:rPr lang="en-GB" dirty="0" smtClean="0"/>
              <a:t>or the project will work with human subjects, has </a:t>
            </a:r>
            <a:r>
              <a:rPr lang="en-GB" dirty="0"/>
              <a:t>sharing been considered in the </a:t>
            </a:r>
            <a:r>
              <a:rPr lang="en-GB" dirty="0" smtClean="0"/>
              <a:t>consent and licence agreements</a:t>
            </a:r>
            <a:r>
              <a:rPr lang="en-GB" dirty="0"/>
              <a:t>?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63272" cy="683994"/>
          </a:xfrm>
        </p:spPr>
        <p:txBody>
          <a:bodyPr/>
          <a:lstStyle/>
          <a:p>
            <a:r>
              <a:rPr lang="en-GB" dirty="0"/>
              <a:t>Standards and Metadata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36312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3000"/>
              </a:spcAft>
              <a:buFont typeface="Arial" pitchFamily="34" charset="0"/>
              <a:buChar char="•"/>
            </a:pPr>
            <a:r>
              <a:rPr lang="en-GB" dirty="0" smtClean="0"/>
              <a:t>Are metadata standards being used?</a:t>
            </a:r>
          </a:p>
          <a:p>
            <a:pPr marL="457200" indent="-457200">
              <a:spcAft>
                <a:spcPts val="3000"/>
              </a:spcAft>
              <a:buFont typeface="Arial" pitchFamily="34" charset="0"/>
              <a:buChar char="•"/>
            </a:pPr>
            <a:r>
              <a:rPr lang="en-GB" dirty="0" smtClean="0"/>
              <a:t>Will sufficient metadata and documentation be provided to allow others </a:t>
            </a:r>
            <a:r>
              <a:rPr lang="en-GB" dirty="0"/>
              <a:t>to find, understand and reuse the data?</a:t>
            </a:r>
          </a:p>
          <a:p>
            <a:pPr marL="457200" indent="-457200">
              <a:spcAft>
                <a:spcPts val="3000"/>
              </a:spcAft>
              <a:buFont typeface="Arial" pitchFamily="34" charset="0"/>
              <a:buChar char="•"/>
            </a:pPr>
            <a:r>
              <a:rPr lang="en-GB" dirty="0" smtClean="0"/>
              <a:t>Is the choice of file format explained, so it is clear that appropriate decisions have been made?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3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0731"/>
            <a:ext cx="8229600" cy="476580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000" dirty="0"/>
              <a:t>Is it clear which data will be shared and with whom?</a:t>
            </a:r>
          </a:p>
          <a:p>
            <a:pPr marL="1080000" lvl="4" indent="-504000">
              <a:spcAft>
                <a:spcPts val="1200"/>
              </a:spcAft>
              <a:buClrTx/>
              <a:buFont typeface="Trebuchet MS" panose="020B0603020202020204" pitchFamily="34" charset="0"/>
              <a:buChar char="–"/>
            </a:pPr>
            <a:r>
              <a:rPr lang="en-GB" dirty="0"/>
              <a:t>Are opportunities to share data openly maximised? e.g. by seeking consent to share, anonymising data…</a:t>
            </a:r>
          </a:p>
          <a:p>
            <a:pPr marL="1080000" lvl="4" indent="-504000">
              <a:spcAft>
                <a:spcPts val="1200"/>
              </a:spcAft>
              <a:buClrTx/>
              <a:buFont typeface="Trebuchet MS" panose="020B0603020202020204" pitchFamily="34" charset="0"/>
              <a:buChar char="–"/>
            </a:pPr>
            <a:r>
              <a:rPr lang="en-GB" dirty="0"/>
              <a:t>If data can’t be shared, are the reasons why explained?</a:t>
            </a:r>
          </a:p>
          <a:p>
            <a:endParaRPr lang="en-GB" sz="20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000" dirty="0"/>
              <a:t>How will the data be shared? e.g. deposit in repository</a:t>
            </a:r>
            <a:endParaRPr lang="en-GB" dirty="0"/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000" dirty="0" smtClean="0"/>
              <a:t>If </a:t>
            </a:r>
            <a:r>
              <a:rPr lang="en-GB" sz="3000" dirty="0"/>
              <a:t>an embargo period is planned, is that in line with norms for that discipline?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7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98878" cy="990600"/>
          </a:xfrm>
        </p:spPr>
        <p:txBody>
          <a:bodyPr>
            <a:normAutofit/>
          </a:bodyPr>
          <a:lstStyle/>
          <a:p>
            <a:r>
              <a:rPr lang="en-GB" dirty="0"/>
              <a:t>Archiving and Preservation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2816"/>
            <a:ext cx="8326316" cy="4510942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Will the research data be deposited in a suitable community database, repository or archive? 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Is it clear which data should be preserved and for how long?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Are there any costs associated with preservation, and if so, how will these be covered?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62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will we cover?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97165"/>
          </a:xfrm>
        </p:spPr>
        <p:txBody>
          <a:bodyPr/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GB" dirty="0" smtClean="0"/>
              <a:t>How are funders currently evaluating DMPs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GB" dirty="0" smtClean="0"/>
              <a:t>What makes a ‘good’ DMP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GB" dirty="0" smtClean="0"/>
              <a:t>Lessons from DART and UK implementation</a:t>
            </a:r>
            <a:endParaRPr lang="en-GB" dirty="0"/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GB" dirty="0" smtClean="0"/>
              <a:t>Exercise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DART - D</a:t>
            </a:r>
            <a:r>
              <a:rPr lang="en-GB" b="0" dirty="0" smtClean="0"/>
              <a:t>MPs as </a:t>
            </a:r>
            <a:r>
              <a:rPr lang="en-GB" dirty="0" smtClean="0"/>
              <a:t>A R</a:t>
            </a:r>
            <a:r>
              <a:rPr lang="en-GB" b="0" dirty="0" smtClean="0"/>
              <a:t>esearch </a:t>
            </a:r>
            <a:r>
              <a:rPr lang="en-GB" dirty="0" smtClean="0"/>
              <a:t>T</a:t>
            </a:r>
            <a:r>
              <a:rPr lang="en-GB" b="0" dirty="0" smtClean="0"/>
              <a:t>ool</a:t>
            </a:r>
            <a:endParaRPr lang="en-GB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713387"/>
          </a:xfrm>
        </p:spPr>
        <p:txBody>
          <a:bodyPr/>
          <a:lstStyle/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A 3 year IMLS funded project run across 5 US </a:t>
            </a:r>
            <a:r>
              <a:rPr lang="en-GB" dirty="0" err="1" smtClean="0"/>
              <a:t>unis</a:t>
            </a:r>
            <a:endParaRPr lang="en-GB" dirty="0" smtClean="0"/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Developed an analytic rubric to standardize the review of data management plans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Analysed DMPs to inform expansion or development of research data services at academic libraries</a:t>
            </a:r>
          </a:p>
          <a:p>
            <a:pPr marL="457200" indent="-457200" algn="ctr"/>
            <a:r>
              <a:rPr lang="en-GB" dirty="0" smtClean="0">
                <a:hlinkClick r:id="rId2"/>
              </a:rPr>
              <a:t>https://osf.io/kh2y6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661247"/>
            <a:ext cx="3248994" cy="1129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from DART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18457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3400" dirty="0" smtClean="0"/>
              <a:t>Lots of useful info about what is going well and not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GB" dirty="0" smtClean="0"/>
              <a:t>Basics often missing, 20-50% of plans didn’t mention file formats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GB" dirty="0" smtClean="0"/>
              <a:t>Data sharing most formalised in Geo and Bio (high use of repos)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GB" dirty="0" smtClean="0"/>
              <a:t>Many others proposed to share via website or on request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Tx/>
              <a:buFont typeface="Calibri" pitchFamily="34" charset="0"/>
              <a:buChar char="–"/>
            </a:pPr>
            <a:r>
              <a:rPr lang="en-GB" dirty="0" smtClean="0"/>
              <a:t>Metadata wasn’t addressed in majority of plans</a:t>
            </a:r>
          </a:p>
          <a:p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3400" dirty="0" smtClean="0"/>
              <a:t>Analysing DMPs can help you to target support services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3400" dirty="0" smtClean="0"/>
              <a:t>When evaluating, assess what the DMP guidelines stipulate, not what you think the DMP should include!</a:t>
            </a:r>
          </a:p>
          <a:p>
            <a:endParaRPr lang="en-GB" dirty="0" smtClean="0"/>
          </a:p>
          <a:p>
            <a:r>
              <a:rPr lang="en-GB" sz="2200" dirty="0" smtClean="0">
                <a:hlinkClick r:id="rId2"/>
              </a:rPr>
              <a:t>www.dcc.ac.uk/sites/default/files/documents/IDCC16/Workshop8/Whitmire_DARTPres.pdf</a:t>
            </a:r>
            <a:r>
              <a:rPr lang="en-GB" sz="2200" dirty="0" smtClean="0"/>
              <a:t> 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rubrics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485740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Collaboration established by Mary Donaldson to develop rubrics for major research funders.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All RCUK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CRUK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Wellcome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NIHR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H2020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rubric for the 'ideal' non-funded DMP</a:t>
            </a:r>
          </a:p>
          <a:p>
            <a:endParaRPr lang="en-GB" dirty="0" smtClean="0"/>
          </a:p>
          <a:p>
            <a:pPr algn="ctr"/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research-data-network.readme.io/docs/compliance-tools</a:t>
            </a:r>
            <a:r>
              <a:rPr lang="en-GB" sz="2400" dirty="0" smtClean="0"/>
              <a:t> </a:t>
            </a:r>
            <a:endParaRPr lang="en-GB" sz="24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framework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075612" cy="337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717848"/>
                <a:gridCol w="2024261"/>
                <a:gridCol w="201890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Performance</a:t>
                      </a:r>
                      <a:r>
                        <a:rPr lang="en-GB" sz="1600" baseline="0" dirty="0" smtClean="0"/>
                        <a:t> criteria </a:t>
                      </a:r>
                    </a:p>
                    <a:p>
                      <a:r>
                        <a:rPr lang="en-GB" sz="1600" b="0" baseline="0" dirty="0" smtClean="0"/>
                        <a:t>(based on f</a:t>
                      </a:r>
                      <a:r>
                        <a:rPr lang="en-GB" sz="1600" b="0" dirty="0" smtClean="0"/>
                        <a:t>under reqs )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Detailed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Performance Levels</a:t>
                      </a:r>
                    </a:p>
                    <a:p>
                      <a:pPr algn="ctr"/>
                      <a:r>
                        <a:rPr lang="en-GB" sz="1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Incomplete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Not addressed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Summary of digital outputs and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 provides a clear description …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is insufficient information to assess whether the overall plans are sound.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unclear what will be created or how.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2a. Standards and formats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2b.</a:t>
                      </a:r>
                      <a:r>
                        <a:rPr lang="en-GB" sz="1400" baseline="0" dirty="0" smtClean="0"/>
                        <a:t> Hardware and software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2c....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363272" cy="683994"/>
          </a:xfrm>
        </p:spPr>
        <p:txBody>
          <a:bodyPr/>
          <a:lstStyle/>
          <a:p>
            <a:r>
              <a:rPr lang="en-GB" sz="5400" dirty="0" smtClean="0"/>
              <a:t>Thanks for listening</a:t>
            </a:r>
            <a:r>
              <a:rPr lang="en-GB" b="0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7200800" cy="3888432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en-GB" sz="3200" dirty="0"/>
              <a:t>DCC </a:t>
            </a:r>
            <a:r>
              <a:rPr lang="en-GB" sz="3200" dirty="0" smtClean="0"/>
              <a:t>resources on DMPs:</a:t>
            </a:r>
            <a:endParaRPr lang="en-GB" sz="3200" dirty="0"/>
          </a:p>
          <a:p>
            <a:pPr algn="ctr">
              <a:defRPr/>
            </a:pPr>
            <a:r>
              <a:rPr lang="en-GB" sz="3200" dirty="0" smtClean="0">
                <a:hlinkClick r:id="rId2"/>
              </a:rPr>
              <a:t>www.dcc.ac.uk/resources/ </a:t>
            </a:r>
          </a:p>
          <a:p>
            <a:pPr algn="ctr">
              <a:defRPr/>
            </a:pPr>
            <a:r>
              <a:rPr lang="en-GB" sz="3200" dirty="0" smtClean="0">
                <a:hlinkClick r:id="rId2"/>
              </a:rPr>
              <a:t>data-management-plans</a:t>
            </a:r>
            <a:r>
              <a:rPr lang="en-GB" sz="3200" dirty="0" smtClean="0"/>
              <a:t>  </a:t>
            </a:r>
            <a:endParaRPr lang="en-GB" sz="4000" u="sng" dirty="0"/>
          </a:p>
          <a:p>
            <a:pPr algn="ctr">
              <a:defRPr/>
            </a:pPr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Follow </a:t>
            </a:r>
            <a:r>
              <a:rPr lang="en-GB" sz="3200" dirty="0"/>
              <a:t>us on twitter:</a:t>
            </a:r>
          </a:p>
          <a:p>
            <a:pPr algn="ctr">
              <a:defRPr/>
            </a:pPr>
            <a:r>
              <a:rPr lang="en-GB" sz="3200" dirty="0"/>
              <a:t> </a:t>
            </a:r>
            <a:r>
              <a:rPr lang="en-GB" sz="3200" dirty="0" smtClean="0"/>
              <a:t>@DMPonline </a:t>
            </a:r>
            <a:r>
              <a:rPr lang="en-GB" sz="3200" dirty="0"/>
              <a:t>and #</a:t>
            </a:r>
            <a:r>
              <a:rPr lang="en-GB" sz="3200" dirty="0" err="1"/>
              <a:t>ukdcc</a:t>
            </a:r>
            <a:endParaRPr lang="en-GB" sz="3200" dirty="0"/>
          </a:p>
          <a:p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1"/>
          <a:stretch/>
        </p:blipFill>
        <p:spPr bwMode="auto">
          <a:xfrm>
            <a:off x="8376174" y="0"/>
            <a:ext cx="804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8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Exercise on reviewing DMPs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569371"/>
          </a:xfrm>
        </p:spPr>
        <p:txBody>
          <a:bodyPr/>
          <a:lstStyle/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3 groups covering AHRC, BBSRC and H2020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Each has a rubric and two example DMPs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Skim read a plan and assess against the rubric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Identify key strengths and weaknesses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Suggest changes / revisions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9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Implementing DMP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0768"/>
            <a:ext cx="8278429" cy="4785395"/>
          </a:xfrm>
        </p:spPr>
        <p:txBody>
          <a:bodyPr/>
          <a:lstStyle/>
          <a:p>
            <a:r>
              <a:rPr lang="en-GB" dirty="0" smtClean="0"/>
              <a:t>Lots of funders have DMP requirements but the picture in terms of review differs and monitoring is patchier still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350713" y="2854053"/>
            <a:ext cx="8362922" cy="3692973"/>
            <a:chOff x="-775586" y="3777514"/>
            <a:chExt cx="8362922" cy="369297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1078" y="6433333"/>
              <a:ext cx="2386258" cy="95182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6624" y="5483503"/>
              <a:ext cx="2556098" cy="96377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1911" y="4840312"/>
              <a:ext cx="1452196" cy="121016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75586" y="6134206"/>
              <a:ext cx="1710572" cy="118913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75586" y="3777514"/>
              <a:ext cx="3421144" cy="81988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4683" y="6738246"/>
              <a:ext cx="3148922" cy="73224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10" y="5101452"/>
              <a:ext cx="2152084" cy="83692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021" y="2636912"/>
            <a:ext cx="2232248" cy="8726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690" y="3023552"/>
            <a:ext cx="1406214" cy="140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AHRC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147248" cy="507342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Established a technical peer review college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If a proposal has a significant technical component, 1 of the 4 reviewers will be a technical reviewer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Reviewers see technical plan AND full application. They submit a written technical review, but don’t sit on academic review panel.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 poor DMP can be a reason for rejecting a proposal, but conditional awards are more likely</a:t>
            </a:r>
          </a:p>
          <a:p>
            <a:pPr algn="ctr">
              <a:spcAft>
                <a:spcPts val="1800"/>
              </a:spcAft>
            </a:pPr>
            <a:r>
              <a:rPr lang="en-GB" sz="2400" dirty="0" smtClean="0">
                <a:hlinkClick r:id="rId2"/>
              </a:rPr>
              <a:t>www.ahrc.ac.uk/funding/research/researchfundingguide/      attachments/</a:t>
            </a:r>
            <a:r>
              <a:rPr lang="en-GB" sz="2400" dirty="0" err="1" smtClean="0">
                <a:hlinkClick r:id="rId2"/>
              </a:rPr>
              <a:t>technicalplan</a:t>
            </a:r>
            <a:r>
              <a:rPr lang="en-GB" sz="2400" dirty="0" smtClean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093296"/>
            <a:ext cx="2773072" cy="664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BBSRC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075240" cy="4785395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dirty="0" smtClean="0"/>
              <a:t>An application’s Data Management Plan </a:t>
            </a:r>
            <a:r>
              <a:rPr lang="en-GB" b="1" dirty="0" smtClean="0"/>
              <a:t>will be assessed by reviewers </a:t>
            </a:r>
            <a:r>
              <a:rPr lang="en-GB" dirty="0" smtClean="0"/>
              <a:t>and BBSRC responsive mode Research Committees or assessment Panels. The plan will be </a:t>
            </a:r>
            <a:r>
              <a:rPr lang="en-GB" b="1" dirty="0" smtClean="0"/>
              <a:t>considered separately from the scientific excellence</a:t>
            </a:r>
            <a:r>
              <a:rPr lang="en-GB" dirty="0" smtClean="0"/>
              <a:t> of the proposed research; however, an application’s credibility will suffer if peer review agrees the statement is inappropriate. In the case where a highly-rated proposal has an inappropriate Data Management Plan, Research Committees and Panels may choose to </a:t>
            </a:r>
            <a:r>
              <a:rPr lang="en-GB" b="1" dirty="0" smtClean="0"/>
              <a:t>offer conditional awards </a:t>
            </a:r>
            <a:r>
              <a:rPr lang="en-GB" dirty="0" smtClean="0"/>
              <a:t>and/or provide specific feedback to the applicants. Appropriate plans are expected to be those where the proposed data sharing activities are in-line with current best practice in the field and both the scientific and cost benefits are considered.</a:t>
            </a:r>
          </a:p>
          <a:p>
            <a:endParaRPr lang="en-GB" dirty="0" smtClean="0"/>
          </a:p>
          <a:p>
            <a:pPr algn="ctr"/>
            <a:r>
              <a:rPr lang="en-GB" sz="2600" dirty="0" smtClean="0">
                <a:hlinkClick r:id="rId2"/>
              </a:rPr>
              <a:t>www.bbsrc.ac.uk/funding/apply/application-guidance/data-management</a:t>
            </a:r>
            <a:r>
              <a:rPr lang="en-GB" sz="2600" dirty="0" smtClean="0"/>
              <a:t> </a:t>
            </a:r>
            <a:endParaRPr lang="en-GB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799558"/>
            <a:ext cx="2757068" cy="1039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ESRC and NERC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147248" cy="500141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DMPs reviewed by proposal reviewers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ESRC guidelines to assist reviewers to check DMPs</a:t>
            </a:r>
          </a:p>
          <a:p>
            <a:pPr marL="46800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2000" dirty="0" smtClean="0">
                <a:hlinkClick r:id="rId2"/>
              </a:rPr>
              <a:t>www.esrc.ac.uk/files/funding/guidance-for-peer-reviewers/data-management-plan-guidance-for-peer-reviewers</a:t>
            </a:r>
            <a:endParaRPr lang="en-GB" sz="20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NERC data centres co-write full DMP post-award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ESRC may withhold final grant payment if data are not offered for deposit with UKDA 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Those who </a:t>
            </a:r>
            <a:r>
              <a:rPr lang="en-GB" sz="2400" dirty="0"/>
              <a:t>do not meet </a:t>
            </a:r>
            <a:r>
              <a:rPr lang="en-GB" sz="2400" dirty="0" smtClean="0"/>
              <a:t>data </a:t>
            </a:r>
            <a:r>
              <a:rPr lang="en-GB" sz="2400" dirty="0"/>
              <a:t>requirements risk having award payments withheld or becoming ineligible for future funding from NERC.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720190"/>
            <a:ext cx="1311823" cy="10931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724358"/>
            <a:ext cx="1566556" cy="108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Horizon 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859216" cy="4713387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DMPs are a deliverable, checked primarily by project officers and in some cases external reviewers too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Guidelines are being developed to give reviewers pointers on what to check. These are based on </a:t>
            </a:r>
            <a:r>
              <a:rPr lang="en-GB" sz="2400" smtClean="0"/>
              <a:t>the template.</a:t>
            </a:r>
            <a:endParaRPr lang="en-GB" sz="2400" dirty="0" smtClean="0"/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reviewer has access to the full project documentation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Process is only just evolving and this is a pilot so feedback may be variable initially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1" y="5047664"/>
            <a:ext cx="2342008" cy="1731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63272" cy="683994"/>
          </a:xfrm>
        </p:spPr>
        <p:txBody>
          <a:bodyPr/>
          <a:lstStyle/>
          <a:p>
            <a:r>
              <a:rPr lang="en-GB" dirty="0" smtClean="0"/>
              <a:t>What makes a good DMP?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52928" cy="44644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3200" b="1" dirty="0"/>
              <a:t>Has the researcher taken time </a:t>
            </a:r>
          </a:p>
          <a:p>
            <a:pPr marL="0" indent="0" algn="ctr">
              <a:buNone/>
            </a:pPr>
            <a:r>
              <a:rPr lang="en-GB" sz="3200" b="1" dirty="0"/>
              <a:t>to reflect on what to do?</a:t>
            </a:r>
          </a:p>
          <a:p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800" dirty="0"/>
              <a:t>There are no absolute right answers. </a:t>
            </a:r>
            <a:endParaRPr lang="en-GB" sz="2800" dirty="0" smtClean="0"/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800" dirty="0" smtClean="0"/>
              <a:t>You want </a:t>
            </a:r>
            <a:r>
              <a:rPr lang="en-GB" sz="2800" dirty="0"/>
              <a:t>to be reassured that due consideration has been given and the approach seems reasonable</a:t>
            </a:r>
            <a:r>
              <a:rPr lang="en-GB" sz="2800" dirty="0" smtClean="0"/>
              <a:t>. 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800" dirty="0" smtClean="0"/>
              <a:t>Look for proper engagement with the issues.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1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things to check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16523" y="1556792"/>
            <a:ext cx="8572500" cy="467733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Is the plan appropriate?</a:t>
            </a:r>
          </a:p>
          <a:p>
            <a:pPr lvl="2">
              <a:buClrTx/>
              <a:buFont typeface="Trebuchet MS" panose="020B0603020202020204" pitchFamily="34" charset="0"/>
              <a:buChar char="–"/>
            </a:pPr>
            <a:r>
              <a:rPr lang="en-GB" sz="2200" dirty="0"/>
              <a:t>adopting relevant standards</a:t>
            </a:r>
          </a:p>
          <a:p>
            <a:pPr lvl="2">
              <a:buClrTx/>
              <a:buFont typeface="Trebuchet MS" panose="020B0603020202020204" pitchFamily="34" charset="0"/>
              <a:buChar char="–"/>
            </a:pPr>
            <a:r>
              <a:rPr lang="en-GB" sz="2200" dirty="0"/>
              <a:t>practices in line with norms for that field</a:t>
            </a:r>
          </a:p>
          <a:p>
            <a:pPr lvl="2">
              <a:spcAft>
                <a:spcPts val="1800"/>
              </a:spcAft>
              <a:buClrTx/>
              <a:buFont typeface="Trebuchet MS" panose="020B0603020202020204" pitchFamily="34" charset="0"/>
              <a:buChar char="–"/>
            </a:pPr>
            <a:r>
              <a:rPr lang="en-GB" sz="2200" dirty="0"/>
              <a:t>use of support services e.g. university storage, subject repositories</a:t>
            </a:r>
            <a:r>
              <a:rPr lang="en-GB" sz="2200" dirty="0" smtClean="0"/>
              <a:t>…</a:t>
            </a:r>
            <a:endParaRPr lang="en-GB" sz="14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Does it seem feasible to implement</a:t>
            </a:r>
            <a:r>
              <a:rPr lang="en-GB" dirty="0" smtClean="0"/>
              <a:t>?</a:t>
            </a:r>
            <a:endParaRPr lang="en-GB" sz="14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Has sufficient </a:t>
            </a:r>
            <a:r>
              <a:rPr lang="en-GB" dirty="0" smtClean="0"/>
              <a:t>detailed information </a:t>
            </a:r>
            <a:r>
              <a:rPr lang="en-GB" dirty="0"/>
              <a:t>been provided</a:t>
            </a:r>
            <a:r>
              <a:rPr lang="en-GB" dirty="0" smtClean="0"/>
              <a:t>?</a:t>
            </a:r>
            <a:endParaRPr lang="en-GB" sz="14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Has advice been sought where needed</a:t>
            </a:r>
            <a:r>
              <a:rPr lang="en-GB" dirty="0" smtClean="0"/>
              <a:t>?</a:t>
            </a:r>
            <a:endParaRPr lang="en-GB" sz="14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/>
              <a:t>Are restrictions and costs properly justified?</a:t>
            </a:r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9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1280</Words>
  <Application>Microsoft Office PowerPoint</Application>
  <PresentationFormat>On-screen Show (4:3)</PresentationFormat>
  <Paragraphs>176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Essential</vt:lpstr>
      <vt:lpstr>Reviewing Data Management Plans </vt:lpstr>
      <vt:lpstr>What will we cover?</vt:lpstr>
      <vt:lpstr>Implementing DMP requirements</vt:lpstr>
      <vt:lpstr>AHRC</vt:lpstr>
      <vt:lpstr>BBSRC</vt:lpstr>
      <vt:lpstr>ESRC and NERC</vt:lpstr>
      <vt:lpstr>Horizon 2020</vt:lpstr>
      <vt:lpstr>What makes a good DMP?</vt:lpstr>
      <vt:lpstr>Key things to check</vt:lpstr>
      <vt:lpstr>Is the information specific enough?</vt:lpstr>
      <vt:lpstr>Are decisions justified?</vt:lpstr>
      <vt:lpstr>A better response…</vt:lpstr>
      <vt:lpstr>Make it easy for reviewers to evaluate</vt:lpstr>
      <vt:lpstr>Advice from reviewers</vt:lpstr>
      <vt:lpstr>Common themes to cover</vt:lpstr>
      <vt:lpstr>Data Description</vt:lpstr>
      <vt:lpstr>Standards and Metadata</vt:lpstr>
      <vt:lpstr>Data Sharing</vt:lpstr>
      <vt:lpstr>Archiving and Preservation</vt:lpstr>
      <vt:lpstr>DART - DMPs as A Research Tool</vt:lpstr>
      <vt:lpstr>Lessons from DART</vt:lpstr>
      <vt:lpstr>UK rubrics project</vt:lpstr>
      <vt:lpstr>Basic framework</vt:lpstr>
      <vt:lpstr>Thanks for listening </vt:lpstr>
      <vt:lpstr>Exercise on reviewing DMPs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Conscorcio Madrono</dc:title>
  <dc:creator>Sarah Jones</dc:creator>
  <cp:lastModifiedBy>Sarah Jones</cp:lastModifiedBy>
  <cp:revision>170</cp:revision>
  <dcterms:created xsi:type="dcterms:W3CDTF">2015-02-21T22:34:51Z</dcterms:created>
  <dcterms:modified xsi:type="dcterms:W3CDTF">2016-11-29T21:14:32Z</dcterms:modified>
</cp:coreProperties>
</file>