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64" r:id="rId4"/>
    <p:sldId id="265" r:id="rId5"/>
    <p:sldId id="266" r:id="rId6"/>
    <p:sldId id="267" r:id="rId7"/>
    <p:sldId id="258" r:id="rId8"/>
    <p:sldId id="274" r:id="rId9"/>
    <p:sldId id="278" r:id="rId10"/>
    <p:sldId id="260" r:id="rId11"/>
    <p:sldId id="261" r:id="rId12"/>
    <p:sldId id="276" r:id="rId13"/>
    <p:sldId id="263" r:id="rId14"/>
    <p:sldId id="270" r:id="rId15"/>
    <p:sldId id="280" r:id="rId16"/>
    <p:sldId id="277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6" autoAdjust="0"/>
  </p:normalViewPr>
  <p:slideViewPr>
    <p:cSldViewPr>
      <p:cViewPr>
        <p:scale>
          <a:sx n="109" d="100"/>
          <a:sy n="109" d="100"/>
        </p:scale>
        <p:origin x="-390" y="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B87C-7D91-4099-A8EA-1E2FCB4F5471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133F-5328-4751-B0E4-3646D7EE87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7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7D11-BEEC-4F4A-A38D-CBFECA930A1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7F57-89D0-41F4-BAE4-790FD45DC555}" type="datetimeFigureOut">
              <a:rPr lang="en-GB" smtClean="0"/>
              <a:pPr/>
              <a:t>04/12/2014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6500-2A69-4585-B4CC-D1606B6747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jones@glasgow.ac.uk" TargetMode="External"/><Relationship Id="rId7" Type="http://schemas.openxmlformats.org/officeDocument/2006/relationships/hyperlink" Target="http://www.dcc.ac.uk/training/webina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Joy.davidson@glasgow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news/customising-dmponl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igitalCurationCentre/DMPonline_v4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screenr.com/PJH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hyperlink" Target="http://www.dcc.ac.uk/news/customising-dmponline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08712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Customising DMPonline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284984"/>
            <a:ext cx="4536504" cy="184976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Sarah </a:t>
            </a:r>
            <a:r>
              <a:rPr lang="en-GB" sz="2800" dirty="0" smtClean="0"/>
              <a:t>Jones</a:t>
            </a:r>
          </a:p>
          <a:p>
            <a:r>
              <a:rPr lang="en-GB" sz="2800" dirty="0" err="1" smtClean="0">
                <a:hlinkClick r:id="rId3"/>
              </a:rPr>
              <a:t>sarah.jones@glasgow.ac.uk</a:t>
            </a:r>
            <a:endParaRPr lang="en-GB" sz="2800" dirty="0" smtClean="0"/>
          </a:p>
          <a:p>
            <a:r>
              <a:rPr lang="en-GB" sz="2800" dirty="0" smtClean="0"/>
              <a:t>Joy Davidson</a:t>
            </a:r>
          </a:p>
          <a:p>
            <a:r>
              <a:rPr lang="en-GB" sz="2800" dirty="0" err="1" smtClean="0">
                <a:hlinkClick r:id="rId4"/>
              </a:rPr>
              <a:t>Joy.davidson@glasgow.ac.uk</a:t>
            </a:r>
            <a:r>
              <a:rPr lang="en-GB" sz="2800" dirty="0" smtClean="0"/>
              <a:t> </a:t>
            </a:r>
            <a:endParaRPr lang="en-GB" sz="2800" dirty="0" smtClean="0"/>
          </a:p>
        </p:txBody>
      </p:sp>
      <p:pic>
        <p:nvPicPr>
          <p:cNvPr id="6" name="Picture 5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157192"/>
            <a:ext cx="1516969" cy="1512168"/>
          </a:xfrm>
          <a:prstGeom prst="rect">
            <a:avLst/>
          </a:prstGeom>
        </p:spPr>
      </p:pic>
      <p:pic>
        <p:nvPicPr>
          <p:cNvPr id="8" name="Picture 7" descr="DCC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3" y="188640"/>
            <a:ext cx="4490585" cy="93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381328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DCC curation webinars, 10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April 2014, </a:t>
            </a:r>
            <a:r>
              <a:rPr lang="en-GB" sz="1400" dirty="0" smtClean="0">
                <a:hlinkClick r:id="rId7"/>
              </a:rPr>
              <a:t>www.dcc.ac.uk/training/webinars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Organisational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Guidance can be added </a:t>
            </a:r>
            <a:r>
              <a:rPr lang="en-GB" sz="3000" b="1" dirty="0" smtClean="0"/>
              <a:t>by theme </a:t>
            </a:r>
            <a:r>
              <a:rPr lang="en-GB" sz="3000" dirty="0" smtClean="0"/>
              <a:t>(to apply across the board) or can be written </a:t>
            </a:r>
            <a:r>
              <a:rPr lang="en-GB" sz="3000" b="1" dirty="0" smtClean="0"/>
              <a:t>for specific questions</a:t>
            </a:r>
            <a:endParaRPr lang="en-GB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076056" y="3429000"/>
            <a:ext cx="3510905" cy="1521754"/>
            <a:chOff x="5076056" y="3429000"/>
            <a:chExt cx="3510905" cy="1521754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056" y="3429000"/>
              <a:ext cx="3510905" cy="152175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8224" y="3429000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3651834" cy="1872208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6228184" y="5373216"/>
            <a:ext cx="2304256" cy="936104"/>
          </a:xfrm>
          <a:prstGeom prst="borderCallout1">
            <a:avLst>
              <a:gd name="adj1" fmla="val -1523"/>
              <a:gd name="adj2" fmla="val 42206"/>
              <a:gd name="adj3" fmla="val -55217"/>
              <a:gd name="adj4" fmla="val 21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Guidance that pertains to MRC question 7 only</a:t>
            </a:r>
            <a:endParaRPr lang="en-GB" dirty="0"/>
          </a:p>
        </p:txBody>
      </p:sp>
      <p:sp>
        <p:nvSpPr>
          <p:cNvPr id="12" name="Line Callout 1 11"/>
          <p:cNvSpPr/>
          <p:nvPr/>
        </p:nvSpPr>
        <p:spPr>
          <a:xfrm>
            <a:off x="755576" y="5589240"/>
            <a:ext cx="3456384" cy="1152128"/>
          </a:xfrm>
          <a:prstGeom prst="borderCallout1">
            <a:avLst>
              <a:gd name="adj1" fmla="val -2791"/>
              <a:gd name="adj2" fmla="val 32971"/>
              <a:gd name="adj3" fmla="val -29760"/>
              <a:gd name="adj4" fmla="val 50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Guidance that is presented whenever researchers are asked about storage and backup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29249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Themed guidance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295688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Specific guidance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6" y="1832975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9550" y="5363305"/>
            <a:ext cx="3220623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4672208" y="5070040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18572" y="5963470"/>
            <a:ext cx="3880978" cy="45266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Branding </a:t>
            </a:r>
            <a:r>
              <a:rPr lang="en-GB" i="1" dirty="0" smtClean="0"/>
              <a:t>(coming soon)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Adding logos</a:t>
            </a:r>
          </a:p>
          <a:p>
            <a:endParaRPr lang="en-GB" sz="1200" dirty="0" smtClean="0"/>
          </a:p>
          <a:p>
            <a:r>
              <a:rPr lang="en-GB" sz="3000" dirty="0" smtClean="0"/>
              <a:t>High-level organisational summary</a:t>
            </a:r>
          </a:p>
          <a:p>
            <a:pPr lvl="1"/>
            <a:r>
              <a:rPr lang="en-GB" sz="2400" dirty="0" smtClean="0"/>
              <a:t>Email address for RDM helpdesk</a:t>
            </a:r>
          </a:p>
          <a:p>
            <a:pPr lvl="1"/>
            <a:r>
              <a:rPr lang="en-GB" sz="2400" dirty="0" smtClean="0"/>
              <a:t>Links to guidance webpages</a:t>
            </a:r>
          </a:p>
          <a:p>
            <a:pPr lvl="1"/>
            <a:r>
              <a:rPr lang="en-GB" sz="2400" dirty="0" smtClean="0"/>
              <a:t>Details of uni policy</a:t>
            </a:r>
          </a:p>
          <a:p>
            <a:endParaRPr lang="en-GB" sz="1400" dirty="0" smtClean="0"/>
          </a:p>
          <a:p>
            <a:r>
              <a:rPr lang="en-GB" sz="3000" dirty="0" smtClean="0"/>
              <a:t>Custom URL e.g. dmponline.ed.ac.uk </a:t>
            </a:r>
          </a:p>
          <a:p>
            <a:endParaRPr lang="en-GB" sz="1400" dirty="0" smtClean="0"/>
          </a:p>
          <a:p>
            <a:r>
              <a:rPr lang="en-GB" sz="3000" dirty="0" smtClean="0"/>
              <a:t>Own stylesheet for uni colours / look &amp; feel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more is in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Comment feature to discuss responses</a:t>
            </a:r>
          </a:p>
          <a:p>
            <a:endParaRPr lang="en-GB" sz="1600" dirty="0" smtClean="0"/>
          </a:p>
          <a:p>
            <a:r>
              <a:rPr lang="en-GB" sz="2600" dirty="0" smtClean="0"/>
              <a:t>Answer history</a:t>
            </a:r>
          </a:p>
          <a:p>
            <a:endParaRPr lang="en-GB" sz="1600" dirty="0" smtClean="0"/>
          </a:p>
          <a:p>
            <a:r>
              <a:rPr lang="en-GB" sz="2600" dirty="0" smtClean="0"/>
              <a:t>SWORD deposit</a:t>
            </a:r>
          </a:p>
          <a:p>
            <a:endParaRPr lang="en-GB" sz="1600" dirty="0" smtClean="0"/>
          </a:p>
          <a:p>
            <a:r>
              <a:rPr lang="en-GB" sz="2600" dirty="0" smtClean="0"/>
              <a:t>API</a:t>
            </a:r>
          </a:p>
          <a:p>
            <a:endParaRPr lang="en-GB" sz="1600" dirty="0" smtClean="0"/>
          </a:p>
          <a:p>
            <a:r>
              <a:rPr lang="en-GB" sz="2600" dirty="0" smtClean="0"/>
              <a:t>More export formats</a:t>
            </a:r>
          </a:p>
          <a:p>
            <a:endParaRPr lang="en-GB" sz="1600" dirty="0" smtClean="0"/>
          </a:p>
          <a:p>
            <a:r>
              <a:rPr lang="en-GB" sz="2600" dirty="0" smtClean="0"/>
              <a:t>Admin pages... </a:t>
            </a:r>
          </a:p>
          <a:p>
            <a:endParaRPr lang="en-GB" sz="3000" dirty="0" smtClean="0"/>
          </a:p>
          <a:p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Admin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600" dirty="0" smtClean="0"/>
              <a:t>Allows you to add your own templates/guidance and view users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</p:txBody>
      </p:sp>
      <p:sp>
        <p:nvSpPr>
          <p:cNvPr id="10242" name="AutoShape 2" descr="data:image/jpeg;base64,/9j/4AAQSkZJRgABAQAAAQABAAD/2wCEAAkGBxQSEhQUEBQVFBUWFBQWFRUXFBQXFRQYGBUXFxcUFBUYHCggGBolHBUYITEhJSkrLi4uFx80ODMsNygtLisBCgoKDg0OGxAQGywkICQsLCwsLCwsLCwsLCwsLCwsLCwsLCwsLCwsLCwsLCwsLCwsLCwsLCwsLCwsLCwsLCwsLP/AABEIANQA7gMBEQACEQEDEQH/xAAcAAABBQEBAQAAAAAAAAAAAAADAQIFBgcEAAj/xABGEAACAAQDAwkEBwYFAwUAAAABAgADBBEFEiEGMUEHEyJRYXGBkaEUMkKxI1JicpLB0RYzgqLh8BUkNENTF9LxNXOTssL/xAAaAQEAAwEBAQAAAAAAAAAAAAAAAgMEBQEG/8QAMBEAAgIBAwMDAwQDAAIDAAAAAAECAxEEITEFEkETMlEUImEjM3GBFUKRQ6E0UnL/2gAMAwEAAhEDEQA/ANDUQARRABVEAPAgAirADgIAeFgBQsAOywAuWAFtAHssALaAPWgD1oA9aAPWgD1oATLACZYATLACZYAQrADSsANIgBhEADIgAbCABsIAHaACqIAKqwARVgAqrADwsAOCwA8LAChYAcFgBcsAeywAuWAPZYA9aAPWgD2WAPZYA9lgD2WAEywAmWAEKwAhWAGlYAaVgBhWABssADZYAEywAPLABlWACKsAFUQARVgB4WAHhYAcFgBwWAFywAtoAQmHB4vueEQeJbX0knRpoYj4U6Z9NIrldGJrq0V0+Fggn5RM7ZaameYeF21/CoMV+v8ACNf+MUd5zSGz8bxXUilCgjQZMxHb71yY8c7CUdNo/M8gcMx/ExmZ6czVB3FDLP8ADYXPlBTsXKPZ6XStfbI7Bt3MQMZ1HMVQdCpuB2MSLAx762OUVrp8Ze2aO3D9vaSZoxaUftjT8QuIkr4Mqt6ddDjDLNTzlcBkYMp3FSCD4iLU0+DDKLi8MJaPTw9lgBLQAhEAIVgBpWAGEQAwrADGWABssACYQAO0AEUQAZRABFEAEUQA8CAHgQA4CAHWgBbQBDbR7RSaNbzDdz7sse836DtiudigaNPpZ3vCM+qcWq8RzAky5O7KgvmPwoBvmN6byd0ZnOdj2Ox6NGlWeWWnAdgpUrWfaYbWykAjXff+kXQoS5MOo6lOe0di1UWHy5IyykVB1KAP/MXdqRglbOe8mdFo9yis9A9GsLj+7R5hDL8EJieylLUEs8sBjvZOie/TS8VuuEzVXrbqeH/0qM/ZqroHMykLTZZ3gGzgcbpuJ7de6KnW4bo6MNVTqI4tW/yWDA9tJU0hJwaVM099cua+4iLY2rG5iu0Mo7weUWqLTCetAHiIAbaAGkQA0wAxoAYRAA2WABMIAGBABFEAFUQARRABAIAIBADgIAcBACwBXtrNqZdGhFw04joS+q/xP1D5xVZco7GzSaOd8k/BRsC2Zn4i/tFQ5CMxu3xMB9TSwW+kURg7HlnVv1lelj2Vrc0/CsKlU8tUlLYAWvvY97cY1Rgo8HCtunY8yZ22iRWeLAC5IAHGGQt+CNmY9ThlUTUZnzBFUhixUXKi2l4i5xRf9Na03h7c/grX7erOkzzTrknS1zIk23TA94gKd4F9LxW7k9jYumyjOPfxIja3GHr51JT84ZUubJDzMhsWazZkB71It2xWpuTSLoUKiEp43RL7E4hLV5lIkmbJyjnBzrXd7mxNuHDid8WQmk8GXV1zcVdlb/HgudouMGxCbR7OpVqL9FlN1YaMNODcNbeUVzrUuDTp9VOl77oiaavnYeAlZ05JmZEnA3YX1UzEtoN9yDv4RFZgvuLpwjqN61hltlsCARqDqItTyYWu14ZyYjismQLzpqJ3sL+A3x5KSjyWV02WPEUVWu5RJIOWnlzJ7cLDKv6+kVO9Pg2Q6ZN7zeCOqMYxGaMzNLo0+0LNbxBY+QiDnJmiOm00eE5HEcRnof8A1RC3Uytl8wpEedzXkm66mtqmStJtbOk5fbEWZKOgqJJzL4208ND2RNW/Jns0UJ7Qe/wW+lqUmoHlsGU6gjcYvUlLg5sq5Qfa1uOYR6RBMIAHaAHqIAKogAqiACAQA8CAHgQAoEAcON4rLpZTTZpsBoBxY8FEQnLt3LaKZXT7UZfsnh7YjWPNqBmQHPM6iTcIncLekZa16kss72qsjpKVCPJqzzJchAGKS0UAC5CgAbgLxsyonz6jOx8ZbILEduKaXlEvPPZr5BKXNmINiAeu4iDuSNdegulzt/JE7SbXT0SnCp7K07OWaaM3NhWsNAONwfGK7LHhZLtNo4Scs/dj4OPFsJ9rpJlR7WaiZKlaqhtKzKSSSnAlflEXHMO5Mtqt9O1VutLLOPEaaWuG0lXTKEaVMVnte5a+Vif4lWPJY7E0W1yf1U6pf7DqfZkVE6pRAUzqlTTTQDl6Y1llhw6W7sgq+7ci9b6UY53w+1ndguwrvThaomTMlzGMp0YFgpsSD2XFx3xJU7Fd/UYxszXunyWXAdlEp5hnNMmTpxUrzkxrmx4ARbCpR3MN+rdq7MYRYYsMpEYntLS09+dnICPhBzN5CISnFcmivS3We1FM2g2+lz0aTJp2mhtDn3HXgguT6RTK5SXbE6VHTZVS9SyWDhwigxSfLEsO8iSL2ZyVsPqg++QIrirGvwXTs0dT7sdzOebR0FK96ia1bMG9E0S/2mJ184NRjyycZam5YguxHI+1FQ7FaRFkr8KSZYLAcLsBc98RdknwixaOqO9ssv8AITD9k6yqIaYHVTveaTfvyk3MexrnLkjZrNNTtBLJNPyZsFOWoUt1GWQD3m5tFj0+xl/zGXhx2Kw6TqGa0uau/wB5DrLmL19R794irDg8M2pw1Ec1+4suy1d7NORVJNNU6y7m+R9xUnrvofCLq3g5+qq9SG3ujyX9o0nHBsIAHaAHqIAKogAiiACAQA8CAHAQAsAY9yhYu1TVc0lyso5FUC+Zz7xA4nh4Rhuk5vCPpem0Rpq9WXJoexWz/scjKxvMezzOw2tlHYN3nGmqCjHBxdbqfXsy/BE7fbLS5kqfUguZqoCBm6AC77L2iI2V7ZL9BqpRmoNLDIHaGnVsOo6qnUSzLIDZLLYt0WOnHOo84pmlKtSRs005R1M67Hs/k78HqOekPKp6SZUAfSK9YQVdiQGyk7tNdDwi2G62Rnth6dnc54//ACTGxmzD0/PvUBFM+w5qXfm0UZtNfvRKuGM5KNbqo2SioePJL4Ts7Jp5BkAZ5ZJJEyzA3twta2kTjBRWDPbqZ2TU28NLBJ9FBwVQOwAD8hE1go+6T23IHFNtKORcNNDsPhljOfMaDziuVsY8myrQX2e1Y/krp28qKlsmH0pb7Ta27SBZR4mKfWlL2I2f46qne6ZH1tHWTjatrpcocZavfL2MFso8TEcTfukXQnRH9qrP5OGbIwylGrPWzPqg5ZYPaR+piOK1+SyD1d20UooJhu0FW/RoKZUB0AlylyL25iNT2k+Eeqcn7Ee2aaiCzdPL/kkZex+IVP8ArKgop3rnLn8C2X1iaqnL3Mz/AF+mp/ajl/kncN5PKSVbOGnH7Zsv4V084nGhLkyW9Tun7diz0lHLlDLKREA4KoA9IuUUYZTnL3PIa0ekRCIAqPKRhgmUpmAdOUQwPHKdGHdx8IpuhlZOh06/07lnzsUHD5hakmge9ImS5ydgJyt62MZ4SzE6t0O25fD2NXw2rE6TLmrudQ3mNR5xsi8rJ89bDsm4BmESKwdoAcogAqiACrABBADwIAcIAjNocWSlktNc21Crxux3af3uiE5dscl2npdtiiZpydYQ1RVc+4OSWWYt9ZzqB/NeMtEe6WWd3qN6qqVcTYLRtwfODJ8oMpVhcMCCOsHQiGM7HqeGmvBx4Xg8mnlCTKXoAk2Yltb3vr2xBQSWCy6+dk++b3OmoqUlreYyovWxAHrHrcUQUXN7ZKziXKBSS+ihac3AS1uCerMdIrd68G2npt01l7L8nD/jWKVP+mplp0Pxzd/r+kR77JcLBd6Glp98sv4RyV2zB9/FcQJG8oGyr3AH8liLhn3yJx1a9tFRG1WPYZT9GlpBOYbnmDok97XJ8oi5wjwi6Ol1Vm9ksIEK3FKwZZEtpMs7hLXmkA++dT4R5myfBZ6ejo3m+5ndh3JhMaxqZwHEql2Pb0m/SJKhv3Mpn1eK2rjgtmF7EUcixEoTGHxTOn42Og8oujTBeDn26++zl4LAksKLKAB1AADyixGNtvkdHqPDxED09aAEMANMAc1dTiYjI25lZT4i0eNZTJQn2yTMRoXMic8tvizyXHXc2+YBjBHZtH1Uv1IRmvBfuTqpJkPJbfJmEeDa/O8aaHs0zh9Sgo2Ka8lrYRec8HaAHLABVEAEWACCAHiAHCAM45W8SFpVON9+dbsGqqPE38oy6qXg7fRqfudj4JjkvoylGGN/pHZx2D3RbyvFlEcRyZOqWd9zXwWOvxaRIF501E+8wBPcN5ixziuTHCmyz2xyVmr5Q5JJWklTalvsqQvnYn0ip3r/AFRuj0ya/ckonIajFqm5ISilWuXa2YDxuflEf1Jfgs7NHVsszZXq2lw8G9TXT6lhvyAkE9Sk3t5xCSh/szZVLU/+OtR/kHK2mp5BAw6iAfhMm3mTP4VF/nEFZFexEpaS2e+os2/HBIyKHGaoZmmPKDHczc3YdeVRcD1iaV8vJTKzQVbRWSRoeTIMc1XPaY3ELf1drk+kTWn8yZVLq8ortqikWvDNl6WntzUlAfrEZm/E1zF0a4x4Odbq7rH90mS9omZz0DzY9A9K1tNtjKo2CMjOxBNhYeFzFU7VE26bQ2XrK4KhO5TppmArKUS7i6k3Yi+tiNAbRV9TvwdJdIj2bvc0vD6xJ0tJks3V1DKewxpTysnDsrcJOD8HTHpAQwA0wAxhA8Zj23+HmRWMw3TLTF79zDzF/GMN0cSPpOn2erT2vwd+x2IZK0j4ahAf4rZh65h4xOqWJlOvq7qM+UaO0azhA4AcsAFWACCAHiAHXgCMxLaWlp/3s5Qfqg5m/CNYhKyMeTRXpbbPajKNpKh8Qq2emlzJikKqdE7gN56tSYxzzY/tPoNNGOlo7ZtJlposBxJ5SJNnrSSVULlQjNYDiVO/+KLVXPG7wc+zUaVSbjHufyAbDcJpSWqJxqZnEFi9z91fzMeONceXllis1tqxCPajlmcoDD6PD6VJY4DLdj/Amnzjz18bRRNdOS+6+ef7HnDMWrxacxlyzvDEIpH3F1bxh2Wz84PPV0Wm3gssl8M5MZK2NRMaaeodBf19YnHTRXJRb1i17Q2/nct+HYPIkC0mUkvuUXPed5i+MIx4RzLL7bN5SZ3RIqPZrb4HpD4ltTSSP3k5L/VU5m8At4g7IryaK9JbZtFFXxHlQlLf2eU7ngXsi/mYpepXg31dHsb+94K1O5RKtpitdVUMCUVdGHEEnXdFX1EnI3rpVMYP5NhkzAyhhxAPmLxuTzufMyWG0Y5ymzGNaysPdVcpvvU6jThrceEc/Ue4+o6Wl6GUVOKdjpYxuzQuS/aPK3sk1ui1zJJ4NvKdx3jxjVRZ4Zwuq6RY9WP9mo3jYcIQwAkAMaAKTyn4fnp1mgaynF/utofW0UXxysnS6Xb22dr4ZSsKF5DTF/eUzrMGvwZh6DXzEUQ9ufJ1NRtLtfDNbkzw6qw3MoYdxF42rdHzU1iTTFEengqwAVYAisX2npqY2mzBm+ovSbxA3eMQlYomirSW2b+CD/bCqqNKCkYj68zd+S+sV+pJ+1GxaKmve2X/AAbM2crp4vXVglJxSWbDxIsPnEXXKXuZKOqoq/bhlgjhuFUBJnNz76GxtMI6uiNB4x5iuHJLv1eo9iwjgr9vZ0zoYfJKDdcJmYdXRXQesQlc37UXVdPhHe6Rxy9m8TrjeeXVeuc5UeEsfoIKFsuSx6rSafaCyWXCeTOQmtQ7TT1DoJ6anziyOmiuWYrurWy2hsi4YfhcmQLSZSIPsqAT3neYvUUjmztnY8yZ2RIgI8wAXJAHWTYQ4PUm+CDxTbCkkXDzlLD4U6Z/lit2xRor0V1nCOXZvbWVWTWlIjoQpZc1ukARfcdDrCFik8E9VoLKId0ip8quIVCzkl5ikkrmXKSMx3NmI6urtijUSaeDp9JprlBy5Zn0ZN2dr7YrcWB6W7B9gZ0+UJmYLmvYEW7jrwjRCjKycy3qcKp9prGDUhkyJUtmzsiKpbrIEbIrCSPm7ZqdjkvJk3Kkf8+b/wDFLt2b4xahfefR9J/+Ov5K9Q4bMnJNaWM3NKGYC5OUki4A32tFSjng323xrklLyc0maVKspsVIIPUQbg+YjzLiyco967fDN12TxxaynWYPeHRmDqYDXwO/xjpVy7onyGr07os7SbiZmGwA0wBwYzRCdImSj8aMPG2nraPJLMSymfZNSMd2cmZKgS5mizM0iYDwzArr3NaMMOWmfSaqPfWprlGhbDVeemyN70lmlHuU6enyjXXLKOFrYYsyvJYIsMh5YAqu1eOzOcWko9Zz6Mw+AHhfgbak8BFE5vPbE6Wk08VF3W8LhEMRR4cbTF9qqd5+oh8f6nuiH2V87s0pXan2/bEb+2FfUMBSSsoG5Ul5/NiLD0iHqzb+1YLPodNWs2SyHGxuIVJvVz7A7wXLkdyLZR4R76Nkt2yC12np2rjkncN5OKWXrMzzj9o5V/Cv6xdGiK5MlvVLpe3YtlJSJKULKRUUbgoAHpFqilwYJTnN5k8nRHpFCZoDcW8Dwre32LTqalMynsGzqpYgHKDfUA7zew8Yquk4rKNugphdb2zMfxLGqio0nzncXvlJsv4RYRgdknyfT16Wmt/aiPAiP8F7lhZexbuT7DqgVkqYspwilg7MpUAFdRc8dRpGimMu7Jy+pXVOlwTyzStqdmZdciLMYoUbMGW17EWK68D+UarK1Pk4Wl1c9O24eRuE7JU1MpEtLsQQXYlmNx26DwjxVKJ7brLbJZkzEcQpTKmzJZ+B2XyOnpGCaxI+sqn3VRZrfJfinPUvNsSWknLr9U6rr6eEbaJZifNdUp7Ls/JcIvOcY9yqr/ngeuTL+bRg1PuPpej76f8Asj9jdpBQvMYyzMzqqgAgWsSdfOI1T7Ny/W6P6nCTxgjMbr1nzmmpLEoNboKbi+6/ZeIzl3MvoqlVBQbySuwuP+yVAzfuplkcX0Fzo/h8rxKmfbIz9R03rV5XKNvU3GkdHk+U42PQA0wAN4DGSq7T7IJUXmSrS5w1DfCxG7OOvtiudSZt02unX9st0A2elGTUzZbLlM1Em5b6Z90zL2XPrHkFhjUSVlal8FlEWmIHUTciM53KrN5C8eN4RKKy0jPdnJpWRWVzazNVQ9RaxJ/mHlGWHtbOzqFmddK8Htg8BWqmPPqBnVX907nc6nN1gXGnbCmCluyfUNS6oquGxqMqWFFlAAHACw8hGvjg4Tbe8twoEDxDhAELtFtJJo1Bmklj7qLbMe23AdsQnNQW5o0+kne8RM2xnlCqZ1xKPMJ9nV/Fju8Ixy1Enwd7T9Kqh792Vx8Xnm1503S9vpG0vv4xW7J/Jtjp6Vt2Iu+we20wzEp6pi6tZZcw+8p4Kx4g9cX1XNvDOT1Dp0Yp2Vl/2gw4VFNNlH4kIHYw1U+YEapruicfT2+nbGSPn5lIJB3jQ943xy8bn2qkmso1Dk0pqb2fnXSWJqsys7b7AXuL+7oeEbaIx7cs+d6nO/1e1ZwWCu20o5RAM4Mb2sgLW7yNItdiXBhjorprOCwy2BAI3EXizOTM1jYcYHhivKXRc3XORoJiq/juPyjn3rEz6npVvdRj4OvkqxLm6ppRPRnKbffXUel/KJaaWHgo6vV3VKflGvWjafOmPcq5/wA6v/sp/wDZoxan3H0vRl+j/ZE7JbO+3TGTnBLyqG1W5bu1iFUO94NOt1bojlIvEzk0krJfK7tNynIx3A8OiPKND0yxyciPV7HNfBlsxCpKsLEEgg9Y0IjG04n0MWpRUl5Nd5NtoPaJPMuTzklQL/WTcpv1jQRuos7lg+Z6lpfSs7lwy5Rec0RoAY0AAmuFBLEAAXJO4DrMG8BZbwiOkVsmebynR2Q8LFl6x1i8RyslkoTisPg6xEis5MXkl5E5V3tLcDvymIy9rJ0vFib+ShYRd8JqUX3kfMRxI6LH0B8ozxX6bR2r5KOshPwTvJZUA08xOKzbntDKLH0MS03tZm6rH9ZNcF4WNBywggBRAGb8r1FpInAbs0snv6Q+RjLqltk7fRrMScCi4FQCoqJcpmKh2tcAEjwMZYR7mkdjUWuqtzXKLLtrsdKopKzJcx2JcLZiuvaAAOqLraVDdGDQdQnqJtSWxUaAkTZWXfziW78wimD+46Vr/Tln4Posbo6n4PieODCNtMN9nrJqfCzZ0ubnK2vzuPCObdHEmfXaC1WUL5RC5j2+cVps2YUt2jtwrBZ1ScsiWzfatZR3tuica5NlFmqrpTTfJvGCSXSRKSdbOqKrZTcXAtpoI6MU0j4+2UZTbjwdxiRAzflfpOjIm9RKHTrBI18DGbUx2ydro1m7iZ/g9ZzM+VN3ZHVj3X19LxjreJJnb1MFOlxPoSVMDKCNQQCD1gi4jqr5PimsZRkfKyv+cQ23yV16+k0YdT7j6To7/Sa/JycmlRkr5Y+urp5i/wD+Y80/vLeqxTo/s2m0bz5XwUnHeT5Kie04TDLDWLKFG/iR3xRKhSeTq0dTnVX2YzgnNnNmJFEDzIJZgAzsbs3G3UB2CLIVqHBj1Oqs1D+4mYmZxGgAbwBSuUvEskgSgdZpsddcoIJ8OHjFF8sI6PTaVOfe+EVqRnWro2QkPNlSS9uN7q1xxuqxVHPcjZLtlVPPg06NhwjyiDBRsDlez4lPp2/dzlaw4EEZh6FhGaKxNxfk69z79PGa/wBTj2Pc0mJPIa4DFpfiOkh/vriNf22NF2sirdLGxcmpLGs4XjIQQAogCt8oNFztDNsLlLOP4T+l4quWYGvp9nZemY5hFbzE6XNAvkcNbrA3iOfGWHk+qvr9SEo/J17S4/MrZueZoo0ROCD8yeuLLLHIq0mljRDtjz5OTCa4yJyTQoYo1wG3H+sVxeHktvqVkHB+Tatltp5dapKKyMu9W8L5WG/eI6ELFPg+U1Wjlpmk3krHK7Q3STOA1DFGPYRcd+sVamOyZ0Oi24lKDM3oZ4lzEdlDBWUlSLhgDqCO6Mqayjt3QbraRuM/aSjkS1ZpqKpAKqurWIBHQUX3GOh6kUj5P6W6yXDIGdynUwcBZc0rexfogAdYUm5iv6mOcGxdIu7O5tIvKPcAjcRceMXp5OU1jYhNs8P5+jnJlzEIXQDfmXUWiFke6ODTo7fTvTMIUX0Gp6hqfKObh/B9g5Rj7nsb1sa7mip+dBV+bAIYWOmgJHDQCOnX7Vk+O1iirpKPAHaTZGTWsrzSysoKgqd46iDvsdYjOpSe5ZptbZQmo+Q+CbL09LYyZYzD426TnxO7wiUa4xK7tVbb7mTFomZxIA9eAEvDAyjjr8TkyRedMRB9pgPTfEXKK5ZZCqc/aslVxPlEpkuJQeaesDKvm2vpFbvijdV0y2e8sJFWlUM/E6jnZw5uVxY6KqD4VJ3k6695ijDm8m52V6Wvsi8y/BYcAphUVb1Ki0mUBJkduUWLDs1PnF8FmWTn32dlPpvlltEXHPFWAKZt6hkzaarXejhW7QDcemYeMUWrDUjp6B98JVvyc/KDICTKetlcSuYjjlsyHxFx5RXdtiSLtBLujOmXKNEp5oZVZdQygjuIuI1LdHHksNoMI9PB0ABrJOeWyH4lI8xEZLKJVy7ZJnzxUSCjsjCxVipB4WNrRzZLDwfa1SUoKSLXsPspKrkmNMmOrIwBVQLWIuDcxdTUp8nM1+us07XatmRu2eACinCWpLKy5gTv3kW9IhbX2SwadDqnfDuZ08nuKvJqkRdRNZVIPju7bH0EKZYlgh1KmM6e5mr7S4dLnyGWYNB0geoj+7RunHuiz5zS2OuxNGBzZZVipFiCQe8G0cxo+yhLZMbDB7gJT07zDllqznqVSx8hEowk3siEpwj7mb9s2JgpZAnArMEpAwOpBCga9sdKGe3c+Nvx6su3jJIkRIp85OWmwyVLJMuVLQkkkqig679QIiooslZOSw2zrESICwAl4AQtAc8EJim1dJI0mTkuPhU528lvFbsiuWaa9HdZvGLKpiPKeNRTSGY/WmG38q3PrFMtR8G+HSGlmySI6XV4tX+5mlSzxAEpfxHpHwiKc58Fzr0Wm53f/Top9gllnncQqVtvIDEX75jG9u4RL0PM2QfUnJdtEMHUMSw2UctJTe0vf/blltfvsPlEk617VllXpamazbLtR0mirK3oz1FJT8ZSn6SYOpiNw/u0SSlL8FLspp3i+6XyWemplloElqFVRYAbgItSwYZScnljhHpE8sARm1dDz1JNQakLmXvXpD5W8YrtWYmnSW9lyZWpL+1YMw3tJFu3oEEfymKn91Zvx6Otz/8AYsPJ/iPPUiD4pf0Z8N3pE6ZZiZdfV6dz/JZxFxhHQB6B4zGeU2gMutZuE1Vcd46J+UYNRHEsn1PSbe+nt+B2we0suiWo525LKhRQPeYZgRfhvG+PabFFNkeoaSeoce3jcgMcxeZVTWmzTqdAOCjgoimyfdLJs09EaYdq5J7kzw5ptYHt0JQLMeFzoo7958It08cvJk6rco0qPybJMQEEHcQQfGNz3PmFs8mazOTBmmueeCyyxKdEs1jrZt2ojK9Nl5O5Hq/bBJLdE5hnJ3SSrFw05h9c9H8I/OLVRFGS3qd0+Ni0UtDLlC0pEQdSqB8otUUuDBKycuWdAj0iOgBLwAKfUKgu7Ko62IA9Y8bSPYxcnsitYnt/RybhXM1uqWLj8R09YqlfFG2rp19njBU6/lMnOctNKVCdxa7t4KNPnFUr29onRr6RVH7rJAZWC4pXEGe7qhOpdsoA6xLXf5RHsslySlfo9OsQWWSv7GYfSDNV1FyOBZUHgg1MT9Kte4zvqGpueK4jX2uoaYZKOmzngcuUa8bt0vSHqQjtFBaLU2JytlhE37HiNQPpJ0ulU/DKXO9vvtu8It+6XOxkctNW8RTb/I+RsVTA5p2eof605y2v3d0FVHlkJa21rCSX8E5Ipkli0tVQdSgAekWJJcGaU5S3kx5j0jzyDaABwAgMAEEGOHko2ydpFZVUbe65JTq0BIH4W9IzQ2k4nX1P6lULl4OTk7qTJrJ1O+mfMLfbRju7xfyjyl4k0W9Qh6lMbDT1jUcIfA9FEAUPlYwxpkqVNRSxlsQ1gSQrDfYcLgecZ9RHK2Ot0m9V2NfJnVBgVTONpUiY2l75SBb7zWEZFXZLwdyeqoqW8i24LyaTWINU6y14ohzOezNuHrF8NM/JzL+sRxitbmlYZhsqnQJJQIo6uPaTxMaoxUeDiWWyseZvJ2RIrFgBIA8TA8ODEcYkSBedNROwsLnuG8xFzS5LYVTn7UVXEOU2mS4lJMmnrsEXzOvpFMtRFcHRr6RdJZlhIr87bHEqo5aWUUB3c2hY/wDyMLD0iv1Zy4RrjoNLUs2SBydhK6pOaqmBOszHMxh/CNB5x56M5cs9l1HTVrFSz/R2DZ7DKP8A1dQJz/UB+SS7nzMSVVcPcV/V6y7aqPaSWHYmfdwvDiB/yzQJS99zqfOJKS/0RnsqWc6iz/m5JDA62frV1fNqd8qnXKO4zDqYn2zfuM/r01/txz+Wd9DspSSSGWUrN9eYTMY9pLXiarityqzV3T2yUbZ0JVYtPYrml9MgEaWUoFPddR6RmglK1nX1DlTo4rO7NTEbcnAQ0x4BhgBjGABNAA4ARYAIIApO2I9nrqWq+EkK/gbX/Cx/DGa1Ylk6ujfqUSqIXaUmkxMTR7pdJo7VbR/ziuW1iZso/V0jj8bGtS2BAI3HUd0bMnzzWG0EEegdAHrQB4LA8xvkWB6evAHrwPM/BEYptPS0+k6coYfCDmf8K6iISsjHyaKtLbZ7YlWquUjO2Sip3msdBm/7VufO0U/UZeEjoLpfYu62SR44Zi1WPpp60yn4E97uOXX+aHbbPk8V2jp4i5M5/wDprLUFqipN+LWAHbqxv6x49P8ALLY9Xl/44Apf+D0RBBNTNG7/AHNewDoR4lXD8iT1uo3l9q/4Sa7Q19RpRUfNJwmTtBb7un5xNTlL2ozy02nr/dsz/A9tkKqo1ra1yDvlyhlXu6j5R76cn7mefW1V7VQ/tkphGzFHSZiiKWUXZ5hDMvbc6LEo1QiU26vUXYTfPCQyg2xkzp4kyFmOCbc4EPNjQneeGkeqxZwRno5wj3Se/wAFkixGQrW32NGlpSUP0kw82nZcdJvAXiq6eEben6f1rlnhFf5J8Kdc9QT0XXIo46N714q08Xyzb1a2LagvBohjUcYYYAYYAG0ACaABwAimACqYAgNvqHnaNyBrLtMHho3oTFVyzE3dPs7Ll+dio7Q/5nD6ao+KUTJmd3A+g84on90Ezp6b9HUyr8PcvexFfz1HKYm7KObbvTT5Wi+qWYnI1lXp3P8AJYBFplFvACgwwBGcDU2A4kwz8hb7IgMS21o5Nw00Ow+GWC57rjQecVSuhHya6tBfZ4K3N5RZk9+boqe7HcXb1yiw9Yq+obeIo3LpkYLNssAv2fxWpa9RP5pTwD7h2In5mPfTtfnB69ToqliMcknL2Ow+lXNVMGbeXmzMoY/dv+seqqEd5FD1+pt2r2XjCEbbajldCikNObcBKl5R52v6R76sVtFD6K6f3WywJ7Vi1T+7lS6RDxY3mW7je3kI8zbP8Ds0NXLcmPk7AiYc1dUzqg8VzFU/M/KJejn3MjLqPbtVFL/2dqzcNoQ+QSQ0sXYLZ5oFwLne28jzjxKuPBW/qb3uzkpduGqJhSkpnfKCWdyFC9ElSV7SBxgrW3hItl09Vx7rZclbxPaqrnJSzpL5CXaW8tbBOdU3UG/BlI0J4RTK2TwzbVo6YSnXLnGUcJxNp9RUrLVkepkFXlm+k5NSovrrlP4jHjlJyZYtNGuuE/h7M8+Oj2STKp5s2TOldEyUQ/Stm94sNQd+kS7l4IulO6U5pNPzng12inlpSM4ykorMDoVJFyD1WjWuNzgTSU3GJkW2WKtX1ay5HSVTzcocGJPSfu08hGGyTnPCPo9HUtLT6kuWavhNAJEmXKXciAd5tqfON0VhYPnrp+pNyZ1kx6VjTADGMADYwAJjAA7wAimACqYA9Nlh1KtqGBB7iLGPGso9i+1pozzZykutZh8w2Y3aXfdmXj6KfOMsVzE7Won7L48eQOxmPewTHkVQKIWBOhvLa1rkcQRbyEeVS7H2yLNbp/qYqyvfY0cY5TZc3Pysu+/OL+sanJLycX0LM47WQOI8odLL0l5px+yLL+JrRW74o2VdMunysFdnbeVlQclJKVO4F38zoPKKfXnLZI2x6bRVvZI8uzGI1RAqprZN5DTNO7IOPhD05y5Yer0lO0I5ZMDAsNpADUtKLD4Sbk/w6lv70iz064rLM8tVqrdoJpAKrlCp5XRo5F+AJCy0/W0Rd8FskSh0y2z7rZHTLpMTqwGefLppbagSukxH3h+sSSsmt2VOel07wll/k7KLk/plOacZlQ/EzGNvIfneJKmPkrn1K2W0cL+CXrp0mhkF1lWVSBllILm5sNBE3iC2Rmi7L5YbK3J2uqqppq0tOE5tGLNMN3U5Tl6HWSN2sU+rKTwje9DTUk7J8kPs5i0yqb6SrnGdMSYiy1lkSpd1NndhoP6x5CblleS7VUKlJqKx/O4HDDNwtkFTSSiGbIZoYF2DG54m+69rDdEVmDxJErYw1ce6qTTS4LCZTU+M5lU83UyhmsCQGA3m27VR5xaliZkco26PtlzFnLL2JmsauUSsuU85Jsh73KsCSTl4aG3hEVU90WT6hH7JLlLDLJUbKyJk+XUODzqZblTlDsu5mA3mLfTXJi+qmoutcEuKZA2YKob62UX84mooz988YyZ3ygbYg5qambTUTZg9Zakep8IzXW/6o7PTtBjFtnBI8nOzXMyxUTR9JMHRBGqJ+RO+J0V9qyyjqOrdsuyPBdovOYITADCYAYTAA2MACYwAO8ANUwAVTABAYAq+1mAO7LU0htPS2g+MDdbt+cU2QfKN+j1EUnVZwyHqK2kxAAVZ9lqV6OciynsN+HYbERXmM9nszVFW6Z/pvMTk/YAnVaqnK/Wv/X84h6K+TSupNL9t5CphOGUpvU1HtDD4E92/aF/MxJQrjzuVS1Oru2isImKXaGawy4ZQELwdwEW3Xpa/nE+98RRnnp4p5vs/4G/wDEKn/V1XNKd8uSLHuuP6x6oSfJD6nT17Vxz+WSWHbE0krUy+cbi0wlyfDd6RKNcUymeuuksReEV/bHYh3IekGa2nN9FQqgblOl9evriu2jO6Nui6iltayt4FtHUYc5lupKg9KS+lu1Dw+RiqFjg8M23aSrVLugals/tHIrFvJbpD3kbR18OI7RGuM1Lg4N+mspeJEsYmkZsFOp6SZIxh2VGMqoldNgpyKwG9juGq/wA0UJNWPB03OE9Gk39yZw02xtWkycJNQJEh5rMMovMIO7hp1b48VUlLYnLW1OCzHLSLBL2Sp+d551aZMvmu7MVDdapew11i3015Mb1lnb2xeEWARMzIUGAEJgMZ4My292xYs1PTkBRo8xWuW61UjcOvjGS618I7mg0C/csQuwmxuYCoql00MqWeP23HV1CFNTe7PNfr8fp18GkiNbOJvnLPXgBpMAMJgAZMADYwAJjAA7wA1TABVMAFUwA8GAODE8Dp6j99LVj9bc34hrEJQUi+vU2V+1kP/wBP6O+6Z3Z/6RD0Imj/ACN34JjDtm6WT+7kpf6xGZvNomq4rhFFmqtnyyZWJmfLFvAC3gD14Ai8YwGRUradLVjwbcw7mGoiEoRlyi+nUWVe1mZ4/snPo3M2nzmWDZXVvpFv1hdbf2YyyqlHeJ3KNbVdHtt5JHBuUiYi5alOdtazrZW/iG4nutHsL2tmVXdJjL7q2XTCtq6aoHQexsLqRZhfhbj4RojZGRyrdHbXyiQ/xaRmK89LzDeM63HfrEu5fJV6U/hhBXy/+RPxr+sO5fJ56c/EWcGIbTUsm4mTkBHwg5m8liLsiiyvS2z4iVev5TJYuJElm6mchR32GsVS1KXCOhX0ib9zK7UV9fiTfRCZk3WQ5ZYv9ZtATrFXdZNmyNel0vu3Zatmdg5cnLMqbTZg1C/7aHu+I9pi+FGN2c/U9RnZ9sdkXMRf/BzPyxSYAaTADSYAYTADCYAExgATGAB3gBimACqYAKpgAgMAPBgB4MAOBgBwMALeAFvAHrwAt4A9eAIbFNmaWebzJS3+svRPjbfEHXF8mivV218Mq1dyaKcxlTiL+6rLoOwtvMUvTLwdCHV3xJEWeTipv78q3A3b5W0iHoM0f5arymBHJ5V33Su/P/SPPQkS/wApR5R3UPJtNJHPTUUX1CXJ8CbARNUMpl1aK9iLFQbBUks3YNNP220/CLCLI0pGG3qV0+di0SZaoAqAKBuAAAHcIuwYm23lj7wPBCYAbeAELQAwmAGEwAwmABsYAExgAd4AGpgAqtABVaAHq0AEDQA8NADg0AODQAoaAFzQB7NAC5oA9mgD14A9eAPXgD14A8DACXgD2aAPZoAQtADS0ANJgBpaAGFoAGzQANmgATNADM0ADDQARWgAqtAD1aACBoAeGgBwaAHBoAUNAC5oAXNAHs0AezQB7NAC5oA9mgD2aAEzQB7NACZoATNAHs0ANLQA0tADS0AMZoAGWgAbNAA2aAB3gBogAiwARYAIsAPEAPEAOEAOEALADhAHoAWAPQB6APQB6APQB6APQAkAJACGAGmAEgBpgAZgBhgAbQANoAG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6" cy="4804428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04864"/>
            <a:ext cx="1181845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Define your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institutional template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Review existing funder templates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guidance, examples and suggested answers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Provide the DCC with all the details </a:t>
            </a:r>
          </a:p>
          <a:p>
            <a:pPr marL="514350" indent="-514350" algn="ctr">
              <a:lnSpc>
                <a:spcPct val="200000"/>
              </a:lnSpc>
              <a:buNone/>
            </a:pPr>
            <a:r>
              <a:rPr lang="en-GB" sz="2800" dirty="0" smtClean="0">
                <a:hlinkClick r:id="rId3"/>
              </a:rPr>
              <a:t>www.dcc.ac.uk/news/customising-dmponline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796136" y="2636912"/>
            <a:ext cx="432048" cy="1224136"/>
          </a:xfrm>
          <a:prstGeom prst="rightBrace">
            <a:avLst>
              <a:gd name="adj1" fmla="val 254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72200" y="2564904"/>
            <a:ext cx="1368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If you require DMPs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6" name="Picture 5" descr="3269784239_e208c5b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483768" cy="186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162880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Customising DMPonline</a:t>
            </a:r>
          </a:p>
          <a:p>
            <a:pPr algn="ctr"/>
            <a:r>
              <a:rPr lang="en-GB" dirty="0" smtClean="0"/>
              <a:t>Blog post</a:t>
            </a:r>
          </a:p>
          <a:p>
            <a:r>
              <a:rPr lang="en-GB" dirty="0" smtClean="0">
                <a:hlinkClick r:id="rId4"/>
              </a:rPr>
              <a:t>www.dcc.ac.uk/news/ customising-dmponline</a:t>
            </a:r>
            <a:r>
              <a:rPr lang="en-GB" dirty="0" smtClean="0"/>
              <a:t>  </a:t>
            </a:r>
          </a:p>
          <a:p>
            <a:endParaRPr lang="en-GB" dirty="0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368152" cy="1363822"/>
          </a:xfrm>
          <a:prstGeom prst="rect">
            <a:avLst/>
          </a:prstGeom>
        </p:spPr>
      </p:pic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4527296" cy="3232508"/>
          </a:xfrm>
        </p:spPr>
      </p:pic>
      <p:sp>
        <p:nvSpPr>
          <p:cNvPr id="5" name="Rectangle 4"/>
          <p:cNvSpPr/>
          <p:nvPr/>
        </p:nvSpPr>
        <p:spPr>
          <a:xfrm>
            <a:off x="1475656" y="1988840"/>
            <a:ext cx="277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http://www.screenr.com/PJHN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Get the code, amend it, run a local instance, flag issues, request features... </a:t>
            </a:r>
            <a:r>
              <a:rPr lang="en-GB" sz="2000" dirty="0" smtClean="0">
                <a:hlinkClick r:id="rId8"/>
              </a:rPr>
              <a:t>https://github.com/DigitalCurationCentre/DMPonline_v4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74" y="5118308"/>
            <a:ext cx="1180306" cy="54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Ongoing cultural challenges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sz="2400"/>
              <a:t>Need agreement on purpose of DMPs (validation, reuse, both)</a:t>
            </a:r>
            <a:endParaRPr/>
          </a:p>
          <a:p>
            <a:pPr lvl="0"/>
            <a:r>
              <a:rPr sz="2400"/>
              <a:t>Need agreed practices in storing versions of DMPs  (where? who? for how long?)</a:t>
            </a:r>
          </a:p>
          <a:p>
            <a:pPr lvl="0"/>
            <a:r>
              <a:rPr sz="2400"/>
              <a:t>Need agreement on sharing versions of DMPs   (e.g., post award public facing DMP)</a:t>
            </a:r>
            <a:endParaRPr/>
          </a:p>
          <a:p>
            <a:pPr lvl="0"/>
            <a:r>
              <a:rPr sz="2400"/>
              <a:t>Need to wor towards integrating DMPs into institutional workflows (systems and process interoperabilty)</a:t>
            </a:r>
            <a:endParaRPr/>
          </a:p>
          <a:p>
            <a:pPr lvl="0"/>
            <a:r>
              <a:rPr sz="2400"/>
              <a:t>Agree mechanisms to review and reward DMP writing and implementation</a:t>
            </a:r>
            <a:endParaRPr/>
          </a:p>
          <a:p>
            <a:pPr lvl="0"/>
            <a:r>
              <a:rPr sz="2400"/>
              <a:t>Understand potential value of updating DMPs (e.g., with details of integrity, validation and reuse; how would this be captured?</a:t>
            </a:r>
            <a:endParaRPr/>
          </a:p>
          <a:p>
            <a:pPr lvl="0"/>
            <a:r>
              <a:rPr sz="2400"/>
              <a:t>Can DMPs provide better detail on costs and how these might be shared over lifecycle?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107062655_61eba7be5f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4831"/>
            <a:ext cx="4572000" cy="4076700"/>
          </a:xfrm>
        </p:spPr>
      </p:pic>
      <p:pic>
        <p:nvPicPr>
          <p:cNvPr id="6" name="Picture 5" descr="6394748009_b5bdb0f5d5_b.jpg"/>
          <p:cNvPicPr>
            <a:picLocks noChangeAspect="1"/>
          </p:cNvPicPr>
          <p:nvPr/>
        </p:nvPicPr>
        <p:blipFill>
          <a:blip r:embed="rId3" cstate="print"/>
          <a:srcRect l="92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9160"/>
            <a:ext cx="2386608" cy="11430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Q&amp;A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551766"/>
            <a:ext cx="529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credit: The original SimonB - www.flickr.com/photos/26565770@N02/6394748009 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 smtClean="0"/>
              <a:t>Add your own template(s)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Add questions to other templates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Add custom guidance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Add dropdowns, examples, suggested answers...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Brand the tool (coming soon)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Unis can add their own DMP template</a:t>
            </a: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0" y="1700808"/>
            <a:ext cx="834736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Provide examples and suggested answers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6692711" cy="2664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0632"/>
            <a:ext cx="7020272" cy="2810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652120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5272690" cy="354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Unis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8934341" cy="21267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templates can have multiple 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373216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This encourages researchers to actively update the Data Management Plan throughout the project</a:t>
            </a:r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0032" y="1988840"/>
            <a:ext cx="1512168" cy="288032"/>
          </a:xfrm>
          <a:prstGeom prst="ellips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40152" y="17008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5D8A"/>
                </a:solidFill>
              </a:rPr>
              <a:t>Phases</a:t>
            </a:r>
            <a:endParaRPr lang="en-GB" dirty="0">
              <a:solidFill>
                <a:srgbClr val="385D8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96136" y="1916832"/>
            <a:ext cx="288032" cy="7200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rcRect r="26804" b="29052"/>
          <a:stretch>
            <a:fillRect/>
          </a:stretch>
        </p:blipFill>
        <p:spPr>
          <a:xfrm>
            <a:off x="683568" y="1574739"/>
            <a:ext cx="7992888" cy="369445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35696" y="1988840"/>
            <a:ext cx="511256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questions to other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Things you need to know that funders don’t ask e.g.</a:t>
            </a:r>
          </a:p>
          <a:p>
            <a:endParaRPr lang="en-GB" sz="2000" dirty="0"/>
          </a:p>
          <a:p>
            <a:pPr lvl="1"/>
            <a:r>
              <a:rPr lang="en-GB" sz="2000" dirty="0" smtClean="0"/>
              <a:t>What volume of data will you create? Does it exceed X GB?</a:t>
            </a:r>
          </a:p>
          <a:p>
            <a:pPr lvl="1"/>
            <a:endParaRPr lang="en-GB" sz="700" dirty="0" smtClean="0"/>
          </a:p>
          <a:p>
            <a:pPr lvl="1"/>
            <a:r>
              <a:rPr lang="en-GB" sz="2000" dirty="0" smtClean="0"/>
              <a:t>Are there any training requirements?</a:t>
            </a:r>
          </a:p>
          <a:p>
            <a:pPr lvl="1"/>
            <a:endParaRPr lang="en-GB" sz="700" dirty="0"/>
          </a:p>
          <a:p>
            <a:pPr lvl="1"/>
            <a:r>
              <a:rPr lang="en-GB" sz="2000" dirty="0" smtClean="0"/>
              <a:t>Would you like help with your DMP &amp; details of support services?</a:t>
            </a:r>
          </a:p>
          <a:p>
            <a:endParaRPr lang="en-GB" sz="1000" dirty="0"/>
          </a:p>
          <a:p>
            <a:pPr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800" dirty="0"/>
              <a:t>We aim to build in flags/triggers so you can set alerts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Existing Data</a:t>
            </a:r>
          </a:p>
          <a:p>
            <a:r>
              <a:rPr lang="en-US" sz="4200" dirty="0" smtClean="0"/>
              <a:t>Data Description</a:t>
            </a:r>
          </a:p>
          <a:p>
            <a:r>
              <a:rPr lang="en-US" sz="4200" dirty="0" smtClean="0"/>
              <a:t>Data Format</a:t>
            </a:r>
          </a:p>
          <a:p>
            <a:r>
              <a:rPr lang="en-US" sz="4200" dirty="0" smtClean="0"/>
              <a:t>Data Type</a:t>
            </a:r>
          </a:p>
          <a:p>
            <a:r>
              <a:rPr lang="en-US" sz="4200" dirty="0" smtClean="0"/>
              <a:t>Data Volumes</a:t>
            </a:r>
          </a:p>
          <a:p>
            <a:endParaRPr lang="en-US" sz="4200" dirty="0" smtClean="0"/>
          </a:p>
          <a:p>
            <a:r>
              <a:rPr lang="en-US" sz="4200" dirty="0" smtClean="0"/>
              <a:t>Data Capture Methods</a:t>
            </a:r>
          </a:p>
          <a:p>
            <a:r>
              <a:rPr lang="en-US" sz="4200" dirty="0" smtClean="0"/>
              <a:t>Documentation</a:t>
            </a:r>
          </a:p>
          <a:p>
            <a:r>
              <a:rPr lang="en-US" sz="4200" dirty="0" smtClean="0"/>
              <a:t>Metadata</a:t>
            </a:r>
          </a:p>
          <a:p>
            <a:r>
              <a:rPr lang="en-US" sz="4200" dirty="0" smtClean="0"/>
              <a:t>Data Quality</a:t>
            </a:r>
          </a:p>
          <a:p>
            <a:endParaRPr lang="en-US" sz="4300" dirty="0" smtClean="0"/>
          </a:p>
          <a:p>
            <a:r>
              <a:rPr lang="en-US" sz="4300" dirty="0" smtClean="0"/>
              <a:t>Ethical Issues</a:t>
            </a:r>
          </a:p>
          <a:p>
            <a:r>
              <a:rPr lang="en-US" sz="4300" dirty="0" smtClean="0"/>
              <a:t>IPR Ownership and Licensing</a:t>
            </a:r>
          </a:p>
          <a:p>
            <a:r>
              <a:rPr lang="en-US" sz="4300" dirty="0" smtClean="0"/>
              <a:t>Data Security</a:t>
            </a:r>
          </a:p>
          <a:p>
            <a:r>
              <a:rPr lang="en-US" sz="4300" dirty="0" smtClean="0"/>
              <a:t>Storage and Backup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Expected Reuse</a:t>
            </a:r>
          </a:p>
          <a:p>
            <a:r>
              <a:rPr lang="en-US" sz="4200" dirty="0" smtClean="0"/>
              <a:t>Discovery by Users</a:t>
            </a:r>
          </a:p>
          <a:p>
            <a:r>
              <a:rPr lang="en-US" sz="4200" dirty="0" smtClean="0"/>
              <a:t>Method for Data Sharing</a:t>
            </a:r>
          </a:p>
          <a:p>
            <a:r>
              <a:rPr lang="en-US" sz="4200" dirty="0" smtClean="0"/>
              <a:t>Timeframe for Data Sharing</a:t>
            </a:r>
          </a:p>
          <a:p>
            <a:r>
              <a:rPr lang="en-US" sz="4200" dirty="0" smtClean="0"/>
              <a:t>Restrictions on Sharing</a:t>
            </a:r>
          </a:p>
          <a:p>
            <a:r>
              <a:rPr lang="en-US" sz="4200" dirty="0" smtClean="0"/>
              <a:t>Managed Access Procedures</a:t>
            </a:r>
          </a:p>
          <a:p>
            <a:endParaRPr lang="en-US" sz="4200" dirty="0" smtClean="0"/>
          </a:p>
          <a:p>
            <a:r>
              <a:rPr lang="en-US" sz="4200" dirty="0" smtClean="0"/>
              <a:t>Data Selection</a:t>
            </a:r>
          </a:p>
          <a:p>
            <a:r>
              <a:rPr lang="en-US" sz="4200" dirty="0" smtClean="0"/>
              <a:t>Period of Preservation</a:t>
            </a:r>
          </a:p>
          <a:p>
            <a:r>
              <a:rPr lang="en-US" sz="4200" dirty="0" smtClean="0"/>
              <a:t>Preservation Plan</a:t>
            </a:r>
          </a:p>
          <a:p>
            <a:r>
              <a:rPr lang="en-US" sz="4200" dirty="0" smtClean="0"/>
              <a:t>Data Repository</a:t>
            </a:r>
          </a:p>
          <a:p>
            <a:endParaRPr lang="en-US" sz="4200" dirty="0" smtClean="0"/>
          </a:p>
          <a:p>
            <a:r>
              <a:rPr lang="en-US" sz="4200" dirty="0" smtClean="0"/>
              <a:t>Responsibilities</a:t>
            </a:r>
          </a:p>
          <a:p>
            <a:r>
              <a:rPr lang="en-US" sz="4200" dirty="0" smtClean="0"/>
              <a:t>Resourcing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570</Words>
  <Application>Microsoft Office PowerPoint</Application>
  <PresentationFormat>On-screen Show (4:3)</PresentationFormat>
  <Paragraphs>129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Customising DMPonline</vt:lpstr>
      <vt:lpstr>Overview of options</vt:lpstr>
      <vt:lpstr>Unis can add their own DMP template</vt:lpstr>
      <vt:lpstr>Provide examples and suggested answers</vt:lpstr>
      <vt:lpstr>Dropdown options and default styles</vt:lpstr>
      <vt:lpstr>Unis can have more than one template</vt:lpstr>
      <vt:lpstr>And templates can have multiple phases</vt:lpstr>
      <vt:lpstr>Adding questions to other templates</vt:lpstr>
      <vt:lpstr>Themes</vt:lpstr>
      <vt:lpstr>Organisational guidance</vt:lpstr>
      <vt:lpstr>Guidance can be set at multiple levels</vt:lpstr>
      <vt:lpstr>Branding (coming soon)</vt:lpstr>
      <vt:lpstr>And more is in development</vt:lpstr>
      <vt:lpstr>Admin interface</vt:lpstr>
      <vt:lpstr>What to do next?</vt:lpstr>
      <vt:lpstr>More information</vt:lpstr>
      <vt:lpstr>Ongoing cultural challenges</vt:lpstr>
      <vt:lpstr>Q&amp;A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for customising DMPonline</dc:title>
  <dc:creator>slj2z</dc:creator>
  <cp:lastModifiedBy>jd162a</cp:lastModifiedBy>
  <cp:revision>52</cp:revision>
  <dcterms:created xsi:type="dcterms:W3CDTF">2014-03-04T14:35:04Z</dcterms:created>
  <dcterms:modified xsi:type="dcterms:W3CDTF">2014-12-04T15:29:09Z</dcterms:modified>
</cp:coreProperties>
</file>