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7" r:id="rId2"/>
    <p:sldId id="259" r:id="rId3"/>
    <p:sldId id="278" r:id="rId4"/>
    <p:sldId id="280" r:id="rId5"/>
    <p:sldId id="279" r:id="rId6"/>
    <p:sldId id="281" r:id="rId7"/>
    <p:sldId id="282" r:id="rId8"/>
    <p:sldId id="283" r:id="rId9"/>
    <p:sldId id="284" r:id="rId10"/>
    <p:sldId id="287" r:id="rId11"/>
    <p:sldId id="291" r:id="rId12"/>
    <p:sldId id="285" r:id="rId13"/>
    <p:sldId id="286" r:id="rId14"/>
    <p:sldId id="288" r:id="rId15"/>
    <p:sldId id="258" r:id="rId16"/>
    <p:sldId id="29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47" autoAdjust="0"/>
    <p:restoredTop sz="83086" autoAdjust="0"/>
  </p:normalViewPr>
  <p:slideViewPr>
    <p:cSldViewPr>
      <p:cViewPr>
        <p:scale>
          <a:sx n="110" d="100"/>
          <a:sy n="110" d="100"/>
        </p:scale>
        <p:origin x="-384" y="1200"/>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296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CC2DE0-76F3-49C7-8175-2012E93F86FA}" type="datetimeFigureOut">
              <a:rPr lang="en-GB" smtClean="0"/>
              <a:t>01/07/2015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644690-01CC-4F90-8B59-8295D49A92E2}" type="slidenum">
              <a:rPr lang="en-GB" smtClean="0"/>
              <a:t>‹#›</a:t>
            </a:fld>
            <a:endParaRPr lang="en-GB"/>
          </a:p>
        </p:txBody>
      </p:sp>
    </p:spTree>
    <p:extLst>
      <p:ext uri="{BB962C8B-B14F-4D97-AF65-F5344CB8AC3E}">
        <p14:creationId xmlns:p14="http://schemas.microsoft.com/office/powerpoint/2010/main" val="123235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644690-01CC-4F90-8B59-8295D49A92E2}" type="slidenum">
              <a:rPr lang="en-GB" smtClean="0"/>
              <a:t>1</a:t>
            </a:fld>
            <a:endParaRPr lang="en-GB"/>
          </a:p>
        </p:txBody>
      </p:sp>
    </p:spTree>
    <p:extLst>
      <p:ext uri="{BB962C8B-B14F-4D97-AF65-F5344CB8AC3E}">
        <p14:creationId xmlns:p14="http://schemas.microsoft.com/office/powerpoint/2010/main" val="3795332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DMP owners can share the plan – with staff at their own institutions (other research partners, library, IT, ethics, </a:t>
            </a:r>
            <a:r>
              <a:rPr lang="en-GB" dirty="0" err="1" smtClean="0"/>
              <a:t>etc</a:t>
            </a:r>
            <a:r>
              <a:rPr lang="en-GB" dirty="0" smtClean="0"/>
              <a:t>) or with partners outside the institution – even in other countries. </a:t>
            </a:r>
          </a:p>
          <a:p>
            <a:endParaRPr lang="en-GB" dirty="0"/>
          </a:p>
          <a:p>
            <a:r>
              <a:rPr lang="en-GB" dirty="0" smtClean="0"/>
              <a:t>You can assign read only, read/write or co-owner status to those you invite to share the plan. </a:t>
            </a:r>
            <a:endParaRPr lang="en-GB" dirty="0"/>
          </a:p>
        </p:txBody>
      </p:sp>
      <p:sp>
        <p:nvSpPr>
          <p:cNvPr id="4" name="Slide Number Placeholder 3"/>
          <p:cNvSpPr>
            <a:spLocks noGrp="1"/>
          </p:cNvSpPr>
          <p:nvPr>
            <p:ph type="sldNum" sz="quarter" idx="10"/>
          </p:nvPr>
        </p:nvSpPr>
        <p:spPr/>
        <p:txBody>
          <a:bodyPr/>
          <a:lstStyle/>
          <a:p>
            <a:fld id="{61644690-01CC-4F90-8B59-8295D49A92E2}" type="slidenum">
              <a:rPr lang="en-GB" smtClean="0"/>
              <a:t>10</a:t>
            </a:fld>
            <a:endParaRPr lang="en-GB"/>
          </a:p>
        </p:txBody>
      </p:sp>
    </p:spTree>
    <p:extLst>
      <p:ext uri="{BB962C8B-B14F-4D97-AF65-F5344CB8AC3E}">
        <p14:creationId xmlns:p14="http://schemas.microsoft.com/office/powerpoint/2010/main" val="1023059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co-authoring DMPs, the tool allows authorised authors to see who has added information to the plan and when it was added. </a:t>
            </a:r>
            <a:endParaRPr lang="en-GB" dirty="0"/>
          </a:p>
        </p:txBody>
      </p:sp>
      <p:sp>
        <p:nvSpPr>
          <p:cNvPr id="4" name="Slide Number Placeholder 3"/>
          <p:cNvSpPr>
            <a:spLocks noGrp="1"/>
          </p:cNvSpPr>
          <p:nvPr>
            <p:ph type="sldNum" sz="quarter" idx="10"/>
          </p:nvPr>
        </p:nvSpPr>
        <p:spPr/>
        <p:txBody>
          <a:bodyPr/>
          <a:lstStyle/>
          <a:p>
            <a:fld id="{61644690-01CC-4F90-8B59-8295D49A92E2}" type="slidenum">
              <a:rPr lang="en-GB" smtClean="0"/>
              <a:t>11</a:t>
            </a:fld>
            <a:endParaRPr lang="en-GB"/>
          </a:p>
        </p:txBody>
      </p:sp>
    </p:spTree>
    <p:extLst>
      <p:ext uri="{BB962C8B-B14F-4D97-AF65-F5344CB8AC3E}">
        <p14:creationId xmlns:p14="http://schemas.microsoft.com/office/powerpoint/2010/main" val="22163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Consider reviewing the plan at lease as often as you provide updates to your funder. Consider making your final phase DMP public via your institutional repository and link it to you publication and data set.</a:t>
            </a:r>
          </a:p>
          <a:p>
            <a:endParaRPr lang="en-GB" dirty="0"/>
          </a:p>
          <a:p>
            <a:r>
              <a:rPr lang="en-GB" dirty="0" smtClean="0"/>
              <a:t>Consider publishing the final version DMP as a data paper – increasing number of peer reviewed data journals emerging. Good to get credit for your efforts!</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12</a:t>
            </a:fld>
            <a:endParaRPr lang="en-GB"/>
          </a:p>
        </p:txBody>
      </p:sp>
    </p:spTree>
    <p:extLst>
      <p:ext uri="{BB962C8B-B14F-4D97-AF65-F5344CB8AC3E}">
        <p14:creationId xmlns:p14="http://schemas.microsoft.com/office/powerpoint/2010/main" val="4164301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choose to share your DMP at the end of the project, you can export it in a variety of formats. </a:t>
            </a:r>
            <a:endParaRPr lang="en-GB" dirty="0"/>
          </a:p>
        </p:txBody>
      </p:sp>
      <p:sp>
        <p:nvSpPr>
          <p:cNvPr id="4" name="Slide Number Placeholder 3"/>
          <p:cNvSpPr>
            <a:spLocks noGrp="1"/>
          </p:cNvSpPr>
          <p:nvPr>
            <p:ph type="sldNum" sz="quarter" idx="10"/>
          </p:nvPr>
        </p:nvSpPr>
        <p:spPr/>
        <p:txBody>
          <a:bodyPr/>
          <a:lstStyle/>
          <a:p>
            <a:fld id="{61644690-01CC-4F90-8B59-8295D49A92E2}" type="slidenum">
              <a:rPr lang="en-GB" smtClean="0"/>
              <a:t>13</a:t>
            </a:fld>
            <a:endParaRPr lang="en-GB"/>
          </a:p>
        </p:txBody>
      </p:sp>
    </p:spTree>
    <p:extLst>
      <p:ext uri="{BB962C8B-B14F-4D97-AF65-F5344CB8AC3E}">
        <p14:creationId xmlns:p14="http://schemas.microsoft.com/office/powerpoint/2010/main" val="335370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lnSpc>
                <a:spcPct val="150000"/>
              </a:lnSpc>
            </a:pPr>
            <a:r>
              <a:rPr lang="en-US" sz="1200" dirty="0" smtClean="0"/>
              <a:t>Lifecycle:</a:t>
            </a:r>
          </a:p>
          <a:p>
            <a:pPr lvl="0">
              <a:lnSpc>
                <a:spcPct val="150000"/>
              </a:lnSpc>
            </a:pPr>
            <a:r>
              <a:rPr lang="en-US" sz="1200" dirty="0" smtClean="0"/>
              <a:t>Indicate different phases and versions of a plan</a:t>
            </a:r>
          </a:p>
          <a:p>
            <a:pPr lvl="0">
              <a:lnSpc>
                <a:spcPct val="150000"/>
              </a:lnSpc>
            </a:pPr>
            <a:r>
              <a:rPr lang="en-US" sz="1200" dirty="0" smtClean="0"/>
              <a:t>Flexible support for different institutional processes</a:t>
            </a:r>
            <a:endParaRPr lang="en-GB" sz="1200" dirty="0" smtClean="0"/>
          </a:p>
          <a:p>
            <a:pPr lvl="0">
              <a:lnSpc>
                <a:spcPct val="150000"/>
              </a:lnSpc>
            </a:pPr>
            <a:r>
              <a:rPr lang="en-US" sz="1200" dirty="0" smtClean="0"/>
              <a:t>When to provide institutional access to plans </a:t>
            </a:r>
          </a:p>
          <a:p>
            <a:pPr lvl="0">
              <a:lnSpc>
                <a:spcPct val="150000"/>
              </a:lnSpc>
            </a:pPr>
            <a:r>
              <a:rPr lang="en-US" sz="1200" dirty="0" smtClean="0"/>
              <a:t>Add review options</a:t>
            </a:r>
          </a:p>
          <a:p>
            <a:pPr lvl="0">
              <a:lnSpc>
                <a:spcPct val="150000"/>
              </a:lnSpc>
            </a:pPr>
            <a:endParaRPr lang="en-US" sz="1200" dirty="0" smtClean="0"/>
          </a:p>
          <a:p>
            <a:pPr lvl="0">
              <a:lnSpc>
                <a:spcPct val="150000"/>
              </a:lnSpc>
            </a:pPr>
            <a:r>
              <a:rPr lang="en-US" sz="1200" dirty="0" smtClean="0"/>
              <a:t>API for</a:t>
            </a:r>
            <a:r>
              <a:rPr lang="en-US" sz="1200" baseline="0" dirty="0" smtClean="0"/>
              <a:t> systems integration:</a:t>
            </a:r>
          </a:p>
          <a:p>
            <a:pPr>
              <a:lnSpc>
                <a:spcPct val="150000"/>
              </a:lnSpc>
            </a:pPr>
            <a:r>
              <a:rPr lang="en-US" sz="1200" dirty="0" smtClean="0"/>
              <a:t>Determine the appropriate level of API for the community</a:t>
            </a:r>
          </a:p>
          <a:p>
            <a:pPr>
              <a:lnSpc>
                <a:spcPct val="150000"/>
              </a:lnSpc>
            </a:pPr>
            <a:r>
              <a:rPr lang="en-US" sz="1200" dirty="0" smtClean="0"/>
              <a:t>Enable institutions to generate stats and mine content</a:t>
            </a:r>
          </a:p>
          <a:p>
            <a:pPr>
              <a:lnSpc>
                <a:spcPct val="150000"/>
              </a:lnSpc>
            </a:pPr>
            <a:r>
              <a:rPr lang="en-US" sz="1200" dirty="0" smtClean="0"/>
              <a:t>Integrate with other university systems </a:t>
            </a:r>
            <a:endParaRPr lang="en-GB" sz="1200" dirty="0" smtClean="0"/>
          </a:p>
          <a:p>
            <a:pPr>
              <a:lnSpc>
                <a:spcPct val="150000"/>
              </a:lnSpc>
            </a:pPr>
            <a:r>
              <a:rPr lang="en-US" sz="1200" dirty="0" smtClean="0"/>
              <a:t>Harvest core metadata from </a:t>
            </a:r>
            <a:r>
              <a:rPr lang="en-US" sz="1200" dirty="0" err="1" smtClean="0"/>
              <a:t>DMPonline</a:t>
            </a:r>
            <a:r>
              <a:rPr lang="en-US" sz="1200" dirty="0" smtClean="0"/>
              <a:t> </a:t>
            </a:r>
          </a:p>
          <a:p>
            <a:pPr lvl="0">
              <a:lnSpc>
                <a:spcPct val="150000"/>
              </a:lnSpc>
            </a:pPr>
            <a:r>
              <a:rPr lang="en-US" sz="1200" dirty="0" smtClean="0"/>
              <a:t>Export DMPs to collate a library of plans</a:t>
            </a:r>
            <a:endParaRPr lang="en-GB" sz="1400" dirty="0" smtClean="0"/>
          </a:p>
          <a:p>
            <a:pPr lvl="0">
              <a:lnSpc>
                <a:spcPct val="150000"/>
              </a:lnSpc>
            </a:pPr>
            <a:endParaRPr lang="en-GB" dirty="0" smtClean="0"/>
          </a:p>
          <a:p>
            <a:pPr lvl="0">
              <a:lnSpc>
                <a:spcPct val="150000"/>
              </a:lnSpc>
            </a:pPr>
            <a:r>
              <a:rPr lang="en-GB" dirty="0" smtClean="0"/>
              <a:t>Institutional</a:t>
            </a:r>
            <a:r>
              <a:rPr lang="en-GB" baseline="0" dirty="0" smtClean="0"/>
              <a:t> enhancements:</a:t>
            </a:r>
          </a:p>
          <a:p>
            <a:pPr>
              <a:lnSpc>
                <a:spcPct val="150000"/>
              </a:lnSpc>
              <a:spcAft>
                <a:spcPts val="1200"/>
              </a:spcAft>
            </a:pPr>
            <a:r>
              <a:rPr lang="en-GB" sz="1200" dirty="0" smtClean="0"/>
              <a:t>Institutional branding</a:t>
            </a:r>
          </a:p>
          <a:p>
            <a:pPr>
              <a:lnSpc>
                <a:spcPct val="150000"/>
              </a:lnSpc>
              <a:spcAft>
                <a:spcPts val="1200"/>
              </a:spcAft>
            </a:pPr>
            <a:r>
              <a:rPr lang="en-US" sz="1200" dirty="0" err="1" smtClean="0"/>
              <a:t>Customisable</a:t>
            </a:r>
            <a:r>
              <a:rPr lang="en-US" sz="1200" dirty="0" smtClean="0"/>
              <a:t> administrative data</a:t>
            </a:r>
            <a:endParaRPr lang="en-GB" sz="1200" dirty="0" smtClean="0"/>
          </a:p>
          <a:p>
            <a:pPr lvl="0">
              <a:lnSpc>
                <a:spcPct val="150000"/>
              </a:lnSpc>
              <a:spcAft>
                <a:spcPts val="1200"/>
              </a:spcAft>
            </a:pPr>
            <a:r>
              <a:rPr lang="en-US" sz="1200" dirty="0" smtClean="0"/>
              <a:t>Trigger alerts for event monitoring</a:t>
            </a:r>
            <a:endParaRPr lang="en-GB" sz="1200" dirty="0" smtClean="0"/>
          </a:p>
          <a:p>
            <a:pPr lvl="0">
              <a:lnSpc>
                <a:spcPct val="150000"/>
              </a:lnSpc>
              <a:spcAft>
                <a:spcPts val="1200"/>
              </a:spcAft>
            </a:pPr>
            <a:r>
              <a:rPr lang="en-US" sz="1200" dirty="0" smtClean="0"/>
              <a:t>Create a new template based on an existing one</a:t>
            </a:r>
            <a:endParaRPr lang="en-GB" sz="1200" dirty="0" smtClean="0"/>
          </a:p>
          <a:p>
            <a:pPr lvl="0">
              <a:lnSpc>
                <a:spcPct val="150000"/>
              </a:lnSpc>
            </a:pPr>
            <a:endParaRPr lang="en-GB" dirty="0" smtClean="0"/>
          </a:p>
          <a:p>
            <a:endParaRPr lang="en-GB" dirty="0"/>
          </a:p>
        </p:txBody>
      </p:sp>
      <p:sp>
        <p:nvSpPr>
          <p:cNvPr id="4" name="Slide Number Placeholder 3"/>
          <p:cNvSpPr>
            <a:spLocks noGrp="1"/>
          </p:cNvSpPr>
          <p:nvPr>
            <p:ph type="sldNum" sz="quarter" idx="10"/>
          </p:nvPr>
        </p:nvSpPr>
        <p:spPr/>
        <p:txBody>
          <a:bodyPr/>
          <a:lstStyle/>
          <a:p>
            <a:fld id="{BB73133F-5328-4751-B0E4-3646D7EE8743}" type="slidenum">
              <a:rPr lang="en-GB" smtClean="0"/>
              <a:pPr/>
              <a:t>14</a:t>
            </a:fld>
            <a:endParaRPr lang="en-GB" dirty="0"/>
          </a:p>
        </p:txBody>
      </p:sp>
    </p:spTree>
    <p:extLst>
      <p:ext uri="{BB962C8B-B14F-4D97-AF65-F5344CB8AC3E}">
        <p14:creationId xmlns:p14="http://schemas.microsoft.com/office/powerpoint/2010/main" val="698618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B73133F-5328-4751-B0E4-3646D7EE8743}"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143000" y="685800"/>
            <a:ext cx="4572000" cy="3429000"/>
          </a:xfrm>
          <a:ln/>
        </p:spPr>
      </p:sp>
      <p:sp>
        <p:nvSpPr>
          <p:cNvPr id="51203" name="Notes Placeholder 2"/>
          <p:cNvSpPr>
            <a:spLocks noGrp="1"/>
          </p:cNvSpPr>
          <p:nvPr>
            <p:ph type="body" idx="1"/>
          </p:nvPr>
        </p:nvSpPr>
        <p:spPr>
          <a:noFill/>
          <a:ln/>
        </p:spPr>
        <p:txBody>
          <a:bodyPr/>
          <a:lstStyle/>
          <a:p>
            <a:endParaRPr lang="en-GB" dirty="0" smtClean="0"/>
          </a:p>
          <a:p>
            <a:endParaRPr lang="en-US" altLang="en-US" dirty="0" smtClean="0"/>
          </a:p>
        </p:txBody>
      </p:sp>
      <p:sp>
        <p:nvSpPr>
          <p:cNvPr id="51204" name="Slide Number Placeholder 3"/>
          <p:cNvSpPr>
            <a:spLocks noGrp="1"/>
          </p:cNvSpPr>
          <p:nvPr>
            <p:ph type="sldNum" sz="quarter" idx="5"/>
          </p:nvPr>
        </p:nvSpPr>
        <p:spPr>
          <a:noFill/>
        </p:spPr>
        <p:txBody>
          <a:bodyPr/>
          <a:lstStyle/>
          <a:p>
            <a:fld id="{A3526802-4695-4C47-80FB-BC6EC7BD049F}" type="slidenum">
              <a:rPr lang="en-GB" altLang="en-US" smtClean="0"/>
              <a:pPr/>
              <a:t>16</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44690-01CC-4F90-8B59-8295D49A92E2}" type="slidenum">
              <a:rPr lang="en-GB" smtClean="0"/>
              <a:t>2</a:t>
            </a:fld>
            <a:endParaRPr lang="en-GB"/>
          </a:p>
        </p:txBody>
      </p:sp>
    </p:spTree>
    <p:extLst>
      <p:ext uri="{BB962C8B-B14F-4D97-AF65-F5344CB8AC3E}">
        <p14:creationId xmlns:p14="http://schemas.microsoft.com/office/powerpoint/2010/main" val="2804186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Tx/>
              <a:buNone/>
              <a:defRPr/>
            </a:pPr>
            <a:r>
              <a:rPr lang="en-GB" sz="1200" dirty="0" smtClean="0"/>
              <a:t>Writing a plan. Freely available tool that anyone can register to use. </a:t>
            </a:r>
          </a:p>
          <a:p>
            <a:pPr algn="l">
              <a:buFontTx/>
              <a:buNone/>
              <a:defRPr/>
            </a:pPr>
            <a:endParaRPr lang="en-GB" sz="1200" dirty="0" smtClean="0"/>
          </a:p>
          <a:p>
            <a:pPr algn="l">
              <a:buFontTx/>
              <a:buNone/>
              <a:defRPr/>
            </a:pPr>
            <a:r>
              <a:rPr lang="en-GB" sz="1200" dirty="0" smtClean="0"/>
              <a:t>Sign up with your email address, organisation and password.</a:t>
            </a:r>
          </a:p>
          <a:p>
            <a:pPr algn="l">
              <a:buFontTx/>
              <a:buNone/>
              <a:defRPr/>
            </a:pPr>
            <a:endParaRPr lang="en-GB" sz="1200" dirty="0" smtClean="0"/>
          </a:p>
          <a:p>
            <a:pPr algn="l">
              <a:buFontTx/>
              <a:buNone/>
              <a:defRPr/>
            </a:pPr>
            <a:r>
              <a:rPr lang="en-GB" sz="1200" dirty="0" smtClean="0"/>
              <a:t>Select ‘other organisation’ if yours is not listed. </a:t>
            </a:r>
          </a:p>
          <a:p>
            <a:pPr algn="l">
              <a:buFontTx/>
              <a:buNone/>
              <a:defRPr/>
            </a:pPr>
            <a:endParaRPr lang="en-GB" sz="1200" dirty="0" smtClean="0"/>
          </a:p>
          <a:p>
            <a:pPr algn="l"/>
            <a:endParaRPr lang="en-GB" dirty="0"/>
          </a:p>
        </p:txBody>
      </p:sp>
      <p:sp>
        <p:nvSpPr>
          <p:cNvPr id="4" name="Slide Number Placeholder 3"/>
          <p:cNvSpPr>
            <a:spLocks noGrp="1"/>
          </p:cNvSpPr>
          <p:nvPr>
            <p:ph type="sldNum" sz="quarter" idx="10"/>
          </p:nvPr>
        </p:nvSpPr>
        <p:spPr/>
        <p:txBody>
          <a:bodyPr/>
          <a:lstStyle/>
          <a:p>
            <a:fld id="{61644690-01CC-4F90-8B59-8295D49A92E2}" type="slidenum">
              <a:rPr lang="en-GB" smtClean="0"/>
              <a:t>3</a:t>
            </a:fld>
            <a:endParaRPr lang="en-GB"/>
          </a:p>
        </p:txBody>
      </p:sp>
    </p:spTree>
    <p:extLst>
      <p:ext uri="{BB962C8B-B14F-4D97-AF65-F5344CB8AC3E}">
        <p14:creationId xmlns:p14="http://schemas.microsoft.com/office/powerpoint/2010/main" val="150533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start plans, save them and come back to them later. When you log in, you are taken</a:t>
            </a:r>
            <a:r>
              <a:rPr lang="en-GB" baseline="0" dirty="0" smtClean="0"/>
              <a:t> to your ‘my plans’ page. Here, you’ll see all of the plans you’ve created. You’ll also see who owns the plan and if the plan has been shared. </a:t>
            </a:r>
            <a:endParaRPr lang="en-GB" dirty="0"/>
          </a:p>
        </p:txBody>
      </p:sp>
      <p:sp>
        <p:nvSpPr>
          <p:cNvPr id="4" name="Slide Number Placeholder 3"/>
          <p:cNvSpPr>
            <a:spLocks noGrp="1"/>
          </p:cNvSpPr>
          <p:nvPr>
            <p:ph type="sldNum" sz="quarter" idx="10"/>
          </p:nvPr>
        </p:nvSpPr>
        <p:spPr/>
        <p:txBody>
          <a:bodyPr/>
          <a:lstStyle/>
          <a:p>
            <a:fld id="{61644690-01CC-4F90-8B59-8295D49A92E2}" type="slidenum">
              <a:rPr lang="en-GB" smtClean="0"/>
              <a:t>4</a:t>
            </a:fld>
            <a:endParaRPr lang="en-GB"/>
          </a:p>
        </p:txBody>
      </p:sp>
    </p:spTree>
    <p:extLst>
      <p:ext uri="{BB962C8B-B14F-4D97-AF65-F5344CB8AC3E}">
        <p14:creationId xmlns:p14="http://schemas.microsoft.com/office/powerpoint/2010/main" val="948747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0688" y="4283968"/>
            <a:ext cx="5486400" cy="4114800"/>
          </a:xfrm>
        </p:spPr>
        <p:txBody>
          <a:bodyPr>
            <a:normAutofit/>
          </a:bodyPr>
          <a:lstStyle/>
          <a:p>
            <a:pPr defTabSz="876322"/>
            <a:r>
              <a:rPr lang="en-US" dirty="0">
                <a:cs typeface="Arial" pitchFamily="34" charset="0"/>
              </a:rPr>
              <a:t>If researchers are required to produce a data management plan at the grant application stage, they can select a template in DMP Online that covers the specific questions the funder has relating to data management, sharing and access. </a:t>
            </a:r>
          </a:p>
          <a:p>
            <a:endParaRPr lang="en-US" dirty="0">
              <a:latin typeface="Arial" pitchFamily="34"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61644690-01CC-4F90-8B59-8295D49A92E2}" type="slidenum">
              <a:rPr lang="en-GB" smtClean="0"/>
              <a:t>5</a:t>
            </a:fld>
            <a:endParaRPr lang="en-GB"/>
          </a:p>
        </p:txBody>
      </p:sp>
    </p:spTree>
    <p:extLst>
      <p:ext uri="{BB962C8B-B14F-4D97-AF65-F5344CB8AC3E}">
        <p14:creationId xmlns:p14="http://schemas.microsoft.com/office/powerpoint/2010/main" val="3221787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Researchers can see a list of all the sections and questions they’ll have to answer for the funder they select. In this case, ESRC. </a:t>
            </a:r>
            <a:endParaRPr lang="en-GB" dirty="0"/>
          </a:p>
        </p:txBody>
      </p:sp>
      <p:sp>
        <p:nvSpPr>
          <p:cNvPr id="4" name="Slide Number Placeholder 3"/>
          <p:cNvSpPr>
            <a:spLocks noGrp="1"/>
          </p:cNvSpPr>
          <p:nvPr>
            <p:ph type="sldNum" sz="quarter" idx="10"/>
          </p:nvPr>
        </p:nvSpPr>
        <p:spPr/>
        <p:txBody>
          <a:bodyPr/>
          <a:lstStyle/>
          <a:p>
            <a:fld id="{61644690-01CC-4F90-8B59-8295D49A92E2}" type="slidenum">
              <a:rPr lang="en-GB" smtClean="0"/>
              <a:t>6</a:t>
            </a:fld>
            <a:endParaRPr lang="en-GB"/>
          </a:p>
        </p:txBody>
      </p:sp>
    </p:spTree>
    <p:extLst>
      <p:ext uri="{BB962C8B-B14F-4D97-AF65-F5344CB8AC3E}">
        <p14:creationId xmlns:p14="http://schemas.microsoft.com/office/powerpoint/2010/main" val="1299954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Researchers can also see progress in terms of how many of the questions they’ve answered in each section. </a:t>
            </a:r>
            <a:r>
              <a:rPr lang="en-US" dirty="0" smtClean="0">
                <a:cs typeface="Arial" pitchFamily="34" charset="0"/>
              </a:rPr>
              <a:t>Much</a:t>
            </a:r>
            <a:r>
              <a:rPr lang="en-US" baseline="0" dirty="0" smtClean="0">
                <a:cs typeface="Arial" pitchFamily="34" charset="0"/>
              </a:rPr>
              <a:t> of the </a:t>
            </a:r>
            <a:r>
              <a:rPr lang="en-US" dirty="0" smtClean="0">
                <a:cs typeface="Arial" pitchFamily="34" charset="0"/>
              </a:rPr>
              <a:t>basic project information need to be provided by the researcher themselves. However, depending on how project approval processes are managed within your institution, it might be possible to duplicate this information from other application procedures (e.g., applying for ethics approval, raising a project approval form). This can help to ensure consistency across the project lifecycle. </a:t>
            </a:r>
          </a:p>
          <a:p>
            <a:endParaRPr lang="en-GB" dirty="0"/>
          </a:p>
        </p:txBody>
      </p:sp>
      <p:sp>
        <p:nvSpPr>
          <p:cNvPr id="4" name="Slide Number Placeholder 3"/>
          <p:cNvSpPr>
            <a:spLocks noGrp="1"/>
          </p:cNvSpPr>
          <p:nvPr>
            <p:ph type="sldNum" sz="quarter" idx="10"/>
          </p:nvPr>
        </p:nvSpPr>
        <p:spPr/>
        <p:txBody>
          <a:bodyPr/>
          <a:lstStyle/>
          <a:p>
            <a:fld id="{61644690-01CC-4F90-8B59-8295D49A92E2}" type="slidenum">
              <a:rPr lang="en-GB" smtClean="0"/>
              <a:t>7</a:t>
            </a:fld>
            <a:endParaRPr lang="en-GB"/>
          </a:p>
        </p:txBody>
      </p:sp>
    </p:spTree>
    <p:extLst>
      <p:ext uri="{BB962C8B-B14F-4D97-AF65-F5344CB8AC3E}">
        <p14:creationId xmlns:p14="http://schemas.microsoft.com/office/powerpoint/2010/main" val="3018551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6322"/>
            <a:r>
              <a:rPr lang="en-US" dirty="0" smtClean="0">
                <a:cs typeface="Arial" pitchFamily="34" charset="0"/>
              </a:rPr>
              <a:t>Researchers</a:t>
            </a:r>
            <a:r>
              <a:rPr lang="en-US" baseline="0" dirty="0" smtClean="0">
                <a:cs typeface="Arial" pitchFamily="34" charset="0"/>
              </a:rPr>
              <a:t> need to provide the details on what data might be captured, in what quantities, and what formats might be used. </a:t>
            </a:r>
            <a:r>
              <a:rPr lang="en-US" dirty="0" smtClean="0">
                <a:cs typeface="Arial" pitchFamily="34" charset="0"/>
              </a:rPr>
              <a:t>As noted previously,</a:t>
            </a:r>
            <a:r>
              <a:rPr lang="en-US" baseline="0" dirty="0" smtClean="0">
                <a:cs typeface="Arial" pitchFamily="34" charset="0"/>
              </a:rPr>
              <a:t> estimates at this stage are ok. Funders don’t expect everything to be carved in stone at the application stage and are merely looking for evidence that some consideration has been given to the nature and scale of the data that might be produced within the project and how this will be managed and shared. </a:t>
            </a:r>
          </a:p>
          <a:p>
            <a:pPr defTabSz="876322"/>
            <a:endParaRPr lang="en-US" baseline="0" dirty="0" smtClean="0">
              <a:cs typeface="Arial" pitchFamily="34" charset="0"/>
            </a:endParaRPr>
          </a:p>
          <a:p>
            <a:pPr defTabSz="876322"/>
            <a:r>
              <a:rPr lang="en-US" dirty="0" smtClean="0">
                <a:cs typeface="Arial" pitchFamily="34" charset="0"/>
              </a:rPr>
              <a:t>Researchers should contact local or central IT services for advice on short term and longer term storage requirements. It is important to get this started early enough to be able to identify any additional costs that may need to be factored into the grant application. </a:t>
            </a:r>
          </a:p>
          <a:p>
            <a:pPr defTabSz="876322"/>
            <a:endParaRPr lang="en-US" dirty="0" smtClean="0">
              <a:cs typeface="Arial" pitchFamily="34" charset="0"/>
            </a:endParaRPr>
          </a:p>
          <a:p>
            <a:pPr defTabSz="876322"/>
            <a:r>
              <a:rPr lang="en-US" dirty="0" smtClean="0">
                <a:cs typeface="Arial" pitchFamily="34" charset="0"/>
              </a:rPr>
              <a:t>Researchers will need to think about how data will be backed-up if they plan to work outside the university system (i.e., remotely using laptops or personal devices). </a:t>
            </a:r>
          </a:p>
          <a:p>
            <a:pPr defTabSz="876322"/>
            <a:endParaRPr lang="en-US" baseline="0" dirty="0" smtClean="0">
              <a:latin typeface="Arial" pitchFamily="34"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61644690-01CC-4F90-8B59-8295D49A92E2}" type="slidenum">
              <a:rPr lang="en-GB" smtClean="0"/>
              <a:t>8</a:t>
            </a:fld>
            <a:endParaRPr lang="en-GB"/>
          </a:p>
        </p:txBody>
      </p:sp>
    </p:spTree>
    <p:extLst>
      <p:ext uri="{BB962C8B-B14F-4D97-AF65-F5344CB8AC3E}">
        <p14:creationId xmlns:p14="http://schemas.microsoft.com/office/powerpoint/2010/main" val="382459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HEIs can help researchers by providing local </a:t>
            </a:r>
            <a:r>
              <a:rPr lang="en-GB" dirty="0"/>
              <a:t>guidance </a:t>
            </a:r>
            <a:r>
              <a:rPr lang="en-GB" dirty="0" smtClean="0"/>
              <a:t>and suggested answers. </a:t>
            </a:r>
            <a:endParaRPr lang="en-GB" dirty="0"/>
          </a:p>
        </p:txBody>
      </p:sp>
      <p:sp>
        <p:nvSpPr>
          <p:cNvPr id="4" name="Slide Number Placeholder 3"/>
          <p:cNvSpPr>
            <a:spLocks noGrp="1"/>
          </p:cNvSpPr>
          <p:nvPr>
            <p:ph type="sldNum" sz="quarter" idx="10"/>
          </p:nvPr>
        </p:nvSpPr>
        <p:spPr/>
        <p:txBody>
          <a:bodyPr/>
          <a:lstStyle/>
          <a:p>
            <a:fld id="{61644690-01CC-4F90-8B59-8295D49A92E2}" type="slidenum">
              <a:rPr lang="en-GB" smtClean="0"/>
              <a:t>9</a:t>
            </a:fld>
            <a:endParaRPr lang="en-GB"/>
          </a:p>
        </p:txBody>
      </p:sp>
    </p:spTree>
    <p:extLst>
      <p:ext uri="{BB962C8B-B14F-4D97-AF65-F5344CB8AC3E}">
        <p14:creationId xmlns:p14="http://schemas.microsoft.com/office/powerpoint/2010/main" val="3544569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9900"/>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US" smtClean="0"/>
              <a:t>23rd April 2015</a:t>
            </a: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r>
              <a:rPr lang="en-GB" smtClean="0"/>
              <a:t>Glasgow</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BF7F65-A6C3-4094-8BBE-11CF82B137CE}"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23rd April 2015</a:t>
            </a: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r>
              <a:rPr lang="en-GB" smtClean="0"/>
              <a:t>Glasgow</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BF7F65-A6C3-4094-8BBE-11CF82B137CE}"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23rd April 2015</a:t>
            </a: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r>
              <a:rPr lang="en-GB" smtClean="0"/>
              <a:t>Glasgow</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BF7F65-A6C3-4094-8BBE-11CF82B137CE}"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6707088" cy="1143000"/>
          </a:xfrm>
        </p:spPr>
        <p:txBody>
          <a:bodyPr/>
          <a:lstStyle>
            <a:lvl1pPr>
              <a:defRPr>
                <a:solidFill>
                  <a:srgbClr val="FF9900"/>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US" smtClean="0"/>
              <a:t>23rd April 2015</a:t>
            </a:r>
            <a:endParaRPr lang="en-GB"/>
          </a:p>
        </p:txBody>
      </p:sp>
      <p:sp>
        <p:nvSpPr>
          <p:cNvPr id="5" name="Footer Placeholder 4"/>
          <p:cNvSpPr>
            <a:spLocks noGrp="1"/>
          </p:cNvSpPr>
          <p:nvPr>
            <p:ph type="ftr" sz="quarter" idx="11"/>
          </p:nvPr>
        </p:nvSpPr>
        <p:spPr>
          <a:xfrm>
            <a:off x="2843808" y="6356350"/>
            <a:ext cx="2895600" cy="365125"/>
          </a:xfrm>
          <a:prstGeom prst="rect">
            <a:avLst/>
          </a:prstGeom>
        </p:spPr>
        <p:txBody>
          <a:bodyPr/>
          <a:lstStyle>
            <a:lvl1pPr>
              <a:defRPr/>
            </a:lvl1pPr>
          </a:lstStyle>
          <a:p>
            <a:r>
              <a:rPr lang="en-GB" smtClean="0"/>
              <a:t>Glasgow</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BF7F65-A6C3-4094-8BBE-11CF82B137CE}" type="slidenum">
              <a:rPr lang="en-GB" smtClean="0"/>
              <a:t>‹#›</a:t>
            </a:fld>
            <a:endParaRPr lang="en-GB"/>
          </a:p>
        </p:txBody>
      </p:sp>
      <p:pic>
        <p:nvPicPr>
          <p:cNvPr id="7" name="Picture 6" descr="DMPonline_logo_biggerjpg.jpg"/>
          <p:cNvPicPr>
            <a:picLocks noChangeAspect="1"/>
          </p:cNvPicPr>
          <p:nvPr/>
        </p:nvPicPr>
        <p:blipFill>
          <a:blip r:embed="rId2" cstate="print"/>
          <a:stretch>
            <a:fillRect/>
          </a:stretch>
        </p:blipFill>
        <p:spPr>
          <a:xfrm>
            <a:off x="467544" y="-1"/>
            <a:ext cx="1368151" cy="136382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23rd April 2015</a:t>
            </a: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r>
              <a:rPr lang="en-GB" smtClean="0"/>
              <a:t>Glasgow</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BF7F65-A6C3-4094-8BBE-11CF82B137CE}"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07704" y="274638"/>
            <a:ext cx="6779096" cy="1143000"/>
          </a:xfrm>
        </p:spPr>
        <p:txBody>
          <a:bodyPr/>
          <a:lstStyle>
            <a:lvl1pPr>
              <a:defRPr>
                <a:solidFill>
                  <a:srgbClr val="FF9900"/>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23rd April 2015</a:t>
            </a: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r>
              <a:rPr lang="en-GB" smtClean="0"/>
              <a:t>Glasgow</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8BF7F65-A6C3-4094-8BBE-11CF82B137CE}" type="slidenum">
              <a:rPr lang="en-GB" smtClean="0"/>
              <a:t>‹#›</a:t>
            </a:fld>
            <a:endParaRPr lang="en-GB"/>
          </a:p>
        </p:txBody>
      </p:sp>
      <p:pic>
        <p:nvPicPr>
          <p:cNvPr id="8" name="Picture 7" descr="DMPonline_logo_biggerjpg.jpg"/>
          <p:cNvPicPr>
            <a:picLocks noChangeAspect="1"/>
          </p:cNvPicPr>
          <p:nvPr/>
        </p:nvPicPr>
        <p:blipFill>
          <a:blip r:embed="rId2" cstate="print"/>
          <a:stretch>
            <a:fillRect/>
          </a:stretch>
        </p:blipFill>
        <p:spPr>
          <a:xfrm>
            <a:off x="467544" y="-1"/>
            <a:ext cx="1368151" cy="1363821"/>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07704" y="274638"/>
            <a:ext cx="6779096" cy="1143000"/>
          </a:xfrm>
        </p:spPr>
        <p:txBody>
          <a:bodyPr/>
          <a:lstStyle>
            <a:lvl1pPr>
              <a:defRPr>
                <a:solidFill>
                  <a:srgbClr val="FF9900"/>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r>
              <a:rPr lang="en-US" smtClean="0"/>
              <a:t>23rd April 2015</a:t>
            </a:r>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r>
              <a:rPr lang="en-GB" smtClean="0"/>
              <a:t>Glasgow</a:t>
            </a: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8BF7F65-A6C3-4094-8BBE-11CF82B137CE}" type="slidenum">
              <a:rPr lang="en-GB" smtClean="0"/>
              <a:t>‹#›</a:t>
            </a:fld>
            <a:endParaRPr lang="en-GB"/>
          </a:p>
        </p:txBody>
      </p:sp>
      <p:pic>
        <p:nvPicPr>
          <p:cNvPr id="10" name="Picture 9" descr="DMPonline_logo_biggerjpg.jpg"/>
          <p:cNvPicPr>
            <a:picLocks noChangeAspect="1"/>
          </p:cNvPicPr>
          <p:nvPr/>
        </p:nvPicPr>
        <p:blipFill>
          <a:blip r:embed="rId2" cstate="print"/>
          <a:stretch>
            <a:fillRect/>
          </a:stretch>
        </p:blipFill>
        <p:spPr>
          <a:xfrm>
            <a:off x="467544" y="-1"/>
            <a:ext cx="1368151" cy="1363821"/>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23728" y="274638"/>
            <a:ext cx="6563072" cy="1143000"/>
          </a:xfrm>
        </p:spPr>
        <p:txBody>
          <a:bodyPr/>
          <a:lstStyle>
            <a:lvl1pPr>
              <a:defRPr>
                <a:solidFill>
                  <a:srgbClr val="FF9900"/>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US" smtClean="0"/>
              <a:t>23rd April 2015</a:t>
            </a:r>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r>
              <a:rPr lang="en-GB" smtClean="0"/>
              <a:t>Glasgow</a:t>
            </a:r>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8BF7F65-A6C3-4094-8BBE-11CF82B137CE}" type="slidenum">
              <a:rPr lang="en-GB" smtClean="0"/>
              <a:t>‹#›</a:t>
            </a:fld>
            <a:endParaRPr lang="en-GB"/>
          </a:p>
        </p:txBody>
      </p:sp>
      <p:pic>
        <p:nvPicPr>
          <p:cNvPr id="6" name="Picture 5" descr="DMPonline_logo_biggerjpg.jpg"/>
          <p:cNvPicPr>
            <a:picLocks noChangeAspect="1"/>
          </p:cNvPicPr>
          <p:nvPr/>
        </p:nvPicPr>
        <p:blipFill>
          <a:blip r:embed="rId2" cstate="print"/>
          <a:stretch>
            <a:fillRect/>
          </a:stretch>
        </p:blipFill>
        <p:spPr>
          <a:xfrm>
            <a:off x="467544" y="-1"/>
            <a:ext cx="1368151" cy="1363821"/>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smtClean="0"/>
              <a:t>23rd April 2015</a:t>
            </a:r>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GB" smtClean="0"/>
              <a:t>Glasgow</a:t>
            </a:r>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8BF7F65-A6C3-4094-8BBE-11CF82B137CE}"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23rd April 2015</a:t>
            </a: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Glasgow</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8BF7F65-A6C3-4094-8BBE-11CF82B137CE}"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23rd April 2015</a:t>
            </a: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r>
              <a:rPr lang="en-GB" smtClean="0"/>
              <a:t>Glasgow</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8BF7F65-A6C3-4094-8BBE-11CF82B137CE}" type="slidenum">
              <a:rPr lang="en-GB" smtClean="0"/>
              <a:t>‹#›</a:t>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mponline.dcc.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mponline.dcc.ac.u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dcc.ac.uk/resources/data-management-plan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988840"/>
            <a:ext cx="6408712" cy="1470025"/>
          </a:xfrm>
        </p:spPr>
        <p:txBody>
          <a:bodyPr>
            <a:normAutofit/>
          </a:bodyPr>
          <a:lstStyle/>
          <a:p>
            <a:r>
              <a:rPr lang="en-GB" dirty="0" smtClean="0"/>
              <a:t>DMPonline: basic demo</a:t>
            </a:r>
            <a:endParaRPr lang="en-GB" dirty="0"/>
          </a:p>
        </p:txBody>
      </p:sp>
      <p:sp>
        <p:nvSpPr>
          <p:cNvPr id="3" name="Subtitle 2"/>
          <p:cNvSpPr>
            <a:spLocks noGrp="1"/>
          </p:cNvSpPr>
          <p:nvPr>
            <p:ph type="subTitle" idx="1"/>
          </p:nvPr>
        </p:nvSpPr>
        <p:spPr>
          <a:xfrm>
            <a:off x="2195736" y="3284984"/>
            <a:ext cx="4536504" cy="1849760"/>
          </a:xfrm>
        </p:spPr>
        <p:txBody>
          <a:bodyPr>
            <a:normAutofit/>
          </a:bodyPr>
          <a:lstStyle/>
          <a:p>
            <a:r>
              <a:rPr lang="en-GB" sz="2800" dirty="0" smtClean="0">
                <a:hlinkClick r:id="rId3"/>
              </a:rPr>
              <a:t>https://dmponline.dcc.ac.uk</a:t>
            </a:r>
            <a:r>
              <a:rPr lang="en-GB" sz="2800" dirty="0" smtClean="0"/>
              <a:t> </a:t>
            </a:r>
            <a:endParaRPr lang="en-GB" sz="2800" dirty="0"/>
          </a:p>
        </p:txBody>
      </p:sp>
      <p:pic>
        <p:nvPicPr>
          <p:cNvPr id="6" name="Picture 5" descr="DMPonline_logo_biggerjpg.jpg"/>
          <p:cNvPicPr>
            <a:picLocks noChangeAspect="1"/>
          </p:cNvPicPr>
          <p:nvPr/>
        </p:nvPicPr>
        <p:blipFill>
          <a:blip r:embed="rId4" cstate="print"/>
          <a:stretch>
            <a:fillRect/>
          </a:stretch>
        </p:blipFill>
        <p:spPr>
          <a:xfrm>
            <a:off x="536208" y="0"/>
            <a:ext cx="1516969" cy="151216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9144000" cy="648072"/>
          </a:xfrm>
        </p:spPr>
        <p:txBody>
          <a:bodyPr>
            <a:normAutofit/>
          </a:bodyPr>
          <a:lstStyle/>
          <a:p>
            <a:r>
              <a:rPr lang="en-GB" sz="3200" dirty="0" smtClean="0"/>
              <a:t>Sharing plans</a:t>
            </a:r>
            <a:endParaRPr lang="en-GB" sz="3200" dirty="0"/>
          </a:p>
        </p:txBody>
      </p:sp>
      <p:pic>
        <p:nvPicPr>
          <p:cNvPr id="4" name="Picture 6" descr="Capture.PNG"/>
          <p:cNvPicPr>
            <a:picLocks noChangeAspect="1"/>
          </p:cNvPicPr>
          <p:nvPr/>
        </p:nvPicPr>
        <p:blipFill>
          <a:blip r:embed="rId3" cstate="print"/>
          <a:srcRect/>
          <a:stretch>
            <a:fillRect/>
          </a:stretch>
        </p:blipFill>
        <p:spPr bwMode="auto">
          <a:xfrm>
            <a:off x="180740" y="908720"/>
            <a:ext cx="8638503" cy="4960466"/>
          </a:xfrm>
          <a:prstGeom prst="rect">
            <a:avLst/>
          </a:prstGeom>
          <a:solidFill>
            <a:schemeClr val="accent3">
              <a:lumMod val="40000"/>
              <a:lumOff val="60000"/>
            </a:schemeClr>
          </a:solidFill>
          <a:ln>
            <a:noFill/>
            <a:headEnd/>
            <a:tailEnd/>
          </a:ln>
        </p:spPr>
        <p:style>
          <a:lnRef idx="2">
            <a:schemeClr val="accent3"/>
          </a:lnRef>
          <a:fillRef idx="1">
            <a:schemeClr val="lt1"/>
          </a:fillRef>
          <a:effectRef idx="0">
            <a:schemeClr val="accent3"/>
          </a:effectRef>
          <a:fontRef idx="minor">
            <a:schemeClr val="dk1"/>
          </a:fontRef>
        </p:style>
      </p:pic>
      <p:sp>
        <p:nvSpPr>
          <p:cNvPr id="5" name="TextBox 4"/>
          <p:cNvSpPr txBox="1"/>
          <p:nvPr/>
        </p:nvSpPr>
        <p:spPr>
          <a:xfrm>
            <a:off x="3203848" y="3861048"/>
            <a:ext cx="2880320" cy="1940957"/>
          </a:xfrm>
          <a:prstGeom prst="roundRect">
            <a:avLst/>
          </a:prstGeom>
          <a:solidFill>
            <a:schemeClr val="accent3">
              <a:lumMod val="40000"/>
              <a:lumOff val="60000"/>
            </a:schemeClr>
          </a:solidFill>
          <a:ln>
            <a:solidFill>
              <a:schemeClr val="accent6"/>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buFontTx/>
              <a:buNone/>
              <a:defRPr/>
            </a:pPr>
            <a:r>
              <a:rPr lang="en-GB" dirty="0"/>
              <a:t>Allow colleagues to read-only, </a:t>
            </a:r>
            <a:r>
              <a:rPr lang="en-GB" dirty="0" smtClean="0"/>
              <a:t>read-write, </a:t>
            </a:r>
            <a:r>
              <a:rPr lang="en-GB" dirty="0"/>
              <a:t>or become </a:t>
            </a:r>
            <a:r>
              <a:rPr lang="en-GB" dirty="0" smtClean="0"/>
              <a:t>co-owners</a:t>
            </a:r>
          </a:p>
          <a:p>
            <a:pPr algn="ctr">
              <a:buFontTx/>
              <a:buNone/>
              <a:defRPr/>
            </a:pPr>
            <a:endParaRPr lang="en-GB" dirty="0"/>
          </a:p>
          <a:p>
            <a:pPr algn="ctr">
              <a:buFontTx/>
              <a:buNone/>
              <a:defRPr/>
            </a:pPr>
            <a:r>
              <a:rPr lang="en-GB" dirty="0" smtClean="0"/>
              <a:t>Internal and external partners</a:t>
            </a:r>
            <a:endParaRPr lang="en-GB" dirty="0"/>
          </a:p>
        </p:txBody>
      </p:sp>
    </p:spTree>
    <p:extLst>
      <p:ext uri="{BB962C8B-B14F-4D97-AF65-F5344CB8AC3E}">
        <p14:creationId xmlns:p14="http://schemas.microsoft.com/office/powerpoint/2010/main" val="3027143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mp_screengrab1.jpg"/>
          <p:cNvPicPr>
            <a:picLocks noGrp="1" noChangeAspect="1"/>
          </p:cNvPicPr>
          <p:nvPr>
            <p:ph idx="1"/>
          </p:nvPr>
        </p:nvPicPr>
        <p:blipFill>
          <a:blip r:embed="rId3" cstate="print"/>
          <a:srcRect l="4650" t="6996"/>
          <a:stretch>
            <a:fillRect/>
          </a:stretch>
        </p:blipFill>
        <p:spPr>
          <a:xfrm>
            <a:off x="508850" y="1440160"/>
            <a:ext cx="7253412" cy="4797152"/>
          </a:xfrm>
        </p:spPr>
      </p:pic>
      <p:sp>
        <p:nvSpPr>
          <p:cNvPr id="2" name="Title 1"/>
          <p:cNvSpPr>
            <a:spLocks noGrp="1"/>
          </p:cNvSpPr>
          <p:nvPr>
            <p:ph type="title"/>
          </p:nvPr>
        </p:nvSpPr>
        <p:spPr/>
        <p:txBody>
          <a:bodyPr>
            <a:normAutofit/>
          </a:bodyPr>
          <a:lstStyle/>
          <a:p>
            <a:r>
              <a:rPr lang="en-GB" sz="3200" dirty="0" smtClean="0"/>
              <a:t>Collaborative writing of DMPs</a:t>
            </a:r>
            <a:endParaRPr lang="en-GB" sz="3200" dirty="0"/>
          </a:p>
        </p:txBody>
      </p:sp>
      <p:sp>
        <p:nvSpPr>
          <p:cNvPr id="5" name="TextBox 4"/>
          <p:cNvSpPr txBox="1"/>
          <p:nvPr/>
        </p:nvSpPr>
        <p:spPr>
          <a:xfrm>
            <a:off x="5148064" y="3789040"/>
            <a:ext cx="3240360" cy="1021556"/>
          </a:xfrm>
          <a:prstGeom prst="roundRect">
            <a:avLst/>
          </a:prstGeom>
          <a:solidFill>
            <a:schemeClr val="accent3">
              <a:lumMod val="40000"/>
              <a:lumOff val="6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buFontTx/>
              <a:buNone/>
              <a:defRPr/>
            </a:pPr>
            <a:r>
              <a:rPr lang="en-GB" dirty="0" smtClean="0"/>
              <a:t>Sections are locked for editing when they’re being worked on by colleagues</a:t>
            </a:r>
            <a:endParaRPr lang="en-GB" dirty="0"/>
          </a:p>
        </p:txBody>
      </p:sp>
    </p:spTree>
    <p:extLst>
      <p:ext uri="{BB962C8B-B14F-4D97-AF65-F5344CB8AC3E}">
        <p14:creationId xmlns:p14="http://schemas.microsoft.com/office/powerpoint/2010/main" val="1653133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80" y="274638"/>
            <a:ext cx="8686800" cy="1143000"/>
          </a:xfrm>
        </p:spPr>
        <p:txBody>
          <a:bodyPr>
            <a:normAutofit/>
          </a:bodyPr>
          <a:lstStyle/>
          <a:p>
            <a:pPr algn="r"/>
            <a:r>
              <a:rPr lang="en-GB" sz="3200" dirty="0" smtClean="0"/>
              <a:t>Templates </a:t>
            </a:r>
            <a:r>
              <a:rPr lang="en-GB" sz="3200" dirty="0" smtClean="0"/>
              <a:t>can have multiple phases</a:t>
            </a:r>
            <a:endParaRPr lang="en-GB" sz="3200" dirty="0"/>
          </a:p>
        </p:txBody>
      </p:sp>
      <p:sp>
        <p:nvSpPr>
          <p:cNvPr id="3" name="Content Placeholder 2"/>
          <p:cNvSpPr>
            <a:spLocks noGrp="1"/>
          </p:cNvSpPr>
          <p:nvPr>
            <p:ph idx="1"/>
          </p:nvPr>
        </p:nvSpPr>
        <p:spPr>
          <a:xfrm>
            <a:off x="323528" y="5085184"/>
            <a:ext cx="8568952" cy="1296144"/>
          </a:xfrm>
        </p:spPr>
        <p:txBody>
          <a:bodyPr>
            <a:normAutofit fontScale="40000" lnSpcReduction="20000"/>
          </a:bodyPr>
          <a:lstStyle/>
          <a:p>
            <a:pPr marL="0" indent="0" algn="ctr">
              <a:lnSpc>
                <a:spcPct val="120000"/>
              </a:lnSpc>
              <a:buNone/>
            </a:pPr>
            <a:r>
              <a:rPr lang="en-GB" sz="8600" dirty="0" smtClean="0"/>
              <a:t>Remember to update </a:t>
            </a:r>
            <a:r>
              <a:rPr lang="en-GB" sz="8600" dirty="0" smtClean="0"/>
              <a:t>the </a:t>
            </a:r>
            <a:r>
              <a:rPr lang="en-GB" sz="8600" dirty="0" smtClean="0"/>
              <a:t>DMP </a:t>
            </a:r>
            <a:r>
              <a:rPr lang="en-GB" sz="8600" dirty="0" smtClean="0"/>
              <a:t>throughout the </a:t>
            </a:r>
            <a:r>
              <a:rPr lang="en-GB" sz="8600" dirty="0" smtClean="0"/>
              <a:t>life of the project! </a:t>
            </a:r>
            <a:endParaRPr lang="en-GB" sz="8600" dirty="0" smtClean="0"/>
          </a:p>
          <a:p>
            <a:endParaRPr lang="en-GB" dirty="0"/>
          </a:p>
        </p:txBody>
      </p:sp>
      <p:sp>
        <p:nvSpPr>
          <p:cNvPr id="7" name="Oval 6"/>
          <p:cNvSpPr/>
          <p:nvPr/>
        </p:nvSpPr>
        <p:spPr>
          <a:xfrm>
            <a:off x="4860032" y="1988840"/>
            <a:ext cx="1512168" cy="288032"/>
          </a:xfrm>
          <a:prstGeom prst="ellipse">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5940152" y="1700808"/>
            <a:ext cx="100811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385D8A"/>
                </a:solidFill>
              </a:rPr>
              <a:t>Phases</a:t>
            </a:r>
            <a:endParaRPr lang="en-GB" dirty="0">
              <a:solidFill>
                <a:srgbClr val="385D8A"/>
              </a:solidFill>
            </a:endParaRPr>
          </a:p>
        </p:txBody>
      </p:sp>
      <p:cxnSp>
        <p:nvCxnSpPr>
          <p:cNvPr id="10" name="Straight Connector 9"/>
          <p:cNvCxnSpPr/>
          <p:nvPr/>
        </p:nvCxnSpPr>
        <p:spPr>
          <a:xfrm flipV="1">
            <a:off x="5796136" y="1916832"/>
            <a:ext cx="288032" cy="72008"/>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pic>
        <p:nvPicPr>
          <p:cNvPr id="11" name="Picture 10" descr="Capture.PNG"/>
          <p:cNvPicPr>
            <a:picLocks noChangeAspect="1"/>
          </p:cNvPicPr>
          <p:nvPr/>
        </p:nvPicPr>
        <p:blipFill>
          <a:blip r:embed="rId3" cstate="print"/>
          <a:srcRect r="26804" b="29052"/>
          <a:stretch>
            <a:fillRect/>
          </a:stretch>
        </p:blipFill>
        <p:spPr>
          <a:xfrm>
            <a:off x="395536" y="1574739"/>
            <a:ext cx="7992888" cy="3510445"/>
          </a:xfrm>
          <a:prstGeom prst="rect">
            <a:avLst/>
          </a:prstGeom>
        </p:spPr>
      </p:pic>
      <p:sp>
        <p:nvSpPr>
          <p:cNvPr id="12" name="Oval 11"/>
          <p:cNvSpPr/>
          <p:nvPr/>
        </p:nvSpPr>
        <p:spPr>
          <a:xfrm>
            <a:off x="1835696" y="1988840"/>
            <a:ext cx="5112568"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83777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9144000" cy="648072"/>
          </a:xfrm>
        </p:spPr>
        <p:txBody>
          <a:bodyPr>
            <a:normAutofit/>
          </a:bodyPr>
          <a:lstStyle/>
          <a:p>
            <a:r>
              <a:rPr lang="en-GB" sz="3200" dirty="0" smtClean="0"/>
              <a:t>Exporting DMPs</a:t>
            </a:r>
            <a:endParaRPr lang="en-GB" sz="3200" dirty="0"/>
          </a:p>
        </p:txBody>
      </p:sp>
      <p:pic>
        <p:nvPicPr>
          <p:cNvPr id="4" name="Content Placeholder 3"/>
          <p:cNvPicPr>
            <a:picLocks noChangeAspect="1"/>
          </p:cNvPicPr>
          <p:nvPr/>
        </p:nvPicPr>
        <p:blipFill>
          <a:blip r:embed="rId3" cstate="print"/>
          <a:srcRect/>
          <a:stretch>
            <a:fillRect/>
          </a:stretch>
        </p:blipFill>
        <p:spPr>
          <a:xfrm>
            <a:off x="179512" y="908720"/>
            <a:ext cx="8287657" cy="5256583"/>
          </a:xfrm>
          <a:prstGeom prst="rect">
            <a:avLst/>
          </a:prstGeom>
        </p:spPr>
      </p:pic>
      <p:sp>
        <p:nvSpPr>
          <p:cNvPr id="5" name="TextBox 4"/>
          <p:cNvSpPr txBox="1"/>
          <p:nvPr/>
        </p:nvSpPr>
        <p:spPr>
          <a:xfrm>
            <a:off x="4427984" y="1556792"/>
            <a:ext cx="4176464" cy="612934"/>
          </a:xfrm>
          <a:prstGeom prst="roundRect">
            <a:avLst/>
          </a:prstGeom>
          <a:solidFill>
            <a:schemeClr val="accent3">
              <a:lumMod val="40000"/>
              <a:lumOff val="60000"/>
            </a:schemeClr>
          </a:solidFill>
          <a:ln>
            <a:solidFill>
              <a:schemeClr val="accent6"/>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buFontTx/>
              <a:buNone/>
              <a:defRPr/>
            </a:pPr>
            <a:endParaRPr lang="en-GB" sz="600" dirty="0" smtClean="0"/>
          </a:p>
          <a:p>
            <a:pPr algn="ctr">
              <a:buFontTx/>
              <a:buNone/>
              <a:defRPr/>
            </a:pPr>
            <a:r>
              <a:rPr lang="en-GB" dirty="0" smtClean="0"/>
              <a:t>Can export as plain text, PDF, html...</a:t>
            </a:r>
          </a:p>
          <a:p>
            <a:pPr algn="ctr">
              <a:buFontTx/>
              <a:buNone/>
              <a:defRPr/>
            </a:pPr>
            <a:endParaRPr lang="en-GB" sz="600" dirty="0"/>
          </a:p>
        </p:txBody>
      </p:sp>
    </p:spTree>
    <p:extLst>
      <p:ext uri="{BB962C8B-B14F-4D97-AF65-F5344CB8AC3E}">
        <p14:creationId xmlns:p14="http://schemas.microsoft.com/office/powerpoint/2010/main" val="2328717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9144000" cy="648072"/>
          </a:xfrm>
        </p:spPr>
        <p:txBody>
          <a:bodyPr>
            <a:normAutofit fontScale="90000"/>
          </a:bodyPr>
          <a:lstStyle/>
          <a:p>
            <a:r>
              <a:rPr lang="en-GB" dirty="0"/>
              <a:t>Roadmap for </a:t>
            </a:r>
            <a:r>
              <a:rPr lang="en-GB" dirty="0" smtClean="0"/>
              <a:t>2015</a:t>
            </a:r>
            <a:endParaRPr lang="en-GB" dirty="0"/>
          </a:p>
        </p:txBody>
      </p:sp>
      <p:sp>
        <p:nvSpPr>
          <p:cNvPr id="3" name="Content Placeholder 2"/>
          <p:cNvSpPr>
            <a:spLocks noGrp="1"/>
          </p:cNvSpPr>
          <p:nvPr>
            <p:ph idx="1"/>
          </p:nvPr>
        </p:nvSpPr>
        <p:spPr/>
        <p:txBody>
          <a:bodyPr>
            <a:normAutofit/>
          </a:bodyPr>
          <a:lstStyle/>
          <a:p>
            <a:pPr marL="0" indent="0" algn="ctr">
              <a:buNone/>
            </a:pPr>
            <a:endParaRPr lang="en-GB" sz="4800" dirty="0">
              <a:solidFill>
                <a:srgbClr val="FF9900"/>
              </a:solidFill>
              <a:latin typeface="+mj-lt"/>
            </a:endParaRPr>
          </a:p>
        </p:txBody>
      </p:sp>
      <p:pic>
        <p:nvPicPr>
          <p:cNvPr id="2050" name="Picture 2" descr="C:\Users\Marta Ribeiro\Desktop\DMPonline\DMPonline roadmap releas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56792"/>
            <a:ext cx="8208912" cy="4331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175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Try it out</a:t>
            </a:r>
            <a:endParaRPr lang="en-GB" dirty="0"/>
          </a:p>
        </p:txBody>
      </p:sp>
      <p:pic>
        <p:nvPicPr>
          <p:cNvPr id="4" name="Content Placeholder 3" descr="Capture.PNG"/>
          <p:cNvPicPr>
            <a:picLocks noGrp="1" noChangeAspect="1"/>
          </p:cNvPicPr>
          <p:nvPr>
            <p:ph idx="1"/>
          </p:nvPr>
        </p:nvPicPr>
        <p:blipFill>
          <a:blip r:embed="rId3" cstate="print"/>
          <a:stretch>
            <a:fillRect/>
          </a:stretch>
        </p:blipFill>
        <p:spPr>
          <a:xfrm>
            <a:off x="1345005" y="1600200"/>
            <a:ext cx="6453990" cy="4525963"/>
          </a:xfrm>
        </p:spPr>
      </p:pic>
      <p:sp>
        <p:nvSpPr>
          <p:cNvPr id="5" name="Rectangle 4"/>
          <p:cNvSpPr/>
          <p:nvPr/>
        </p:nvSpPr>
        <p:spPr>
          <a:xfrm>
            <a:off x="2555776" y="1628800"/>
            <a:ext cx="5472608" cy="584775"/>
          </a:xfrm>
          <a:prstGeom prst="rect">
            <a:avLst/>
          </a:prstGeom>
        </p:spPr>
        <p:txBody>
          <a:bodyPr wrap="square">
            <a:spAutoFit/>
          </a:bodyPr>
          <a:lstStyle/>
          <a:p>
            <a:r>
              <a:rPr lang="en-GB" sz="3200" dirty="0" smtClean="0">
                <a:hlinkClick r:id="rId4"/>
              </a:rPr>
              <a:t>https://dmponline.dcc.ac.uk</a:t>
            </a:r>
            <a:r>
              <a:rPr lang="en-GB" sz="3200" dirty="0" smtClean="0"/>
              <a:t> </a:t>
            </a:r>
            <a:endParaRPr lang="en-GB"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47664" y="1772816"/>
            <a:ext cx="5832475" cy="914400"/>
          </a:xfrm>
        </p:spPr>
        <p:txBody>
          <a:bodyPr>
            <a:normAutofit fontScale="90000"/>
          </a:bodyPr>
          <a:lstStyle/>
          <a:p>
            <a:pPr eaLnBrk="1" hangingPunct="1"/>
            <a:r>
              <a:rPr lang="en-GB" altLang="en-US" dirty="0" smtClean="0"/>
              <a:t>Thanks – any questions?</a:t>
            </a:r>
          </a:p>
        </p:txBody>
      </p:sp>
      <p:sp>
        <p:nvSpPr>
          <p:cNvPr id="22531" name="Rectangle 3"/>
          <p:cNvSpPr>
            <a:spLocks noGrp="1" noChangeArrowheads="1"/>
          </p:cNvSpPr>
          <p:nvPr>
            <p:ph idx="1"/>
          </p:nvPr>
        </p:nvSpPr>
        <p:spPr>
          <a:xfrm>
            <a:off x="755576" y="2924944"/>
            <a:ext cx="7672015" cy="3384550"/>
          </a:xfrm>
        </p:spPr>
        <p:txBody>
          <a:bodyPr>
            <a:normAutofit lnSpcReduction="10000"/>
          </a:bodyPr>
          <a:lstStyle/>
          <a:p>
            <a:pPr eaLnBrk="1" hangingPunct="1">
              <a:buFontTx/>
              <a:buNone/>
              <a:defRPr/>
            </a:pPr>
            <a:endParaRPr lang="en-GB" sz="2400" dirty="0" smtClean="0">
              <a:solidFill>
                <a:srgbClr val="FC6204"/>
              </a:solidFill>
            </a:endParaRPr>
          </a:p>
          <a:p>
            <a:pPr algn="ctr" eaLnBrk="1" hangingPunct="1">
              <a:buFontTx/>
              <a:buNone/>
              <a:defRPr/>
            </a:pPr>
            <a:r>
              <a:rPr lang="en-GB" sz="2800" dirty="0" smtClean="0"/>
              <a:t>DMP guidance, tools and resources:</a:t>
            </a:r>
          </a:p>
          <a:p>
            <a:pPr algn="ctr">
              <a:buNone/>
              <a:defRPr/>
            </a:pPr>
            <a:r>
              <a:rPr lang="en-GB" sz="2400" dirty="0" smtClean="0">
                <a:hlinkClick r:id="rId3"/>
              </a:rPr>
              <a:t>www.dcc.ac.uk/resources/data-management-plans</a:t>
            </a:r>
            <a:r>
              <a:rPr lang="en-GB" sz="2800" dirty="0" smtClean="0"/>
              <a:t> </a:t>
            </a:r>
            <a:endParaRPr lang="en-GB" sz="3600" u="sng" dirty="0"/>
          </a:p>
          <a:p>
            <a:pPr algn="ctr">
              <a:buFont typeface="Arial" charset="0"/>
              <a:buNone/>
              <a:defRPr/>
            </a:pPr>
            <a:endParaRPr lang="en-GB" sz="2800" dirty="0" smtClean="0"/>
          </a:p>
          <a:p>
            <a:pPr algn="ctr">
              <a:buFont typeface="Arial" charset="0"/>
              <a:buNone/>
              <a:defRPr/>
            </a:pPr>
            <a:r>
              <a:rPr lang="en-GB" sz="2800" dirty="0" smtClean="0"/>
              <a:t>Follow </a:t>
            </a:r>
            <a:r>
              <a:rPr lang="en-GB" sz="2800" dirty="0"/>
              <a:t>us on </a:t>
            </a:r>
            <a:r>
              <a:rPr lang="en-GB" sz="2800" dirty="0" smtClean="0"/>
              <a:t>twitter:</a:t>
            </a:r>
          </a:p>
          <a:p>
            <a:pPr algn="ctr">
              <a:buFont typeface="Arial" charset="0"/>
              <a:buNone/>
              <a:defRPr/>
            </a:pPr>
            <a:r>
              <a:rPr lang="en-GB" sz="2800" dirty="0" smtClean="0"/>
              <a:t> </a:t>
            </a:r>
            <a:r>
              <a:rPr lang="en-GB" sz="2800" dirty="0"/>
              <a:t>@digitalcuration and </a:t>
            </a:r>
            <a:r>
              <a:rPr lang="en-GB" sz="2800" dirty="0" smtClean="0"/>
              <a:t>#DMPonline</a:t>
            </a:r>
            <a:endParaRPr lang="en-GB" sz="2800" dirty="0"/>
          </a:p>
          <a:p>
            <a:pPr eaLnBrk="1" hangingPunct="1">
              <a:buFontTx/>
              <a:buNone/>
              <a:defRPr/>
            </a:pPr>
            <a:r>
              <a:rPr lang="en-GB" sz="2200" dirty="0" smtClean="0"/>
              <a:t>	</a:t>
            </a:r>
          </a:p>
          <a:p>
            <a:pPr eaLnBrk="1" hangingPunct="1">
              <a:buFontTx/>
              <a:buNone/>
              <a:defRPr/>
            </a:pPr>
            <a:endParaRPr lang="en-GB" sz="2000" dirty="0" smtClean="0"/>
          </a:p>
          <a:p>
            <a:pPr eaLnBrk="1" hangingPunct="1">
              <a:buFontTx/>
              <a:buNone/>
              <a:defRPr/>
            </a:pPr>
            <a:endParaRPr lang="en-GB" sz="2400" dirty="0" smtClean="0"/>
          </a:p>
        </p:txBody>
      </p:sp>
    </p:spTree>
    <p:extLst>
      <p:ext uri="{BB962C8B-B14F-4D97-AF65-F5344CB8AC3E}">
        <p14:creationId xmlns:p14="http://schemas.microsoft.com/office/powerpoint/2010/main" val="3654668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DMPonline?</a:t>
            </a:r>
            <a:endParaRPr lang="en-GB" dirty="0"/>
          </a:p>
        </p:txBody>
      </p:sp>
      <p:sp>
        <p:nvSpPr>
          <p:cNvPr id="3" name="Content Placeholder 2"/>
          <p:cNvSpPr>
            <a:spLocks noGrp="1"/>
          </p:cNvSpPr>
          <p:nvPr>
            <p:ph idx="1"/>
          </p:nvPr>
        </p:nvSpPr>
        <p:spPr/>
        <p:txBody>
          <a:bodyPr/>
          <a:lstStyle/>
          <a:p>
            <a:r>
              <a:rPr lang="en-GB" dirty="0" smtClean="0"/>
              <a:t>A web-based tool to help researchers write Data Management and Sharing Plans</a:t>
            </a:r>
          </a:p>
          <a:p>
            <a:endParaRPr lang="en-GB" dirty="0" smtClean="0"/>
          </a:p>
          <a:p>
            <a:r>
              <a:rPr lang="en-GB" dirty="0" smtClean="0"/>
              <a:t>Includes requirements and guidance from funders, universities and other groups</a:t>
            </a:r>
          </a:p>
          <a:p>
            <a:endParaRPr lang="en-GB" dirty="0"/>
          </a:p>
          <a:p>
            <a:r>
              <a:rPr lang="en-GB" dirty="0" smtClean="0"/>
              <a:t>Developed by the Digital Curation Centre</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9144000" cy="648072"/>
          </a:xfrm>
        </p:spPr>
        <p:txBody>
          <a:bodyPr>
            <a:normAutofit/>
          </a:bodyPr>
          <a:lstStyle/>
          <a:p>
            <a:r>
              <a:rPr lang="en-GB" sz="3200" dirty="0" smtClean="0"/>
              <a:t>Sign up or sign in</a:t>
            </a:r>
            <a:endParaRPr lang="en-GB" sz="3200" dirty="0"/>
          </a:p>
        </p:txBody>
      </p:sp>
      <p:pic>
        <p:nvPicPr>
          <p:cNvPr id="5" name="Content Placeholder 4" descr="Capture.PNG"/>
          <p:cNvPicPr>
            <a:picLocks noGrp="1" noChangeAspect="1"/>
          </p:cNvPicPr>
          <p:nvPr>
            <p:ph idx="1"/>
          </p:nvPr>
        </p:nvPicPr>
        <p:blipFill>
          <a:blip r:embed="rId3" cstate="print"/>
          <a:stretch>
            <a:fillRect/>
          </a:stretch>
        </p:blipFill>
        <p:spPr>
          <a:xfrm>
            <a:off x="467544" y="1457942"/>
            <a:ext cx="6359290" cy="4998219"/>
          </a:xfrm>
        </p:spPr>
      </p:pic>
      <p:sp>
        <p:nvSpPr>
          <p:cNvPr id="6" name="TextBox 5"/>
          <p:cNvSpPr txBox="1"/>
          <p:nvPr/>
        </p:nvSpPr>
        <p:spPr>
          <a:xfrm>
            <a:off x="6228184" y="3466633"/>
            <a:ext cx="2736304" cy="2247424"/>
          </a:xfrm>
          <a:prstGeom prst="roundRect">
            <a:avLst/>
          </a:prstGeom>
          <a:solidFill>
            <a:schemeClr val="accent3">
              <a:lumMod val="40000"/>
              <a:lumOff val="60000"/>
            </a:schemeClr>
          </a:solidFill>
          <a:ln>
            <a:solidFill>
              <a:schemeClr val="accent6"/>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buFontTx/>
              <a:buNone/>
              <a:defRPr/>
            </a:pPr>
            <a:r>
              <a:rPr lang="en-GB" dirty="0" smtClean="0"/>
              <a:t>Use your email and password to login</a:t>
            </a:r>
          </a:p>
          <a:p>
            <a:pPr algn="ctr">
              <a:buFontTx/>
              <a:buNone/>
              <a:defRPr/>
            </a:pPr>
            <a:endParaRPr lang="en-GB" dirty="0" smtClean="0"/>
          </a:p>
          <a:p>
            <a:pPr algn="ctr">
              <a:buFontTx/>
              <a:buNone/>
              <a:defRPr/>
            </a:pPr>
            <a:r>
              <a:rPr lang="en-GB" dirty="0" smtClean="0"/>
              <a:t>Or if you’re at a UK university, you can use your standard university login</a:t>
            </a:r>
          </a:p>
        </p:txBody>
      </p:sp>
      <p:sp>
        <p:nvSpPr>
          <p:cNvPr id="7" name="Oval 6"/>
          <p:cNvSpPr/>
          <p:nvPr/>
        </p:nvSpPr>
        <p:spPr>
          <a:xfrm>
            <a:off x="3635896" y="4293096"/>
            <a:ext cx="24482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2059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708" y="332656"/>
            <a:ext cx="6984776" cy="648072"/>
          </a:xfrm>
        </p:spPr>
        <p:txBody>
          <a:bodyPr>
            <a:normAutofit/>
          </a:bodyPr>
          <a:lstStyle/>
          <a:p>
            <a:r>
              <a:rPr lang="en-GB" sz="3200" dirty="0" smtClean="0"/>
              <a:t>Returning users see ‘My </a:t>
            </a:r>
            <a:r>
              <a:rPr lang="en-GB" sz="3200" dirty="0" smtClean="0"/>
              <a:t>plans’ page</a:t>
            </a:r>
            <a:endParaRPr lang="en-GB" sz="3200" dirty="0"/>
          </a:p>
        </p:txBody>
      </p:sp>
      <p:pic>
        <p:nvPicPr>
          <p:cNvPr id="4" name="Content Placeholder 3" descr="Capture.PNG"/>
          <p:cNvPicPr>
            <a:picLocks noGrp="1" noChangeAspect="1"/>
          </p:cNvPicPr>
          <p:nvPr>
            <p:ph idx="1"/>
          </p:nvPr>
        </p:nvPicPr>
        <p:blipFill>
          <a:blip r:embed="rId3" cstate="print"/>
          <a:stretch>
            <a:fillRect/>
          </a:stretch>
        </p:blipFill>
        <p:spPr>
          <a:xfrm>
            <a:off x="467544" y="1484784"/>
            <a:ext cx="7174518" cy="4485276"/>
          </a:xfrm>
        </p:spPr>
      </p:pic>
      <p:sp>
        <p:nvSpPr>
          <p:cNvPr id="5" name="TextBox 4"/>
          <p:cNvSpPr txBox="1"/>
          <p:nvPr/>
        </p:nvSpPr>
        <p:spPr>
          <a:xfrm>
            <a:off x="3923928" y="5085184"/>
            <a:ext cx="4824536" cy="1021556"/>
          </a:xfrm>
          <a:prstGeom prst="roundRect">
            <a:avLst/>
          </a:prstGeom>
          <a:solidFill>
            <a:schemeClr val="accent3">
              <a:lumMod val="40000"/>
              <a:lumOff val="60000"/>
            </a:schemeClr>
          </a:solidFill>
          <a:ln>
            <a:solidFill>
              <a:schemeClr val="accent6"/>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buFontTx/>
              <a:buNone/>
              <a:defRPr/>
            </a:pPr>
            <a:r>
              <a:rPr lang="en-GB" dirty="0" smtClean="0"/>
              <a:t>Summary of the DMPs that you have created, or others have shared with you. </a:t>
            </a:r>
          </a:p>
          <a:p>
            <a:pPr algn="ctr">
              <a:buFontTx/>
              <a:buNone/>
              <a:defRPr/>
            </a:pPr>
            <a:r>
              <a:rPr lang="en-GB" dirty="0" smtClean="0"/>
              <a:t>Note the varying permissions.</a:t>
            </a:r>
          </a:p>
        </p:txBody>
      </p:sp>
      <p:sp>
        <p:nvSpPr>
          <p:cNvPr id="6" name="Oval 5"/>
          <p:cNvSpPr/>
          <p:nvPr/>
        </p:nvSpPr>
        <p:spPr>
          <a:xfrm>
            <a:off x="5436096" y="3645024"/>
            <a:ext cx="1872208"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5511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9144000" cy="648072"/>
          </a:xfrm>
        </p:spPr>
        <p:txBody>
          <a:bodyPr>
            <a:normAutofit/>
          </a:bodyPr>
          <a:lstStyle/>
          <a:p>
            <a:r>
              <a:rPr lang="en-GB" sz="3200" dirty="0" smtClean="0"/>
              <a:t>Creating a </a:t>
            </a:r>
            <a:r>
              <a:rPr lang="en-GB" sz="3200" dirty="0" smtClean="0"/>
              <a:t>new plan</a:t>
            </a:r>
            <a:endParaRPr lang="en-GB" sz="32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5536" y="1340767"/>
            <a:ext cx="6745559" cy="4536505"/>
          </a:xfrm>
          <a:prstGeom prst="rect">
            <a:avLst/>
          </a:prstGeom>
        </p:spPr>
      </p:pic>
      <p:sp>
        <p:nvSpPr>
          <p:cNvPr id="5" name="TextBox 4"/>
          <p:cNvSpPr txBox="1"/>
          <p:nvPr/>
        </p:nvSpPr>
        <p:spPr>
          <a:xfrm>
            <a:off x="6516216" y="3501008"/>
            <a:ext cx="2520280" cy="2451735"/>
          </a:xfrm>
          <a:prstGeom prst="roundRect">
            <a:avLst/>
          </a:prstGeom>
          <a:solidFill>
            <a:schemeClr val="accent3">
              <a:lumMod val="40000"/>
              <a:lumOff val="60000"/>
            </a:schemeClr>
          </a:solidFill>
          <a:ln>
            <a:solidFill>
              <a:schemeClr val="accent6"/>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buFontTx/>
              <a:buNone/>
              <a:defRPr/>
            </a:pPr>
            <a:r>
              <a:rPr lang="en-GB" sz="1600" dirty="0">
                <a:latin typeface="+mn-lt"/>
              </a:rPr>
              <a:t>Select </a:t>
            </a:r>
            <a:r>
              <a:rPr lang="en-GB" sz="1600" dirty="0" smtClean="0">
                <a:latin typeface="+mn-lt"/>
              </a:rPr>
              <a:t>funder </a:t>
            </a:r>
            <a:r>
              <a:rPr lang="en-GB" sz="1600" dirty="0">
                <a:latin typeface="+mn-lt"/>
              </a:rPr>
              <a:t>(if any)</a:t>
            </a:r>
          </a:p>
          <a:p>
            <a:pPr algn="ctr">
              <a:buFontTx/>
              <a:buNone/>
              <a:defRPr/>
            </a:pPr>
            <a:endParaRPr lang="en-GB" dirty="0">
              <a:latin typeface="+mn-lt"/>
            </a:endParaRPr>
          </a:p>
          <a:p>
            <a:pPr algn="ctr">
              <a:buFontTx/>
              <a:buNone/>
              <a:defRPr/>
            </a:pPr>
            <a:r>
              <a:rPr lang="en-GB" sz="1600" dirty="0" smtClean="0">
                <a:latin typeface="+mn-lt"/>
              </a:rPr>
              <a:t>Select organisation </a:t>
            </a:r>
            <a:r>
              <a:rPr lang="en-GB" sz="1600" dirty="0">
                <a:latin typeface="+mn-lt"/>
              </a:rPr>
              <a:t>for </a:t>
            </a:r>
            <a:r>
              <a:rPr lang="en-GB" sz="1600" dirty="0" smtClean="0">
                <a:latin typeface="+mn-lt"/>
              </a:rPr>
              <a:t>additional questions </a:t>
            </a:r>
            <a:r>
              <a:rPr lang="en-GB" sz="1600" dirty="0">
                <a:latin typeface="+mn-lt"/>
              </a:rPr>
              <a:t>and guidance</a:t>
            </a:r>
          </a:p>
          <a:p>
            <a:pPr algn="ctr">
              <a:buFontTx/>
              <a:buNone/>
              <a:defRPr/>
            </a:pPr>
            <a:endParaRPr lang="en-GB" dirty="0">
              <a:latin typeface="+mn-lt"/>
            </a:endParaRPr>
          </a:p>
          <a:p>
            <a:pPr algn="ctr">
              <a:buFontTx/>
              <a:buNone/>
              <a:defRPr/>
            </a:pPr>
            <a:r>
              <a:rPr lang="en-GB" sz="1600" dirty="0">
                <a:latin typeface="+mn-lt"/>
              </a:rPr>
              <a:t>Select other sourc</a:t>
            </a:r>
            <a:r>
              <a:rPr lang="en-GB" dirty="0">
                <a:latin typeface="+mn-lt"/>
              </a:rPr>
              <a:t>es of guidance</a:t>
            </a:r>
          </a:p>
        </p:txBody>
      </p:sp>
    </p:spTree>
    <p:extLst>
      <p:ext uri="{BB962C8B-B14F-4D97-AF65-F5344CB8AC3E}">
        <p14:creationId xmlns:p14="http://schemas.microsoft.com/office/powerpoint/2010/main" val="2499877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9144000" cy="648072"/>
          </a:xfrm>
        </p:spPr>
        <p:txBody>
          <a:bodyPr>
            <a:normAutofit/>
          </a:bodyPr>
          <a:lstStyle/>
          <a:p>
            <a:r>
              <a:rPr lang="en-GB" sz="3200" dirty="0" smtClean="0"/>
              <a:t>Plan details: summary</a:t>
            </a:r>
            <a:endParaRPr lang="en-GB" sz="3200" dirty="0"/>
          </a:p>
        </p:txBody>
      </p:sp>
      <p:pic>
        <p:nvPicPr>
          <p:cNvPr id="4" name="Picture 3"/>
          <p:cNvPicPr>
            <a:picLocks noChangeAspect="1"/>
          </p:cNvPicPr>
          <p:nvPr/>
        </p:nvPicPr>
        <p:blipFill>
          <a:blip r:embed="rId3" cstate="print"/>
          <a:srcRect/>
          <a:stretch>
            <a:fillRect/>
          </a:stretch>
        </p:blipFill>
        <p:spPr bwMode="auto">
          <a:xfrm>
            <a:off x="251520" y="980728"/>
            <a:ext cx="8476212" cy="4815184"/>
          </a:xfrm>
          <a:prstGeom prst="rect">
            <a:avLst/>
          </a:prstGeom>
          <a:noFill/>
          <a:ln w="9525">
            <a:noFill/>
            <a:miter lim="800000"/>
            <a:headEnd/>
            <a:tailEnd/>
          </a:ln>
        </p:spPr>
      </p:pic>
      <p:sp>
        <p:nvSpPr>
          <p:cNvPr id="5" name="TextBox 4"/>
          <p:cNvSpPr txBox="1"/>
          <p:nvPr/>
        </p:nvSpPr>
        <p:spPr>
          <a:xfrm>
            <a:off x="5508104" y="5517232"/>
            <a:ext cx="3312368" cy="715089"/>
          </a:xfrm>
          <a:prstGeom prst="roundRect">
            <a:avLst/>
          </a:prstGeom>
          <a:solidFill>
            <a:schemeClr val="accent3">
              <a:lumMod val="40000"/>
              <a:lumOff val="60000"/>
            </a:schemeClr>
          </a:solidFill>
          <a:ln>
            <a:solidFill>
              <a:schemeClr val="accent6"/>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buFontTx/>
              <a:buNone/>
              <a:defRPr/>
            </a:pPr>
            <a:r>
              <a:rPr lang="en-GB" dirty="0" smtClean="0"/>
              <a:t>Summary of the sections and questions in your DMP</a:t>
            </a:r>
          </a:p>
        </p:txBody>
      </p:sp>
    </p:spTree>
    <p:extLst>
      <p:ext uri="{BB962C8B-B14F-4D97-AF65-F5344CB8AC3E}">
        <p14:creationId xmlns:p14="http://schemas.microsoft.com/office/powerpoint/2010/main" val="625608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9144000" cy="648072"/>
          </a:xfrm>
        </p:spPr>
        <p:txBody>
          <a:bodyPr>
            <a:normAutofit/>
          </a:bodyPr>
          <a:lstStyle/>
          <a:p>
            <a:r>
              <a:rPr lang="en-GB" sz="2800" dirty="0" smtClean="0"/>
              <a:t>Overview of sections in a DMP</a:t>
            </a:r>
            <a:endParaRPr lang="en-GB" sz="2800" dirty="0"/>
          </a:p>
        </p:txBody>
      </p:sp>
      <p:pic>
        <p:nvPicPr>
          <p:cNvPr id="4" name="Content Placeholder 5"/>
          <p:cNvPicPr>
            <a:picLocks noChangeAspect="1"/>
          </p:cNvPicPr>
          <p:nvPr/>
        </p:nvPicPr>
        <p:blipFill>
          <a:blip r:embed="rId3" cstate="print"/>
          <a:srcRect/>
          <a:stretch>
            <a:fillRect/>
          </a:stretch>
        </p:blipFill>
        <p:spPr>
          <a:xfrm>
            <a:off x="323528" y="1241351"/>
            <a:ext cx="8194428" cy="4813995"/>
          </a:xfrm>
          <a:prstGeom prst="rect">
            <a:avLst/>
          </a:prstGeom>
        </p:spPr>
      </p:pic>
      <p:sp>
        <p:nvSpPr>
          <p:cNvPr id="5" name="TextBox 4"/>
          <p:cNvSpPr txBox="1"/>
          <p:nvPr/>
        </p:nvSpPr>
        <p:spPr>
          <a:xfrm>
            <a:off x="6372200" y="4787777"/>
            <a:ext cx="2589212" cy="1328023"/>
          </a:xfrm>
          <a:prstGeom prst="roundRect">
            <a:avLst/>
          </a:prstGeom>
          <a:solidFill>
            <a:schemeClr val="accent3">
              <a:lumMod val="40000"/>
              <a:lumOff val="60000"/>
            </a:schemeClr>
          </a:solidFill>
          <a:ln>
            <a:solidFill>
              <a:schemeClr val="accent6"/>
            </a:solidFill>
          </a:ln>
        </p:spPr>
        <p:style>
          <a:lnRef idx="2">
            <a:schemeClr val="accent3"/>
          </a:lnRef>
          <a:fillRef idx="1">
            <a:schemeClr val="lt1"/>
          </a:fillRef>
          <a:effectRef idx="0">
            <a:schemeClr val="accent3"/>
          </a:effectRef>
          <a:fontRef idx="minor">
            <a:schemeClr val="dk1"/>
          </a:fontRef>
        </p:style>
        <p:txBody>
          <a:bodyPr>
            <a:spAutoFit/>
          </a:bodyPr>
          <a:lstStyle/>
          <a:p>
            <a:pPr algn="ctr">
              <a:buFontTx/>
              <a:buNone/>
              <a:defRPr/>
            </a:pPr>
            <a:r>
              <a:rPr lang="en-GB" dirty="0">
                <a:latin typeface="+mn-lt"/>
              </a:rPr>
              <a:t>Summary page with dropdown buttons to expand and answer each </a:t>
            </a:r>
            <a:r>
              <a:rPr lang="en-GB" dirty="0" smtClean="0">
                <a:latin typeface="+mn-lt"/>
              </a:rPr>
              <a:t>section</a:t>
            </a:r>
            <a:endParaRPr lang="en-GB" dirty="0">
              <a:latin typeface="+mn-lt"/>
            </a:endParaRPr>
          </a:p>
        </p:txBody>
      </p:sp>
      <p:sp>
        <p:nvSpPr>
          <p:cNvPr id="6" name="Rounded Rectangle 5"/>
          <p:cNvSpPr/>
          <p:nvPr/>
        </p:nvSpPr>
        <p:spPr>
          <a:xfrm>
            <a:off x="1259632" y="3275609"/>
            <a:ext cx="1368152" cy="216024"/>
          </a:xfrm>
          <a:prstGeom prst="roundRect">
            <a:avLst/>
          </a:prstGeom>
          <a:noFill/>
          <a:ln w="38100"/>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GB"/>
          </a:p>
        </p:txBody>
      </p:sp>
      <p:sp>
        <p:nvSpPr>
          <p:cNvPr id="7" name="TextBox 6"/>
          <p:cNvSpPr txBox="1"/>
          <p:nvPr/>
        </p:nvSpPr>
        <p:spPr>
          <a:xfrm>
            <a:off x="1958194" y="2135725"/>
            <a:ext cx="2589212" cy="374571"/>
          </a:xfrm>
          <a:prstGeom prst="roundRect">
            <a:avLst/>
          </a:prstGeom>
          <a:solidFill>
            <a:schemeClr val="accent3">
              <a:lumMod val="40000"/>
              <a:lumOff val="60000"/>
            </a:schemeClr>
          </a:solidFill>
          <a:ln>
            <a:solidFill>
              <a:schemeClr val="accent6"/>
            </a:solidFill>
          </a:ln>
        </p:spPr>
        <p:style>
          <a:lnRef idx="2">
            <a:schemeClr val="accent3"/>
          </a:lnRef>
          <a:fillRef idx="1">
            <a:schemeClr val="lt1"/>
          </a:fillRef>
          <a:effectRef idx="0">
            <a:schemeClr val="accent3"/>
          </a:effectRef>
          <a:fontRef idx="minor">
            <a:schemeClr val="dk1"/>
          </a:fontRef>
        </p:style>
        <p:txBody>
          <a:bodyPr>
            <a:spAutoFit/>
          </a:bodyPr>
          <a:lstStyle/>
          <a:p>
            <a:pPr algn="ctr">
              <a:buFontTx/>
              <a:buNone/>
              <a:defRPr/>
            </a:pPr>
            <a:r>
              <a:rPr lang="en-GB" sz="1600" dirty="0" smtClean="0">
                <a:latin typeface="+mn-lt"/>
              </a:rPr>
              <a:t>Enables multiple phases</a:t>
            </a:r>
            <a:endParaRPr lang="en-GB" sz="1600" dirty="0">
              <a:latin typeface="+mn-lt"/>
            </a:endParaRPr>
          </a:p>
        </p:txBody>
      </p:sp>
      <p:cxnSp>
        <p:nvCxnSpPr>
          <p:cNvPr id="8" name="Straight Connector 7"/>
          <p:cNvCxnSpPr/>
          <p:nvPr/>
        </p:nvCxnSpPr>
        <p:spPr>
          <a:xfrm flipV="1">
            <a:off x="2195736" y="2679156"/>
            <a:ext cx="133127" cy="596453"/>
          </a:xfrm>
          <a:prstGeom prst="line">
            <a:avLst/>
          </a:prstGeom>
          <a:ln w="28575"/>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956277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16" y="188640"/>
            <a:ext cx="9144000" cy="648072"/>
          </a:xfrm>
        </p:spPr>
        <p:txBody>
          <a:bodyPr>
            <a:normAutofit/>
          </a:bodyPr>
          <a:lstStyle/>
          <a:p>
            <a:r>
              <a:rPr lang="en-GB" sz="3200" dirty="0" smtClean="0"/>
              <a:t>Answering questions</a:t>
            </a:r>
            <a:endParaRPr lang="en-GB" sz="3200" dirty="0"/>
          </a:p>
        </p:txBody>
      </p:sp>
      <p:pic>
        <p:nvPicPr>
          <p:cNvPr id="4" name="Content Placeholder 3" descr="Capture.PNG"/>
          <p:cNvPicPr>
            <a:picLocks noGrp="1" noChangeAspect="1"/>
          </p:cNvPicPr>
          <p:nvPr>
            <p:ph idx="1"/>
          </p:nvPr>
        </p:nvPicPr>
        <p:blipFill>
          <a:blip r:embed="rId3" cstate="print"/>
          <a:stretch>
            <a:fillRect/>
          </a:stretch>
        </p:blipFill>
        <p:spPr>
          <a:xfrm>
            <a:off x="629853" y="1124744"/>
            <a:ext cx="7199845" cy="5001419"/>
          </a:xfrm>
        </p:spPr>
      </p:pic>
      <p:sp>
        <p:nvSpPr>
          <p:cNvPr id="5" name="TextBox 4"/>
          <p:cNvSpPr txBox="1"/>
          <p:nvPr/>
        </p:nvSpPr>
        <p:spPr>
          <a:xfrm>
            <a:off x="2843808" y="5013176"/>
            <a:ext cx="3024336" cy="1512168"/>
          </a:xfrm>
          <a:prstGeom prst="roundRect">
            <a:avLst/>
          </a:prstGeom>
          <a:solidFill>
            <a:schemeClr val="accent3">
              <a:lumMod val="40000"/>
              <a:lumOff val="60000"/>
            </a:schemeClr>
          </a:solidFill>
          <a:ln>
            <a:solidFill>
              <a:schemeClr val="accent6"/>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buFontTx/>
              <a:buNone/>
              <a:defRPr/>
            </a:pPr>
            <a:r>
              <a:rPr lang="en-GB" dirty="0">
                <a:latin typeface="+mn-lt"/>
              </a:rPr>
              <a:t>Notes who has answered the </a:t>
            </a:r>
            <a:r>
              <a:rPr lang="en-GB" dirty="0" smtClean="0">
                <a:latin typeface="+mn-lt"/>
              </a:rPr>
              <a:t>question and when </a:t>
            </a:r>
            <a:endParaRPr lang="en-GB" dirty="0">
              <a:latin typeface="+mn-lt"/>
            </a:endParaRPr>
          </a:p>
          <a:p>
            <a:pPr algn="ctr">
              <a:buFontTx/>
              <a:buNone/>
              <a:defRPr/>
            </a:pPr>
            <a:endParaRPr lang="en-GB" sz="1100" dirty="0">
              <a:latin typeface="+mn-lt"/>
            </a:endParaRPr>
          </a:p>
          <a:p>
            <a:pPr algn="ctr">
              <a:buFontTx/>
              <a:buNone/>
              <a:defRPr/>
            </a:pPr>
            <a:r>
              <a:rPr lang="en-GB" dirty="0">
                <a:latin typeface="+mn-lt"/>
              </a:rPr>
              <a:t>Progress bar updates how many </a:t>
            </a:r>
            <a:r>
              <a:rPr lang="en-GB" dirty="0" smtClean="0">
                <a:latin typeface="+mn-lt"/>
              </a:rPr>
              <a:t>questions remain</a:t>
            </a:r>
            <a:endParaRPr lang="en-GB" dirty="0">
              <a:latin typeface="+mn-lt"/>
            </a:endParaRPr>
          </a:p>
        </p:txBody>
      </p:sp>
    </p:spTree>
    <p:extLst>
      <p:ext uri="{BB962C8B-B14F-4D97-AF65-F5344CB8AC3E}">
        <p14:creationId xmlns:p14="http://schemas.microsoft.com/office/powerpoint/2010/main" val="1765823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7" y="188640"/>
            <a:ext cx="6725865" cy="1143000"/>
          </a:xfrm>
        </p:spPr>
        <p:txBody>
          <a:bodyPr>
            <a:normAutofit/>
          </a:bodyPr>
          <a:lstStyle/>
          <a:p>
            <a:r>
              <a:rPr lang="en-GB" sz="2800" dirty="0" smtClean="0"/>
              <a:t>Institutions can provide </a:t>
            </a:r>
            <a:r>
              <a:rPr lang="en-GB" sz="2800" dirty="0" smtClean="0"/>
              <a:t>examples and suggested answers</a:t>
            </a:r>
            <a:endParaRPr lang="en-GB" sz="2800" dirty="0"/>
          </a:p>
        </p:txBody>
      </p:sp>
      <p:pic>
        <p:nvPicPr>
          <p:cNvPr id="5" name="Picture 4" descr="Capture.PNG"/>
          <p:cNvPicPr>
            <a:picLocks noChangeAspect="1"/>
          </p:cNvPicPr>
          <p:nvPr/>
        </p:nvPicPr>
        <p:blipFill>
          <a:blip r:embed="rId3" cstate="print"/>
          <a:stretch>
            <a:fillRect/>
          </a:stretch>
        </p:blipFill>
        <p:spPr>
          <a:xfrm>
            <a:off x="179511" y="1484784"/>
            <a:ext cx="6692711" cy="2664296"/>
          </a:xfrm>
          <a:prstGeom prst="rect">
            <a:avLst/>
          </a:prstGeom>
          <a:ln>
            <a:solidFill>
              <a:schemeClr val="bg1">
                <a:lumMod val="75000"/>
              </a:schemeClr>
            </a:solidFill>
          </a:ln>
        </p:spPr>
      </p:pic>
      <p:pic>
        <p:nvPicPr>
          <p:cNvPr id="4" name="Picture 3" descr="Capture.PNG"/>
          <p:cNvPicPr/>
          <p:nvPr/>
        </p:nvPicPr>
        <p:blipFill>
          <a:blip r:embed="rId4" cstate="print"/>
          <a:stretch>
            <a:fillRect/>
          </a:stretch>
        </p:blipFill>
        <p:spPr>
          <a:xfrm>
            <a:off x="1979712" y="3930632"/>
            <a:ext cx="7020272" cy="2810736"/>
          </a:xfrm>
          <a:prstGeom prst="rect">
            <a:avLst/>
          </a:prstGeom>
          <a:ln>
            <a:solidFill>
              <a:schemeClr val="bg1">
                <a:lumMod val="75000"/>
              </a:schemeClr>
            </a:solidFill>
          </a:ln>
        </p:spPr>
      </p:pic>
    </p:spTree>
    <p:extLst>
      <p:ext uri="{BB962C8B-B14F-4D97-AF65-F5344CB8AC3E}">
        <p14:creationId xmlns:p14="http://schemas.microsoft.com/office/powerpoint/2010/main" val="3681708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9900"/>
      </a:hlink>
      <a:folHlink>
        <a:srgbClr val="E36C09"/>
      </a:folHlink>
    </a:clrScheme>
    <a:fontScheme name="DMPonline">
      <a:majorFont>
        <a:latin typeface="GillSans-Ligh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101</TotalTime>
  <Words>962</Words>
  <Application>Microsoft Office PowerPoint</Application>
  <PresentationFormat>On-screen Show (4:3)</PresentationFormat>
  <Paragraphs>111</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Theme1</vt:lpstr>
      <vt:lpstr>DMPonline: basic demo</vt:lpstr>
      <vt:lpstr>What is DMPonline?</vt:lpstr>
      <vt:lpstr>Sign up or sign in</vt:lpstr>
      <vt:lpstr>Returning users see ‘My plans’ page</vt:lpstr>
      <vt:lpstr>Creating a new plan</vt:lpstr>
      <vt:lpstr>Plan details: summary</vt:lpstr>
      <vt:lpstr>Overview of sections in a DMP</vt:lpstr>
      <vt:lpstr>Answering questions</vt:lpstr>
      <vt:lpstr>Institutions can provide examples and suggested answers</vt:lpstr>
      <vt:lpstr>Sharing plans</vt:lpstr>
      <vt:lpstr>Collaborative writing of DMPs</vt:lpstr>
      <vt:lpstr>Templates can have multiple phases</vt:lpstr>
      <vt:lpstr>Exporting DMPs</vt:lpstr>
      <vt:lpstr>Roadmap for 2015</vt:lpstr>
      <vt:lpstr>Try it out</vt:lpstr>
      <vt:lpstr>Thanks – any questions?</vt:lpstr>
    </vt:vector>
  </TitlesOfParts>
  <Company>University of Glasgow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DMPonline: basic demo</dc:title>
  <dc:creator>slj2z</dc:creator>
  <cp:lastModifiedBy>jd162a</cp:lastModifiedBy>
  <cp:revision>12</cp:revision>
  <dcterms:created xsi:type="dcterms:W3CDTF">2014-03-06T16:39:03Z</dcterms:created>
  <dcterms:modified xsi:type="dcterms:W3CDTF">2015-07-01T11:31:36Z</dcterms:modified>
</cp:coreProperties>
</file>