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7" r:id="rId2"/>
    <p:sldId id="259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5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83086" autoAdjust="0"/>
  </p:normalViewPr>
  <p:slideViewPr>
    <p:cSldViewPr>
      <p:cViewPr>
        <p:scale>
          <a:sx n="110" d="100"/>
          <a:sy n="110" d="100"/>
        </p:scale>
        <p:origin x="-156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C2DE0-76F3-49C7-8175-2012E93F86FA}" type="datetimeFigureOut">
              <a:rPr lang="en-GB" smtClean="0"/>
              <a:t>22/04/2015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44690-01CC-4F90-8B59-8295D49A92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35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3133F-5328-4751-B0E4-3646D7EE8743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3133F-5328-4751-B0E4-3646D7EE8743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618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3133F-5328-4751-B0E4-3646D7EE8743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3133F-5328-4751-B0E4-3646D7EE8743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3133F-5328-4751-B0E4-3646D7EE8743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3133F-5328-4751-B0E4-3646D7EE8743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3133F-5328-4751-B0E4-3646D7EE8743}" type="slidenum">
              <a:rPr lang="en-GB" smtClean="0"/>
              <a:pPr/>
              <a:t>19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E32DCA-1449-4A12-82DA-606DD1ABF725}" type="slidenum">
              <a:rPr lang="en-GB" altLang="en-US" smtClean="0"/>
              <a:pPr/>
              <a:t>20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526802-4695-4C47-80FB-BC6EC7BD049F}" type="slidenum">
              <a:rPr lang="en-GB" altLang="en-US" smtClean="0"/>
              <a:pPr/>
              <a:t>21</a:t>
            </a:fld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23rd April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Glasgow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7F65-A6C3-4094-8BBE-11CF82B137C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23rd April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Glasgow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7F65-A6C3-4094-8BBE-11CF82B137C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23rd April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Glasgow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7F65-A6C3-4094-8BBE-11CF82B137C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23rd April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Glasgow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7F65-A6C3-4094-8BBE-11CF82B137C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DMPonline_logo_bigger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-1"/>
            <a:ext cx="1368151" cy="1363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23rd April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Glasgow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7F65-A6C3-4094-8BBE-11CF82B137C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23rd April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Glasgow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7F65-A6C3-4094-8BBE-11CF82B137C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DMPonline_logo_bigger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-1"/>
            <a:ext cx="1368151" cy="1363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23rd April 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Glasgow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7F65-A6C3-4094-8BBE-11CF82B137CE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DMPonline_logo_bigger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-1"/>
            <a:ext cx="1368151" cy="1363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23rd April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Glasgow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7F65-A6C3-4094-8BBE-11CF82B137CE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DMPonline_logo_bigger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-1"/>
            <a:ext cx="1368151" cy="1363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23rd April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Glasgow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7F65-A6C3-4094-8BBE-11CF82B137C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23rd April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Glasgow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7F65-A6C3-4094-8BBE-11CF82B137C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23rd April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Glasgow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7F65-A6C3-4094-8BBE-11CF82B137C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23rd April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Glasgow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F7F65-A6C3-4094-8BBE-11CF82B137C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7" descr="Jisc-logo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381" y="6255734"/>
            <a:ext cx="868362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255734"/>
            <a:ext cx="1930382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dmponline.dcc.ac.uk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mponline.dcc.ac.uk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scmail.ac.uk/DMPONLINE-USER-GROU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DigitalCurationCentre/DMPonline_v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c.ac.uk/resources/data-management-plan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988840"/>
            <a:ext cx="6408712" cy="1470025"/>
          </a:xfrm>
        </p:spPr>
        <p:txBody>
          <a:bodyPr>
            <a:normAutofit/>
          </a:bodyPr>
          <a:lstStyle/>
          <a:p>
            <a:r>
              <a:rPr lang="en-GB" dirty="0" smtClean="0"/>
              <a:t>DMPonline: basic demo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3284984"/>
            <a:ext cx="4536504" cy="1849760"/>
          </a:xfrm>
        </p:spPr>
        <p:txBody>
          <a:bodyPr>
            <a:normAutofit/>
          </a:bodyPr>
          <a:lstStyle/>
          <a:p>
            <a:r>
              <a:rPr lang="en-GB" sz="2800" dirty="0" smtClean="0">
                <a:hlinkClick r:id="rId2"/>
              </a:rPr>
              <a:t>https://dmponline.dcc.ac.uk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pic>
        <p:nvPicPr>
          <p:cNvPr id="6" name="Picture 5" descr="DMPonline_logo_bigger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208" y="0"/>
            <a:ext cx="1516969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Sharing plans</a:t>
            </a:r>
            <a:endParaRPr lang="en-GB" dirty="0"/>
          </a:p>
        </p:txBody>
      </p:sp>
      <p:pic>
        <p:nvPicPr>
          <p:cNvPr id="4" name="Picture 6" descr="Captur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484784"/>
            <a:ext cx="8136904" cy="46724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3059832" y="4437112"/>
            <a:ext cx="2880320" cy="10215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GB" dirty="0"/>
              <a:t>Allow colleagues to read-only, </a:t>
            </a:r>
            <a:r>
              <a:rPr lang="en-GB" dirty="0" smtClean="0"/>
              <a:t>read-write, </a:t>
            </a:r>
            <a:r>
              <a:rPr lang="en-GB" dirty="0"/>
              <a:t>or become co-owners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mp_screengrab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650" t="6996"/>
          <a:stretch>
            <a:fillRect/>
          </a:stretch>
        </p:blipFill>
        <p:spPr>
          <a:xfrm>
            <a:off x="508850" y="1440160"/>
            <a:ext cx="7253412" cy="479715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Co-writing DMPs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148064" y="3789040"/>
            <a:ext cx="3240360" cy="10215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GB" dirty="0" smtClean="0"/>
              <a:t>Sections are locked for editing when they’re being worked on by colleagues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Exporting DMPs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412776"/>
            <a:ext cx="7492950" cy="47525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7984" y="1556792"/>
            <a:ext cx="4176464" cy="61293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endParaRPr lang="en-GB" sz="600" dirty="0" smtClean="0"/>
          </a:p>
          <a:p>
            <a:pPr algn="ctr">
              <a:buFontTx/>
              <a:buNone/>
              <a:defRPr/>
            </a:pPr>
            <a:r>
              <a:rPr lang="en-GB" dirty="0" smtClean="0"/>
              <a:t>Can export as plain text, PDF, html...</a:t>
            </a:r>
          </a:p>
          <a:p>
            <a:pPr algn="ctr">
              <a:buFontTx/>
              <a:buNone/>
              <a:defRPr/>
            </a:pPr>
            <a:endParaRPr lang="en-GB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Try it out</a:t>
            </a:r>
            <a:endParaRPr lang="en-GB" dirty="0"/>
          </a:p>
        </p:txBody>
      </p:sp>
      <p:pic>
        <p:nvPicPr>
          <p:cNvPr id="4" name="Content Placeholder 3" descr="Captur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45005" y="1600200"/>
            <a:ext cx="6453990" cy="4525963"/>
          </a:xfrm>
        </p:spPr>
      </p:pic>
      <p:sp>
        <p:nvSpPr>
          <p:cNvPr id="5" name="Rectangle 4"/>
          <p:cNvSpPr/>
          <p:nvPr/>
        </p:nvSpPr>
        <p:spPr>
          <a:xfrm>
            <a:off x="2555776" y="1628800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hlinkClick r:id="rId4"/>
              </a:rPr>
              <a:t>https://dmponline.dcc.ac.uk</a:t>
            </a:r>
            <a:r>
              <a:rPr lang="en-GB" sz="3200" dirty="0" smtClean="0"/>
              <a:t> 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Roadmap for </a:t>
            </a:r>
            <a:r>
              <a:rPr lang="en-GB" dirty="0" smtClean="0"/>
              <a:t>2015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800" dirty="0">
              <a:solidFill>
                <a:srgbClr val="FF9900"/>
              </a:solidFill>
              <a:latin typeface="+mj-lt"/>
            </a:endParaRPr>
          </a:p>
        </p:txBody>
      </p:sp>
      <p:pic>
        <p:nvPicPr>
          <p:cNvPr id="2050" name="Picture 2" descr="C:\Users\Marta Ribeiro\Desktop\DMPonline\DMPonline roadmap releas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33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10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696744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End-user improvements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dirty="0" smtClean="0"/>
              <a:t>Rethink layout/presentation of guidance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dirty="0" smtClean="0"/>
              <a:t>Display/hide options for user to focus effort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dirty="0" smtClean="0"/>
              <a:t>Give text boxes primacy of place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dirty="0" smtClean="0"/>
              <a:t>Allow multiple suggested answers</a:t>
            </a:r>
          </a:p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sz="2400" dirty="0" smtClean="0"/>
              <a:t>Revisit the ‘create plan’ wizard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dirty="0" smtClean="0"/>
              <a:t>Adding a comments feature</a:t>
            </a:r>
          </a:p>
          <a:p>
            <a:pPr lvl="0">
              <a:lnSpc>
                <a:spcPct val="150000"/>
              </a:lnSpc>
              <a:spcAft>
                <a:spcPts val="1200"/>
              </a:spcAft>
            </a:pP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717032"/>
            <a:ext cx="2670028" cy="222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0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Lifecycle and review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600200"/>
            <a:ext cx="8686800" cy="452596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/>
              <a:t>I</a:t>
            </a:r>
            <a:r>
              <a:rPr lang="en-US" sz="2800" dirty="0" smtClean="0"/>
              <a:t>ndicate </a:t>
            </a:r>
            <a:r>
              <a:rPr lang="en-US" sz="2800" dirty="0"/>
              <a:t>different </a:t>
            </a:r>
            <a:r>
              <a:rPr lang="en-US" sz="2800" dirty="0" smtClean="0"/>
              <a:t>phases and </a:t>
            </a:r>
            <a:r>
              <a:rPr lang="en-US" sz="2800" dirty="0"/>
              <a:t>versions of a </a:t>
            </a:r>
            <a:r>
              <a:rPr lang="en-US" sz="2800" dirty="0" smtClean="0"/>
              <a:t>plan</a:t>
            </a:r>
          </a:p>
          <a:p>
            <a:pPr lvl="0">
              <a:lnSpc>
                <a:spcPct val="150000"/>
              </a:lnSpc>
            </a:pPr>
            <a:r>
              <a:rPr lang="en-US" sz="2800" dirty="0" smtClean="0"/>
              <a:t>Flexible support for different institutional processes</a:t>
            </a:r>
            <a:endParaRPr lang="en-GB" sz="2800" dirty="0"/>
          </a:p>
          <a:p>
            <a:pPr lvl="0">
              <a:lnSpc>
                <a:spcPct val="150000"/>
              </a:lnSpc>
            </a:pPr>
            <a:r>
              <a:rPr lang="en-US" sz="2800" dirty="0" smtClean="0"/>
              <a:t>When to provide </a:t>
            </a:r>
            <a:r>
              <a:rPr lang="en-US" sz="2800" dirty="0"/>
              <a:t>institutional access to plans </a:t>
            </a:r>
            <a:endParaRPr lang="en-US" sz="2800" dirty="0" smtClean="0"/>
          </a:p>
          <a:p>
            <a:pPr lvl="0">
              <a:lnSpc>
                <a:spcPct val="150000"/>
              </a:lnSpc>
            </a:pPr>
            <a:r>
              <a:rPr lang="en-US" sz="2800" dirty="0" smtClean="0"/>
              <a:t>Add </a:t>
            </a:r>
            <a:r>
              <a:rPr lang="en-US" sz="2800" dirty="0"/>
              <a:t>review </a:t>
            </a:r>
            <a:r>
              <a:rPr lang="en-US" sz="2800" dirty="0" smtClean="0"/>
              <a:t>options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4932040" y="4020047"/>
            <a:ext cx="1440160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Initial DMP</a:t>
            </a:r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7164288" y="4005064"/>
            <a:ext cx="1440160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Full DMP</a:t>
            </a:r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516216" y="4869160"/>
            <a:ext cx="576064" cy="1498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4"/>
          <p:cNvGrpSpPr/>
          <p:nvPr/>
        </p:nvGrpSpPr>
        <p:grpSpPr>
          <a:xfrm>
            <a:off x="5292080" y="4653136"/>
            <a:ext cx="792088" cy="936104"/>
            <a:chOff x="3347864" y="5085184"/>
            <a:chExt cx="792088" cy="936104"/>
          </a:xfrm>
        </p:grpSpPr>
        <p:sp>
          <p:nvSpPr>
            <p:cNvPr id="29" name="Arc 28"/>
            <p:cNvSpPr/>
            <p:nvPr/>
          </p:nvSpPr>
          <p:spPr>
            <a:xfrm>
              <a:off x="3347864" y="5085184"/>
              <a:ext cx="792088" cy="936104"/>
            </a:xfrm>
            <a:prstGeom prst="arc">
              <a:avLst>
                <a:gd name="adj1" fmla="val 16200000"/>
                <a:gd name="adj2" fmla="val 13808300"/>
              </a:avLst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3419872" y="5157192"/>
              <a:ext cx="92803" cy="144016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5"/>
          <p:cNvGrpSpPr/>
          <p:nvPr/>
        </p:nvGrpSpPr>
        <p:grpSpPr>
          <a:xfrm>
            <a:off x="7596336" y="4653136"/>
            <a:ext cx="792088" cy="936104"/>
            <a:chOff x="3347864" y="5085184"/>
            <a:chExt cx="792088" cy="936104"/>
          </a:xfrm>
        </p:grpSpPr>
        <p:sp>
          <p:nvSpPr>
            <p:cNvPr id="37" name="Arc 36"/>
            <p:cNvSpPr/>
            <p:nvPr/>
          </p:nvSpPr>
          <p:spPr>
            <a:xfrm>
              <a:off x="3347864" y="5085184"/>
              <a:ext cx="792088" cy="936104"/>
            </a:xfrm>
            <a:prstGeom prst="arc">
              <a:avLst>
                <a:gd name="adj1" fmla="val 16200000"/>
                <a:gd name="adj2" fmla="val 13808300"/>
              </a:avLst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V="1">
              <a:off x="3419872" y="5157192"/>
              <a:ext cx="92803" cy="144016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251520" y="4869160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Draft </a:t>
            </a:r>
            <a:r>
              <a:rPr lang="en-GB" dirty="0" smtClean="0">
                <a:sym typeface="Wingdings" pitchFamily="2" charset="2"/>
              </a:rPr>
              <a:t> Reviewed  Revised  Complete  Submitted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66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7632848" cy="1143000"/>
          </a:xfrm>
        </p:spPr>
        <p:txBody>
          <a:bodyPr>
            <a:noAutofit/>
          </a:bodyPr>
          <a:lstStyle/>
          <a:p>
            <a:r>
              <a:rPr lang="en-US" dirty="0"/>
              <a:t>API for systems </a:t>
            </a:r>
            <a:r>
              <a:rPr lang="en-US" dirty="0" smtClean="0"/>
              <a:t>integration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39341"/>
            <a:ext cx="8856984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Determine </a:t>
            </a:r>
            <a:r>
              <a:rPr lang="en-US" sz="2400" dirty="0"/>
              <a:t>the appropriate level of API </a:t>
            </a:r>
            <a:r>
              <a:rPr lang="en-US" sz="2400" dirty="0" smtClean="0"/>
              <a:t>for </a:t>
            </a:r>
            <a:r>
              <a:rPr lang="en-US" sz="2400" dirty="0"/>
              <a:t>the community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Enable institutions </a:t>
            </a:r>
            <a:r>
              <a:rPr lang="en-US" sz="2400" dirty="0"/>
              <a:t>to generate stats and mine </a:t>
            </a:r>
            <a:r>
              <a:rPr lang="en-US" sz="2400" dirty="0" smtClean="0"/>
              <a:t>content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Integrate </a:t>
            </a:r>
            <a:r>
              <a:rPr lang="en-US" sz="2400" dirty="0"/>
              <a:t>with other university systems 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Harvest </a:t>
            </a:r>
            <a:r>
              <a:rPr lang="en-US" sz="2400" dirty="0"/>
              <a:t>core metadata from DMPonline </a:t>
            </a:r>
            <a:endParaRPr lang="en-US" sz="2400" dirty="0" smtClean="0"/>
          </a:p>
          <a:p>
            <a:pPr lvl="0">
              <a:lnSpc>
                <a:spcPct val="150000"/>
              </a:lnSpc>
            </a:pPr>
            <a:r>
              <a:rPr lang="en-US" sz="2400" dirty="0" smtClean="0"/>
              <a:t>Export </a:t>
            </a:r>
            <a:r>
              <a:rPr lang="en-US" sz="2400" dirty="0"/>
              <a:t>DMPs to collate a library of plans</a:t>
            </a:r>
            <a:endParaRPr lang="en-GB" sz="2800" dirty="0"/>
          </a:p>
          <a:p>
            <a:endParaRPr lang="en-GB" sz="2800" dirty="0"/>
          </a:p>
          <a:p>
            <a:endParaRPr lang="en-US" sz="2800" dirty="0"/>
          </a:p>
          <a:p>
            <a:pPr>
              <a:lnSpc>
                <a:spcPct val="200000"/>
              </a:lnSpc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077072"/>
            <a:ext cx="2296116" cy="195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7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Institutional enhancements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sz="2800" dirty="0" smtClean="0"/>
              <a:t>Institutional branding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800" dirty="0" smtClean="0"/>
              <a:t>Customisable </a:t>
            </a:r>
            <a:r>
              <a:rPr lang="en-US" sz="2800" dirty="0"/>
              <a:t>administrative </a:t>
            </a:r>
            <a:r>
              <a:rPr lang="en-US" sz="2800" dirty="0" smtClean="0"/>
              <a:t>data</a:t>
            </a:r>
            <a:endParaRPr lang="en-GB" sz="2800" dirty="0"/>
          </a:p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sz="2800" dirty="0" smtClean="0"/>
              <a:t>Trigger </a:t>
            </a:r>
            <a:r>
              <a:rPr lang="en-US" sz="2800" dirty="0"/>
              <a:t>alerts </a:t>
            </a:r>
            <a:r>
              <a:rPr lang="en-US" sz="2800" dirty="0" smtClean="0"/>
              <a:t>for event monitoring</a:t>
            </a:r>
            <a:endParaRPr lang="en-GB" sz="2800" dirty="0"/>
          </a:p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sz="2800" dirty="0"/>
              <a:t>Create a new template based on an existing one</a:t>
            </a:r>
            <a:endParaRPr lang="en-GB" sz="2800" dirty="0"/>
          </a:p>
          <a:p>
            <a:pPr>
              <a:lnSpc>
                <a:spcPct val="200000"/>
              </a:lnSpc>
            </a:pPr>
            <a:endParaRPr lang="en-GB" dirty="0"/>
          </a:p>
        </p:txBody>
      </p:sp>
      <p:pic>
        <p:nvPicPr>
          <p:cNvPr id="7" name="Content Placeholder 3" descr="allmen"/>
          <p:cNvPicPr>
            <a:picLocks noChangeAspect="1" noChangeArrowheads="1"/>
          </p:cNvPicPr>
          <p:nvPr/>
        </p:nvPicPr>
        <p:blipFill>
          <a:blip r:embed="rId3" cstate="print"/>
          <a:srcRect l="23355" r="23215" b="66586"/>
          <a:stretch>
            <a:fillRect/>
          </a:stretch>
        </p:blipFill>
        <p:spPr>
          <a:xfrm>
            <a:off x="6444208" y="1628800"/>
            <a:ext cx="2343691" cy="150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5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ag_of_Canada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365104"/>
            <a:ext cx="2376264" cy="11881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Locale-aware </a:t>
            </a:r>
            <a:r>
              <a:rPr lang="en-US" dirty="0"/>
              <a:t>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2980928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Customised </a:t>
            </a:r>
            <a:r>
              <a:rPr lang="en-US" sz="2400" dirty="0" smtClean="0"/>
              <a:t>appearance &amp; language </a:t>
            </a:r>
            <a:r>
              <a:rPr lang="en-US" sz="2400" dirty="0"/>
              <a:t>based on IP </a:t>
            </a:r>
            <a:r>
              <a:rPr lang="en-US" sz="2400" dirty="0" smtClean="0"/>
              <a:t>address</a:t>
            </a:r>
          </a:p>
          <a:p>
            <a:pPr lvl="0"/>
            <a:endParaRPr lang="en-GB" sz="1800" dirty="0"/>
          </a:p>
          <a:p>
            <a:pPr lvl="0"/>
            <a:r>
              <a:rPr lang="en-US" sz="2400" dirty="0"/>
              <a:t>Presentation of different (smaller set of) options based on location / </a:t>
            </a:r>
            <a:r>
              <a:rPr lang="en-US" sz="2400" dirty="0" smtClean="0"/>
              <a:t>organisation</a:t>
            </a:r>
          </a:p>
          <a:p>
            <a:pPr lvl="0"/>
            <a:endParaRPr lang="en-GB" sz="1800" dirty="0"/>
          </a:p>
          <a:p>
            <a:pPr lvl="0"/>
            <a:r>
              <a:rPr lang="en-US" sz="2400" dirty="0" smtClean="0"/>
              <a:t>Auto-select </a:t>
            </a:r>
            <a:r>
              <a:rPr lang="en-US" sz="2400" dirty="0"/>
              <a:t>institution when registering via Shibboleth</a:t>
            </a:r>
            <a:endParaRPr lang="en-GB" sz="2400" dirty="0"/>
          </a:p>
          <a:p>
            <a:pPr>
              <a:lnSpc>
                <a:spcPct val="200000"/>
              </a:lnSpc>
            </a:pPr>
            <a:endParaRPr lang="en-GB" dirty="0"/>
          </a:p>
        </p:txBody>
      </p:sp>
      <p:pic>
        <p:nvPicPr>
          <p:cNvPr id="5" name="Picture 4" descr="Flag_of_Spain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941168"/>
            <a:ext cx="1905000" cy="1266825"/>
          </a:xfrm>
          <a:prstGeom prst="rect">
            <a:avLst/>
          </a:prstGeom>
        </p:spPr>
      </p:pic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4941168"/>
            <a:ext cx="1957189" cy="117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DMPonline?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web-based tool to help researchers write Data Management and Sharing Plans</a:t>
            </a:r>
          </a:p>
          <a:p>
            <a:endParaRPr lang="en-GB" dirty="0" smtClean="0"/>
          </a:p>
          <a:p>
            <a:r>
              <a:rPr lang="en-GB" dirty="0" smtClean="0"/>
              <a:t>Includes requirements and guidance from funders, universities and other groups</a:t>
            </a:r>
          </a:p>
          <a:p>
            <a:endParaRPr lang="en-GB" dirty="0"/>
          </a:p>
          <a:p>
            <a:r>
              <a:rPr lang="en-GB" dirty="0" smtClean="0"/>
              <a:t>Developed by the Digital Curation Centre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707088" cy="1143000"/>
          </a:xfrm>
        </p:spPr>
        <p:txBody>
          <a:bodyPr/>
          <a:lstStyle/>
          <a:p>
            <a:r>
              <a:rPr lang="en-GB" altLang="en-US" dirty="0" smtClean="0"/>
              <a:t>DMPonline user group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393113" cy="4741986"/>
          </a:xfrm>
        </p:spPr>
        <p:txBody>
          <a:bodyPr>
            <a:normAutofit fontScale="92500"/>
          </a:bodyPr>
          <a:lstStyle/>
          <a:p>
            <a:pPr marL="342000" indent="-342000"/>
            <a:r>
              <a:rPr lang="en-GB" altLang="en-US" sz="2400" dirty="0" smtClean="0"/>
              <a:t>Aims to make it easier for the community to feed in ideas and direct the development of DMPonline</a:t>
            </a:r>
          </a:p>
          <a:p>
            <a:pPr marL="342000" indent="-342000"/>
            <a:endParaRPr lang="en-GB" altLang="en-US" sz="2400" dirty="0" smtClean="0"/>
          </a:p>
          <a:p>
            <a:pPr marL="342000" indent="-342000"/>
            <a:r>
              <a:rPr lang="en-GB" altLang="en-US" sz="2400" dirty="0" smtClean="0"/>
              <a:t>We’ll post plans for consultation and periodically hold webinars or face-to-face meetings to gather input on specific aspects of implementation</a:t>
            </a:r>
          </a:p>
          <a:p>
            <a:pPr marL="342000" indent="-342000"/>
            <a:endParaRPr lang="en-GB" altLang="en-US" sz="2400" dirty="0" smtClean="0"/>
          </a:p>
          <a:p>
            <a:pPr marL="342000" indent="-342000"/>
            <a:r>
              <a:rPr lang="en-GB" altLang="en-US" sz="2400" dirty="0" smtClean="0"/>
              <a:t>Hope to get participants covering all roles e.g. researchers, RDM co-ordinators, administrators, developers, funders...</a:t>
            </a:r>
          </a:p>
          <a:p>
            <a:pPr marL="0" indent="0">
              <a:buNone/>
            </a:pPr>
            <a:endParaRPr lang="en-GB" altLang="en-US" sz="2400" dirty="0" smtClean="0"/>
          </a:p>
          <a:p>
            <a:pPr marL="342000" indent="-342000"/>
            <a:r>
              <a:rPr lang="en-GB" altLang="en-US" sz="2400" dirty="0" smtClean="0"/>
              <a:t>Subscribe to the user group listserv at:</a:t>
            </a:r>
          </a:p>
          <a:p>
            <a:pPr marL="742050" lvl="1" indent="-342000">
              <a:buNone/>
            </a:pPr>
            <a:r>
              <a:rPr lang="en-GB" sz="2000" dirty="0" smtClean="0">
                <a:hlinkClick r:id="rId3"/>
              </a:rPr>
              <a:t>www.jiscmail.ac.uk/DMPONLINE-USER-GROUP</a:t>
            </a:r>
            <a:r>
              <a:rPr lang="en-GB" sz="2000" dirty="0" smtClean="0">
                <a:hlinkClick r:id="rId4"/>
              </a:rPr>
              <a:t> </a:t>
            </a:r>
            <a:endParaRPr lang="en-GB" altLang="en-US" sz="2000" dirty="0" smtClean="0">
              <a:hlinkClick r:id="rId4"/>
            </a:endParaRPr>
          </a:p>
          <a:p>
            <a:pPr marL="0" indent="0">
              <a:buNone/>
            </a:pPr>
            <a:endParaRPr lang="en-GB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2125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772816"/>
            <a:ext cx="5832475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Thanks – any questions?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2924944"/>
            <a:ext cx="7672015" cy="338455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  <a:defRPr/>
            </a:pPr>
            <a:endParaRPr lang="en-GB" sz="2400" dirty="0" smtClean="0">
              <a:solidFill>
                <a:srgbClr val="FC6204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en-GB" sz="2800" dirty="0" smtClean="0"/>
              <a:t>DMP guidance, tools and resources:</a:t>
            </a:r>
          </a:p>
          <a:p>
            <a:pPr algn="ctr">
              <a:buNone/>
              <a:defRPr/>
            </a:pPr>
            <a:r>
              <a:rPr lang="en-GB" sz="2400" dirty="0" smtClean="0">
                <a:hlinkClick r:id="rId3"/>
              </a:rPr>
              <a:t>www.dcc.ac.uk/resources/data-management-plans</a:t>
            </a:r>
            <a:r>
              <a:rPr lang="en-GB" sz="2800" dirty="0" smtClean="0"/>
              <a:t> </a:t>
            </a:r>
            <a:endParaRPr lang="en-GB" sz="3600" u="sng" dirty="0"/>
          </a:p>
          <a:p>
            <a:pPr algn="ctr">
              <a:buFont typeface="Arial" charset="0"/>
              <a:buNone/>
              <a:defRPr/>
            </a:pPr>
            <a:endParaRPr lang="en-GB" sz="2800" dirty="0" smtClean="0"/>
          </a:p>
          <a:p>
            <a:pPr algn="ctr">
              <a:buFont typeface="Arial" charset="0"/>
              <a:buNone/>
              <a:defRPr/>
            </a:pPr>
            <a:r>
              <a:rPr lang="en-GB" sz="2800" dirty="0" smtClean="0"/>
              <a:t>Follow </a:t>
            </a:r>
            <a:r>
              <a:rPr lang="en-GB" sz="2800" dirty="0"/>
              <a:t>us on </a:t>
            </a:r>
            <a:r>
              <a:rPr lang="en-GB" sz="2800" dirty="0" smtClean="0"/>
              <a:t>twitter:</a:t>
            </a:r>
          </a:p>
          <a:p>
            <a:pPr algn="ctr">
              <a:buFont typeface="Arial" charset="0"/>
              <a:buNone/>
              <a:defRPr/>
            </a:pPr>
            <a:r>
              <a:rPr lang="en-GB" sz="2800" dirty="0" smtClean="0"/>
              <a:t> </a:t>
            </a:r>
            <a:r>
              <a:rPr lang="en-GB" sz="2800" dirty="0"/>
              <a:t>@digitalcuration and </a:t>
            </a:r>
            <a:r>
              <a:rPr lang="en-GB" sz="2800" dirty="0" smtClean="0"/>
              <a:t>#DMPonline</a:t>
            </a:r>
            <a:endParaRPr lang="en-GB" sz="2800" dirty="0"/>
          </a:p>
          <a:p>
            <a:pPr eaLnBrk="1" hangingPunct="1">
              <a:buFontTx/>
              <a:buNone/>
              <a:defRPr/>
            </a:pPr>
            <a:r>
              <a:rPr lang="en-GB" sz="2200" dirty="0" smtClean="0"/>
              <a:t>	</a:t>
            </a:r>
          </a:p>
          <a:p>
            <a:pPr eaLnBrk="1" hangingPunct="1">
              <a:buFontTx/>
              <a:buNone/>
              <a:defRPr/>
            </a:pPr>
            <a:endParaRPr lang="en-GB" sz="2000" dirty="0" smtClean="0"/>
          </a:p>
          <a:p>
            <a:pPr eaLnBrk="1" hangingPunct="1">
              <a:buFontTx/>
              <a:buNone/>
              <a:defRPr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33492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 smtClean="0"/>
              <a:t>Registration</a:t>
            </a:r>
            <a:endParaRPr lang="en-GB" dirty="0"/>
          </a:p>
        </p:txBody>
      </p:sp>
      <p:pic>
        <p:nvPicPr>
          <p:cNvPr id="4" name="Content Placeholder 3" descr="Cap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77497"/>
            <a:ext cx="7136802" cy="4687808"/>
          </a:xfrm>
        </p:spPr>
      </p:pic>
      <p:sp>
        <p:nvSpPr>
          <p:cNvPr id="5" name="TextBox 4"/>
          <p:cNvSpPr txBox="1"/>
          <p:nvPr/>
        </p:nvSpPr>
        <p:spPr>
          <a:xfrm>
            <a:off x="6444208" y="3512046"/>
            <a:ext cx="2563485" cy="200906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GB" sz="1600" dirty="0" smtClean="0"/>
              <a:t>Sign up with your email address, organisation and password</a:t>
            </a:r>
          </a:p>
          <a:p>
            <a:pPr algn="ctr">
              <a:buFontTx/>
              <a:buNone/>
              <a:defRPr/>
            </a:pPr>
            <a:endParaRPr lang="en-GB" sz="1600" dirty="0" smtClean="0"/>
          </a:p>
          <a:p>
            <a:pPr algn="ctr">
              <a:buFontTx/>
              <a:buNone/>
              <a:defRPr/>
            </a:pPr>
            <a:r>
              <a:rPr lang="en-GB" sz="1600" dirty="0" smtClean="0"/>
              <a:t>Select ‘other organisation’ if yours is not listed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 in</a:t>
            </a:r>
            <a:endParaRPr lang="en-GB" dirty="0"/>
          </a:p>
        </p:txBody>
      </p:sp>
      <p:pic>
        <p:nvPicPr>
          <p:cNvPr id="5" name="Content Placeholder 4" descr="Cap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57942"/>
            <a:ext cx="6359290" cy="4998219"/>
          </a:xfrm>
        </p:spPr>
      </p:pic>
      <p:sp>
        <p:nvSpPr>
          <p:cNvPr id="6" name="TextBox 5"/>
          <p:cNvSpPr txBox="1"/>
          <p:nvPr/>
        </p:nvSpPr>
        <p:spPr>
          <a:xfrm>
            <a:off x="6228184" y="3466633"/>
            <a:ext cx="2736304" cy="194095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GB" dirty="0" smtClean="0"/>
              <a:t>Use your email and password to login</a:t>
            </a:r>
          </a:p>
          <a:p>
            <a:pPr algn="ctr">
              <a:buFontTx/>
              <a:buNone/>
              <a:defRPr/>
            </a:pPr>
            <a:endParaRPr lang="en-GB" dirty="0" smtClean="0"/>
          </a:p>
          <a:p>
            <a:pPr algn="ctr">
              <a:buFontTx/>
              <a:buNone/>
              <a:defRPr/>
            </a:pPr>
            <a:r>
              <a:rPr lang="en-GB" dirty="0" smtClean="0"/>
              <a:t>Or if you’re at a UK university, you can use your standard </a:t>
            </a:r>
            <a:r>
              <a:rPr lang="en-GB" dirty="0" err="1" smtClean="0"/>
              <a:t>uni</a:t>
            </a:r>
            <a:r>
              <a:rPr lang="en-GB" dirty="0" smtClean="0"/>
              <a:t> login</a:t>
            </a:r>
          </a:p>
        </p:txBody>
      </p:sp>
      <p:sp>
        <p:nvSpPr>
          <p:cNvPr id="7" name="Oval 6"/>
          <p:cNvSpPr/>
          <p:nvPr/>
        </p:nvSpPr>
        <p:spPr>
          <a:xfrm>
            <a:off x="3635896" y="4293096"/>
            <a:ext cx="24482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‘My plans’ homepage</a:t>
            </a:r>
            <a:endParaRPr lang="en-GB" dirty="0"/>
          </a:p>
        </p:txBody>
      </p:sp>
      <p:pic>
        <p:nvPicPr>
          <p:cNvPr id="4" name="Content Placeholder 3" descr="Cap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7174518" cy="4485276"/>
          </a:xfrm>
        </p:spPr>
      </p:pic>
      <p:sp>
        <p:nvSpPr>
          <p:cNvPr id="5" name="TextBox 4"/>
          <p:cNvSpPr txBox="1"/>
          <p:nvPr/>
        </p:nvSpPr>
        <p:spPr>
          <a:xfrm>
            <a:off x="3923928" y="5085184"/>
            <a:ext cx="4824536" cy="10215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GB" dirty="0" smtClean="0"/>
              <a:t>Summary of the DMPs that you have created, or others have shared with you. </a:t>
            </a:r>
          </a:p>
          <a:p>
            <a:pPr algn="ctr">
              <a:buFontTx/>
              <a:buNone/>
              <a:defRPr/>
            </a:pPr>
            <a:r>
              <a:rPr lang="en-GB" dirty="0" smtClean="0"/>
              <a:t>Note the varying permissions.</a:t>
            </a:r>
          </a:p>
        </p:txBody>
      </p:sp>
      <p:sp>
        <p:nvSpPr>
          <p:cNvPr id="6" name="Oval 5"/>
          <p:cNvSpPr/>
          <p:nvPr/>
        </p:nvSpPr>
        <p:spPr>
          <a:xfrm>
            <a:off x="5436096" y="3645024"/>
            <a:ext cx="1872208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a plan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6745559" cy="45365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16216" y="3501008"/>
            <a:ext cx="2520280" cy="245173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GB" sz="1600" dirty="0">
                <a:latin typeface="+mn-lt"/>
              </a:rPr>
              <a:t>Select </a:t>
            </a:r>
            <a:r>
              <a:rPr lang="en-GB" sz="1600" dirty="0" smtClean="0">
                <a:latin typeface="+mn-lt"/>
              </a:rPr>
              <a:t>funder </a:t>
            </a:r>
            <a:r>
              <a:rPr lang="en-GB" sz="1600" dirty="0">
                <a:latin typeface="+mn-lt"/>
              </a:rPr>
              <a:t>(if any)</a:t>
            </a:r>
          </a:p>
          <a:p>
            <a:pPr algn="ctr">
              <a:buFontTx/>
              <a:buNone/>
              <a:defRPr/>
            </a:pPr>
            <a:endParaRPr lang="en-GB" dirty="0">
              <a:latin typeface="+mn-lt"/>
            </a:endParaRPr>
          </a:p>
          <a:p>
            <a:pPr algn="ctr">
              <a:buFontTx/>
              <a:buNone/>
              <a:defRPr/>
            </a:pPr>
            <a:r>
              <a:rPr lang="en-GB" sz="1600" dirty="0" smtClean="0">
                <a:latin typeface="+mn-lt"/>
              </a:rPr>
              <a:t>Select organisation </a:t>
            </a:r>
            <a:r>
              <a:rPr lang="en-GB" sz="1600" dirty="0">
                <a:latin typeface="+mn-lt"/>
              </a:rPr>
              <a:t>for </a:t>
            </a:r>
            <a:r>
              <a:rPr lang="en-GB" sz="1600" dirty="0" smtClean="0">
                <a:latin typeface="+mn-lt"/>
              </a:rPr>
              <a:t>additional questions </a:t>
            </a:r>
            <a:r>
              <a:rPr lang="en-GB" sz="1600" dirty="0">
                <a:latin typeface="+mn-lt"/>
              </a:rPr>
              <a:t>and guidance</a:t>
            </a:r>
          </a:p>
          <a:p>
            <a:pPr algn="ctr">
              <a:buFontTx/>
              <a:buNone/>
              <a:defRPr/>
            </a:pPr>
            <a:endParaRPr lang="en-GB" dirty="0">
              <a:latin typeface="+mn-lt"/>
            </a:endParaRPr>
          </a:p>
          <a:p>
            <a:pPr algn="ctr">
              <a:buFontTx/>
              <a:buNone/>
              <a:defRPr/>
            </a:pPr>
            <a:r>
              <a:rPr lang="en-GB" sz="1600" dirty="0">
                <a:latin typeface="+mn-lt"/>
              </a:rPr>
              <a:t>Select other sourc</a:t>
            </a:r>
            <a:r>
              <a:rPr lang="en-GB" dirty="0">
                <a:latin typeface="+mn-lt"/>
              </a:rPr>
              <a:t>es of guidance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 details: summary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7969187" cy="452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08104" y="5293809"/>
            <a:ext cx="3312368" cy="71508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GB" dirty="0" smtClean="0"/>
              <a:t>Summary of the sections and questions in your DMP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Overview of sections in a DMP</a:t>
            </a:r>
            <a:endParaRPr lang="en-GB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8851" y="1556792"/>
            <a:ext cx="7704137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2200" y="4787777"/>
            <a:ext cx="2589212" cy="13280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GB" dirty="0">
                <a:latin typeface="+mn-lt"/>
              </a:rPr>
              <a:t>Summary page with dropdown buttons to expand and answer each </a:t>
            </a:r>
            <a:r>
              <a:rPr lang="en-GB" dirty="0" smtClean="0">
                <a:latin typeface="+mn-lt"/>
              </a:rPr>
              <a:t>section</a:t>
            </a:r>
            <a:endParaRPr lang="en-GB" dirty="0"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59632" y="3275609"/>
            <a:ext cx="1368152" cy="216024"/>
          </a:xfrm>
          <a:prstGeom prst="round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941513" y="2280693"/>
            <a:ext cx="2589212" cy="37457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GB" sz="1600" dirty="0" smtClean="0">
                <a:latin typeface="+mn-lt"/>
              </a:rPr>
              <a:t>Enables multiple phases</a:t>
            </a:r>
            <a:endParaRPr lang="en-GB" sz="1600" dirty="0"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195736" y="2679156"/>
            <a:ext cx="133127" cy="596453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Answering questions</a:t>
            </a:r>
            <a:endParaRPr lang="en-GB" dirty="0"/>
          </a:p>
        </p:txBody>
      </p:sp>
      <p:pic>
        <p:nvPicPr>
          <p:cNvPr id="4" name="Content Placeholder 3" descr="Cap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4301" y="1600200"/>
            <a:ext cx="6515397" cy="4525963"/>
          </a:xfrm>
        </p:spPr>
      </p:pic>
      <p:sp>
        <p:nvSpPr>
          <p:cNvPr id="5" name="TextBox 4"/>
          <p:cNvSpPr txBox="1"/>
          <p:nvPr/>
        </p:nvSpPr>
        <p:spPr>
          <a:xfrm>
            <a:off x="3203848" y="4581128"/>
            <a:ext cx="3024336" cy="151216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GB" dirty="0">
                <a:latin typeface="+mn-lt"/>
              </a:rPr>
              <a:t>Notes who has answered the </a:t>
            </a:r>
            <a:r>
              <a:rPr lang="en-GB" dirty="0" smtClean="0">
                <a:latin typeface="+mn-lt"/>
              </a:rPr>
              <a:t>question and when </a:t>
            </a:r>
            <a:endParaRPr lang="en-GB" dirty="0">
              <a:latin typeface="+mn-lt"/>
            </a:endParaRPr>
          </a:p>
          <a:p>
            <a:pPr algn="ctr">
              <a:buFontTx/>
              <a:buNone/>
              <a:defRPr/>
            </a:pPr>
            <a:endParaRPr lang="en-GB" sz="1100" dirty="0">
              <a:latin typeface="+mn-lt"/>
            </a:endParaRPr>
          </a:p>
          <a:p>
            <a:pPr algn="ctr">
              <a:buFontTx/>
              <a:buNone/>
              <a:defRPr/>
            </a:pPr>
            <a:r>
              <a:rPr lang="en-GB" dirty="0">
                <a:latin typeface="+mn-lt"/>
              </a:rPr>
              <a:t>Progress bar updates how many </a:t>
            </a:r>
            <a:r>
              <a:rPr lang="en-GB" dirty="0" smtClean="0">
                <a:latin typeface="+mn-lt"/>
              </a:rPr>
              <a:t>questions remain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9900"/>
      </a:hlink>
      <a:folHlink>
        <a:srgbClr val="E36C09"/>
      </a:folHlink>
    </a:clrScheme>
    <a:fontScheme name="DMPonline">
      <a:majorFont>
        <a:latin typeface="GillSans-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84</TotalTime>
  <Words>496</Words>
  <Application>Microsoft Office PowerPoint</Application>
  <PresentationFormat>On-screen Show (4:3)</PresentationFormat>
  <Paragraphs>107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Theme1</vt:lpstr>
      <vt:lpstr>DMPonline: basic demo</vt:lpstr>
      <vt:lpstr>What is DMPonline?</vt:lpstr>
      <vt:lpstr>Registration</vt:lpstr>
      <vt:lpstr>Sign in</vt:lpstr>
      <vt:lpstr>‘My plans’ homepage</vt:lpstr>
      <vt:lpstr>Creating a plan</vt:lpstr>
      <vt:lpstr>Plan details: summary</vt:lpstr>
      <vt:lpstr>Overview of sections in a DMP</vt:lpstr>
      <vt:lpstr>Answering questions</vt:lpstr>
      <vt:lpstr>Sharing plans</vt:lpstr>
      <vt:lpstr>Co-writing DMPs</vt:lpstr>
      <vt:lpstr>Exporting DMPs</vt:lpstr>
      <vt:lpstr>Try it out</vt:lpstr>
      <vt:lpstr>Roadmap for 2015</vt:lpstr>
      <vt:lpstr>End-user improvements</vt:lpstr>
      <vt:lpstr>Lifecycle and review</vt:lpstr>
      <vt:lpstr>API for systems integration</vt:lpstr>
      <vt:lpstr>Institutional enhancements</vt:lpstr>
      <vt:lpstr>Locale-aware support</vt:lpstr>
      <vt:lpstr>DMPonline user group</vt:lpstr>
      <vt:lpstr>Thanks – any questions?</vt:lpstr>
    </vt:vector>
  </TitlesOfParts>
  <Company>University of Glasgow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DMPonline: basic demo</dc:title>
  <dc:creator>slj2z</dc:creator>
  <cp:lastModifiedBy>Marta Ribeiro</cp:lastModifiedBy>
  <cp:revision>8</cp:revision>
  <dcterms:created xsi:type="dcterms:W3CDTF">2014-03-06T16:39:03Z</dcterms:created>
  <dcterms:modified xsi:type="dcterms:W3CDTF">2015-04-22T14:31:21Z</dcterms:modified>
</cp:coreProperties>
</file>