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  <p:sldMasterId id="2147483828" r:id="rId6"/>
  </p:sldMasterIdLst>
  <p:notesMasterIdLst>
    <p:notesMasterId r:id="rId32"/>
  </p:notesMasterIdLst>
  <p:sldIdLst>
    <p:sldId id="256" r:id="rId7"/>
    <p:sldId id="406" r:id="rId8"/>
    <p:sldId id="423" r:id="rId9"/>
    <p:sldId id="408" r:id="rId10"/>
    <p:sldId id="409" r:id="rId11"/>
    <p:sldId id="418" r:id="rId12"/>
    <p:sldId id="410" r:id="rId13"/>
    <p:sldId id="411" r:id="rId14"/>
    <p:sldId id="417" r:id="rId15"/>
    <p:sldId id="431" r:id="rId16"/>
    <p:sldId id="424" r:id="rId17"/>
    <p:sldId id="432" r:id="rId18"/>
    <p:sldId id="434" r:id="rId19"/>
    <p:sldId id="433" r:id="rId20"/>
    <p:sldId id="435" r:id="rId21"/>
    <p:sldId id="426" r:id="rId22"/>
    <p:sldId id="427" r:id="rId23"/>
    <p:sldId id="419" r:id="rId24"/>
    <p:sldId id="420" r:id="rId25"/>
    <p:sldId id="421" r:id="rId26"/>
    <p:sldId id="422" r:id="rId27"/>
    <p:sldId id="428" r:id="rId28"/>
    <p:sldId id="429" r:id="rId29"/>
    <p:sldId id="430" r:id="rId30"/>
    <p:sldId id="4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CD"/>
    <a:srgbClr val="F6F49A"/>
    <a:srgbClr val="960000"/>
    <a:srgbClr val="E86E0A"/>
    <a:srgbClr val="0635BA"/>
    <a:srgbClr val="9E0000"/>
    <a:srgbClr val="DED410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6395" autoAdjust="0"/>
  </p:normalViewPr>
  <p:slideViewPr>
    <p:cSldViewPr>
      <p:cViewPr varScale="1">
        <p:scale>
          <a:sx n="72" d="100"/>
          <a:sy n="72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-alliance.org/groups/dmp-common-standards-wg" TargetMode="External"/><Relationship Id="rId1" Type="http://schemas.openxmlformats.org/officeDocument/2006/relationships/hyperlink" Target="https://www.rd-alliance.org/groups/exposing-data-management-plans-wg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-alliance.org/groups/dmp-common-standards-wg" TargetMode="External"/><Relationship Id="rId1" Type="http://schemas.openxmlformats.org/officeDocument/2006/relationships/hyperlink" Target="https://www.rd-alliance.org/groups/exposing-data-management-plans-w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F2370-A94E-4708-A1AD-619C04F73E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9899BB8-D9F3-4E9D-9427-2C0C1840C5DD}">
      <dgm:prSet phldrT="[Text]" custT="1"/>
      <dgm:spPr/>
      <dgm:t>
        <a:bodyPr/>
        <a:lstStyle/>
        <a:p>
          <a:r>
            <a:rPr lang="en-GB" sz="2000" dirty="0"/>
            <a:t>Planning &amp; administration</a:t>
          </a:r>
        </a:p>
      </dgm:t>
    </dgm:pt>
    <dgm:pt modelId="{95460D0E-BC8E-4D94-A2CA-FAEEA0F7C1BF}" type="parTrans" cxnId="{A3C3F88F-4449-4912-9B76-194A9F83AAE6}">
      <dgm:prSet/>
      <dgm:spPr/>
      <dgm:t>
        <a:bodyPr/>
        <a:lstStyle/>
        <a:p>
          <a:endParaRPr lang="en-GB"/>
        </a:p>
      </dgm:t>
    </dgm:pt>
    <dgm:pt modelId="{E087A661-7E12-46F1-8191-3EDA8EF8591B}" type="sibTrans" cxnId="{A3C3F88F-4449-4912-9B76-194A9F83AAE6}">
      <dgm:prSet/>
      <dgm:spPr/>
      <dgm:t>
        <a:bodyPr/>
        <a:lstStyle/>
        <a:p>
          <a:endParaRPr lang="en-GB"/>
        </a:p>
      </dgm:t>
    </dgm:pt>
    <dgm:pt modelId="{57AA458C-2E79-4057-974F-D0536CE77C11}">
      <dgm:prSet phldrT="[Text]" custT="1"/>
      <dgm:spPr/>
      <dgm:t>
        <a:bodyPr/>
        <a:lstStyle/>
        <a:p>
          <a:r>
            <a:rPr lang="en-GB" sz="2000" dirty="0"/>
            <a:t>Create, analyse, manage data</a:t>
          </a:r>
        </a:p>
      </dgm:t>
    </dgm:pt>
    <dgm:pt modelId="{9ACC4E65-84AA-4358-9F53-023664C07118}" type="parTrans" cxnId="{BB3FEACF-50FB-465A-BDAC-EB03D78744F4}">
      <dgm:prSet/>
      <dgm:spPr/>
      <dgm:t>
        <a:bodyPr/>
        <a:lstStyle/>
        <a:p>
          <a:endParaRPr lang="en-GB"/>
        </a:p>
      </dgm:t>
    </dgm:pt>
    <dgm:pt modelId="{AEBA1070-5EB3-4A6C-AA0A-05DD13F4BF98}" type="sibTrans" cxnId="{BB3FEACF-50FB-465A-BDAC-EB03D78744F4}">
      <dgm:prSet/>
      <dgm:spPr/>
      <dgm:t>
        <a:bodyPr/>
        <a:lstStyle/>
        <a:p>
          <a:endParaRPr lang="en-GB"/>
        </a:p>
      </dgm:t>
    </dgm:pt>
    <dgm:pt modelId="{1F1AE654-CABA-4732-B0A6-C54CC6D8DABE}">
      <dgm:prSet phldrT="[Text]" custT="1"/>
      <dgm:spPr/>
      <dgm:t>
        <a:bodyPr/>
        <a:lstStyle/>
        <a:p>
          <a:r>
            <a:rPr lang="en-GB" sz="2000" dirty="0"/>
            <a:t>Publishing &amp; reuse</a:t>
          </a:r>
        </a:p>
      </dgm:t>
    </dgm:pt>
    <dgm:pt modelId="{3B2C2658-F43D-4368-B58B-01AE6DAA0666}" type="parTrans" cxnId="{A7CA3B51-AEC6-4240-A534-1EB7CD2317DD}">
      <dgm:prSet/>
      <dgm:spPr/>
      <dgm:t>
        <a:bodyPr/>
        <a:lstStyle/>
        <a:p>
          <a:endParaRPr lang="en-GB"/>
        </a:p>
      </dgm:t>
    </dgm:pt>
    <dgm:pt modelId="{8D6AE136-4A63-41AA-8727-455DE02AA0A2}" type="sibTrans" cxnId="{A7CA3B51-AEC6-4240-A534-1EB7CD2317DD}">
      <dgm:prSet/>
      <dgm:spPr/>
      <dgm:t>
        <a:bodyPr/>
        <a:lstStyle/>
        <a:p>
          <a:endParaRPr lang="en-GB"/>
        </a:p>
      </dgm:t>
    </dgm:pt>
    <dgm:pt modelId="{62C61344-178C-47C7-8F09-29B63FD5A93D}" type="pres">
      <dgm:prSet presAssocID="{2EFF2370-A94E-4708-A1AD-619C04F73EAB}" presName="Name0" presStyleCnt="0">
        <dgm:presLayoutVars>
          <dgm:dir/>
          <dgm:animLvl val="lvl"/>
          <dgm:resizeHandles val="exact"/>
        </dgm:presLayoutVars>
      </dgm:prSet>
      <dgm:spPr/>
    </dgm:pt>
    <dgm:pt modelId="{4BB4231E-F93F-47F3-96ED-B53ED8F1509A}" type="pres">
      <dgm:prSet presAssocID="{A9899BB8-D9F3-4E9D-9427-2C0C1840C5DD}" presName="parTxOnly" presStyleLbl="node1" presStyleIdx="0" presStyleCnt="3" custScaleX="115091" custScaleY="83029">
        <dgm:presLayoutVars>
          <dgm:chMax val="0"/>
          <dgm:chPref val="0"/>
          <dgm:bulletEnabled val="1"/>
        </dgm:presLayoutVars>
      </dgm:prSet>
      <dgm:spPr/>
    </dgm:pt>
    <dgm:pt modelId="{BDD022EE-4051-4F0E-B931-4F3BD0778BD3}" type="pres">
      <dgm:prSet presAssocID="{E087A661-7E12-46F1-8191-3EDA8EF8591B}" presName="parTxOnlySpace" presStyleCnt="0"/>
      <dgm:spPr/>
    </dgm:pt>
    <dgm:pt modelId="{BAB0BD02-A4C7-4E98-85A7-B3DE096A208C}" type="pres">
      <dgm:prSet presAssocID="{57AA458C-2E79-4057-974F-D0536CE77C11}" presName="parTxOnly" presStyleLbl="node1" presStyleIdx="1" presStyleCnt="3" custScaleX="125376" custScaleY="83029">
        <dgm:presLayoutVars>
          <dgm:chMax val="0"/>
          <dgm:chPref val="0"/>
          <dgm:bulletEnabled val="1"/>
        </dgm:presLayoutVars>
      </dgm:prSet>
      <dgm:spPr/>
    </dgm:pt>
    <dgm:pt modelId="{969DDA65-D32A-45C1-B2C2-B29231DFD05B}" type="pres">
      <dgm:prSet presAssocID="{AEBA1070-5EB3-4A6C-AA0A-05DD13F4BF98}" presName="parTxOnlySpace" presStyleCnt="0"/>
      <dgm:spPr/>
    </dgm:pt>
    <dgm:pt modelId="{5989948A-DB35-4645-922C-CF305388F607}" type="pres">
      <dgm:prSet presAssocID="{1F1AE654-CABA-4732-B0A6-C54CC6D8DABE}" presName="parTxOnly" presStyleLbl="node1" presStyleIdx="2" presStyleCnt="3" custScaleX="127196" custScaleY="83029">
        <dgm:presLayoutVars>
          <dgm:chMax val="0"/>
          <dgm:chPref val="0"/>
          <dgm:bulletEnabled val="1"/>
        </dgm:presLayoutVars>
      </dgm:prSet>
      <dgm:spPr/>
    </dgm:pt>
  </dgm:ptLst>
  <dgm:cxnLst>
    <dgm:cxn modelId="{17409950-195E-45CB-BBC8-B8DCFE0C37FB}" type="presOf" srcId="{A9899BB8-D9F3-4E9D-9427-2C0C1840C5DD}" destId="{4BB4231E-F93F-47F3-96ED-B53ED8F1509A}" srcOrd="0" destOrd="0" presId="urn:microsoft.com/office/officeart/2005/8/layout/chevron1"/>
    <dgm:cxn modelId="{A7CA3B51-AEC6-4240-A534-1EB7CD2317DD}" srcId="{2EFF2370-A94E-4708-A1AD-619C04F73EAB}" destId="{1F1AE654-CABA-4732-B0A6-C54CC6D8DABE}" srcOrd="2" destOrd="0" parTransId="{3B2C2658-F43D-4368-B58B-01AE6DAA0666}" sibTransId="{8D6AE136-4A63-41AA-8727-455DE02AA0A2}"/>
    <dgm:cxn modelId="{639E207B-2F59-418A-AB9C-031F830E7DD2}" type="presOf" srcId="{2EFF2370-A94E-4708-A1AD-619C04F73EAB}" destId="{62C61344-178C-47C7-8F09-29B63FD5A93D}" srcOrd="0" destOrd="0" presId="urn:microsoft.com/office/officeart/2005/8/layout/chevron1"/>
    <dgm:cxn modelId="{A3C3F88F-4449-4912-9B76-194A9F83AAE6}" srcId="{2EFF2370-A94E-4708-A1AD-619C04F73EAB}" destId="{A9899BB8-D9F3-4E9D-9427-2C0C1840C5DD}" srcOrd="0" destOrd="0" parTransId="{95460D0E-BC8E-4D94-A2CA-FAEEA0F7C1BF}" sibTransId="{E087A661-7E12-46F1-8191-3EDA8EF8591B}"/>
    <dgm:cxn modelId="{3C116AC0-A8E2-41CB-A435-C2F319907ED2}" type="presOf" srcId="{1F1AE654-CABA-4732-B0A6-C54CC6D8DABE}" destId="{5989948A-DB35-4645-922C-CF305388F607}" srcOrd="0" destOrd="0" presId="urn:microsoft.com/office/officeart/2005/8/layout/chevron1"/>
    <dgm:cxn modelId="{BB3FEACF-50FB-465A-BDAC-EB03D78744F4}" srcId="{2EFF2370-A94E-4708-A1AD-619C04F73EAB}" destId="{57AA458C-2E79-4057-974F-D0536CE77C11}" srcOrd="1" destOrd="0" parTransId="{9ACC4E65-84AA-4358-9F53-023664C07118}" sibTransId="{AEBA1070-5EB3-4A6C-AA0A-05DD13F4BF98}"/>
    <dgm:cxn modelId="{643913F0-46F7-4D6F-99B2-B2A8520CD0B8}" type="presOf" srcId="{57AA458C-2E79-4057-974F-D0536CE77C11}" destId="{BAB0BD02-A4C7-4E98-85A7-B3DE096A208C}" srcOrd="0" destOrd="0" presId="urn:microsoft.com/office/officeart/2005/8/layout/chevron1"/>
    <dgm:cxn modelId="{44436557-23A1-4648-9026-BB93DC3C9F75}" type="presParOf" srcId="{62C61344-178C-47C7-8F09-29B63FD5A93D}" destId="{4BB4231E-F93F-47F3-96ED-B53ED8F1509A}" srcOrd="0" destOrd="0" presId="urn:microsoft.com/office/officeart/2005/8/layout/chevron1"/>
    <dgm:cxn modelId="{170B0F8D-3B78-48FE-9490-CFAE3D9CB5B9}" type="presParOf" srcId="{62C61344-178C-47C7-8F09-29B63FD5A93D}" destId="{BDD022EE-4051-4F0E-B931-4F3BD0778BD3}" srcOrd="1" destOrd="0" presId="urn:microsoft.com/office/officeart/2005/8/layout/chevron1"/>
    <dgm:cxn modelId="{8E31E4CE-CAB7-443F-A202-2EEA1A58B91B}" type="presParOf" srcId="{62C61344-178C-47C7-8F09-29B63FD5A93D}" destId="{BAB0BD02-A4C7-4E98-85A7-B3DE096A208C}" srcOrd="2" destOrd="0" presId="urn:microsoft.com/office/officeart/2005/8/layout/chevron1"/>
    <dgm:cxn modelId="{556B696D-D3C9-4942-97C2-80AEF409A50E}" type="presParOf" srcId="{62C61344-178C-47C7-8F09-29B63FD5A93D}" destId="{969DDA65-D32A-45C1-B2C2-B29231DFD05B}" srcOrd="3" destOrd="0" presId="urn:microsoft.com/office/officeart/2005/8/layout/chevron1"/>
    <dgm:cxn modelId="{E3D17CFA-E10A-4AF1-9DED-57B76526BA0D}" type="presParOf" srcId="{62C61344-178C-47C7-8F09-29B63FD5A93D}" destId="{5989948A-DB35-4645-922C-CF305388F6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1BDD7-481F-4369-995B-9EF9F8FBA35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F32CF-69AB-4FDA-8A55-521C6F5D1882}">
      <dgm:prSet phldrT="[Text]" custT="1"/>
      <dgm:spPr/>
      <dgm:t>
        <a:bodyPr/>
        <a:lstStyle/>
        <a:p>
          <a:r>
            <a:rPr lang="en-US" sz="2400" dirty="0"/>
            <a:t>Active DMPs Interest Group</a:t>
          </a:r>
        </a:p>
      </dgm:t>
    </dgm:pt>
    <dgm:pt modelId="{35B0ED49-1F05-403B-A2C3-1FD9A2C74943}" type="parTrans" cxnId="{BE39656F-6C88-4C45-A9A9-89B6C65E026F}">
      <dgm:prSet/>
      <dgm:spPr/>
      <dgm:t>
        <a:bodyPr/>
        <a:lstStyle/>
        <a:p>
          <a:endParaRPr lang="en-US"/>
        </a:p>
      </dgm:t>
    </dgm:pt>
    <dgm:pt modelId="{60879EDF-5482-460D-A99D-C62DD0E4B802}" type="sibTrans" cxnId="{BE39656F-6C88-4C45-A9A9-89B6C65E026F}">
      <dgm:prSet/>
      <dgm:spPr/>
      <dgm:t>
        <a:bodyPr/>
        <a:lstStyle/>
        <a:p>
          <a:endParaRPr lang="en-US"/>
        </a:p>
      </dgm:t>
    </dgm:pt>
    <dgm:pt modelId="{3815F5FA-BFCA-4A5A-B014-2B9FF5B0FBC5}">
      <dgm:prSet phldrT="[Text]"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800" dirty="0"/>
            <a:t>Exposing DMPs Working Group</a:t>
          </a:r>
        </a:p>
        <a:p>
          <a:pPr algn="l">
            <a:spcAft>
              <a:spcPct val="35000"/>
            </a:spcAft>
          </a:pPr>
          <a:r>
            <a:rPr lang="en-GB" sz="1400" b="0" dirty="0"/>
            <a:t>- develop use cases of what can be shared, when and with whom</a:t>
          </a:r>
        </a:p>
        <a:p>
          <a:pPr algn="l">
            <a:spcAft>
              <a:spcPct val="35000"/>
            </a:spcAft>
          </a:pPr>
          <a:r>
            <a:rPr lang="en-GB" sz="1400" b="0" dirty="0"/>
            <a:t>- provide </a:t>
          </a:r>
          <a:r>
            <a:rPr lang="en-GB" sz="1400" dirty="0"/>
            <a:t>a reference model and alternative strategies for exposing DMPs</a:t>
          </a:r>
        </a:p>
        <a:p>
          <a:pPr algn="l">
            <a:spcAft>
              <a:spcPct val="35000"/>
            </a:spcAft>
          </a:pPr>
          <a:r>
            <a:rPr lang="en-US" sz="1400" dirty="0">
              <a:hlinkClick xmlns:r="http://schemas.openxmlformats.org/officeDocument/2006/relationships" r:id="rId1"/>
            </a:rPr>
            <a:t>https://www.rd-alliance.org/groups/exposing-data-management-plans-wg</a:t>
          </a:r>
          <a:r>
            <a:rPr lang="en-US" sz="1400" dirty="0"/>
            <a:t> </a:t>
          </a:r>
          <a:endParaRPr lang="en-GB" sz="1400" b="0" dirty="0"/>
        </a:p>
      </dgm:t>
    </dgm:pt>
    <dgm:pt modelId="{3507D3C2-8CED-42AD-9965-B780D9CBFCF0}" type="parTrans" cxnId="{98A27A1C-92D3-4651-99A2-EB8CD42E0C02}">
      <dgm:prSet/>
      <dgm:spPr/>
      <dgm:t>
        <a:bodyPr/>
        <a:lstStyle/>
        <a:p>
          <a:endParaRPr lang="en-US"/>
        </a:p>
      </dgm:t>
    </dgm:pt>
    <dgm:pt modelId="{7397AB65-1BA6-4224-B920-1C482845EEE3}" type="sibTrans" cxnId="{98A27A1C-92D3-4651-99A2-EB8CD42E0C02}">
      <dgm:prSet/>
      <dgm:spPr/>
      <dgm:t>
        <a:bodyPr/>
        <a:lstStyle/>
        <a:p>
          <a:endParaRPr lang="en-US"/>
        </a:p>
      </dgm:t>
    </dgm:pt>
    <dgm:pt modelId="{B9725763-C6DC-4C1B-B4C8-769BCDA3FE04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800" dirty="0"/>
            <a:t>DMP Common Standards </a:t>
          </a:r>
        </a:p>
        <a:p>
          <a:pPr algn="ctr">
            <a:spcAft>
              <a:spcPts val="600"/>
            </a:spcAft>
          </a:pPr>
          <a:r>
            <a:rPr lang="en-US" sz="1800" dirty="0"/>
            <a:t>Working Group</a:t>
          </a:r>
        </a:p>
        <a:p>
          <a:pPr algn="l">
            <a:spcAft>
              <a:spcPct val="35000"/>
            </a:spcAft>
          </a:pPr>
          <a:r>
            <a:rPr lang="en-GB" sz="1400" b="0" dirty="0"/>
            <a:t>- develop a common data model with a core set of elements</a:t>
          </a:r>
        </a:p>
        <a:p>
          <a:pPr algn="l">
            <a:spcAft>
              <a:spcPct val="35000"/>
            </a:spcAft>
          </a:pPr>
          <a:r>
            <a:rPr lang="en-GB" sz="1400" b="0" dirty="0"/>
            <a:t>- provide reference implementations of the data model</a:t>
          </a:r>
        </a:p>
        <a:p>
          <a:pPr algn="l">
            <a:spcAft>
              <a:spcPct val="35000"/>
            </a:spcAft>
          </a:pPr>
          <a:r>
            <a:rPr lang="en-US" sz="1400" b="0" dirty="0">
              <a:hlinkClick xmlns:r="http://schemas.openxmlformats.org/officeDocument/2006/relationships" r:id="rId2"/>
            </a:rPr>
            <a:t>https://www.rd-alliance.org/groups/dmp-common-standards-wg</a:t>
          </a:r>
          <a:r>
            <a:rPr lang="en-US" sz="1400" b="0" dirty="0"/>
            <a:t> </a:t>
          </a:r>
        </a:p>
      </dgm:t>
    </dgm:pt>
    <dgm:pt modelId="{2C57A9D6-7DBB-4697-8955-F5FDF4658243}" type="parTrans" cxnId="{17D80D4D-146A-4F1F-ADD9-29B33231D05D}">
      <dgm:prSet/>
      <dgm:spPr/>
      <dgm:t>
        <a:bodyPr/>
        <a:lstStyle/>
        <a:p>
          <a:endParaRPr lang="en-US"/>
        </a:p>
      </dgm:t>
    </dgm:pt>
    <dgm:pt modelId="{CBA3847C-203A-44EC-B6A7-6B17322F6687}" type="sibTrans" cxnId="{17D80D4D-146A-4F1F-ADD9-29B33231D05D}">
      <dgm:prSet/>
      <dgm:spPr/>
      <dgm:t>
        <a:bodyPr/>
        <a:lstStyle/>
        <a:p>
          <a:endParaRPr lang="en-US"/>
        </a:p>
      </dgm:t>
    </dgm:pt>
    <dgm:pt modelId="{AC8CB6C5-EBD0-41BA-9DB8-3522647B86E6}" type="pres">
      <dgm:prSet presAssocID="{B1B1BDD7-481F-4369-995B-9EF9F8FBA3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B90673-49DE-4336-96E1-98EE5C4B223B}" type="pres">
      <dgm:prSet presAssocID="{268F32CF-69AB-4FDA-8A55-521C6F5D1882}" presName="singleCycle" presStyleCnt="0"/>
      <dgm:spPr/>
    </dgm:pt>
    <dgm:pt modelId="{3B2AA1B3-7521-44DF-B0CD-CCE9B1EF6D51}" type="pres">
      <dgm:prSet presAssocID="{268F32CF-69AB-4FDA-8A55-521C6F5D1882}" presName="singleCenter" presStyleLbl="node1" presStyleIdx="0" presStyleCnt="3" custScaleX="178541" custScaleY="68495" custLinFactNeighborX="-126" custLinFactNeighborY="-23174">
        <dgm:presLayoutVars>
          <dgm:chMax val="7"/>
          <dgm:chPref val="7"/>
        </dgm:presLayoutVars>
      </dgm:prSet>
      <dgm:spPr/>
    </dgm:pt>
    <dgm:pt modelId="{F5748FA4-DED0-4CB1-918A-606F99BF16A7}" type="pres">
      <dgm:prSet presAssocID="{3507D3C2-8CED-42AD-9965-B780D9CBFCF0}" presName="Name56" presStyleLbl="parChTrans1D2" presStyleIdx="0" presStyleCnt="2"/>
      <dgm:spPr/>
    </dgm:pt>
    <dgm:pt modelId="{0F5D8913-3FFD-40A8-BA8C-5C05AB099845}" type="pres">
      <dgm:prSet presAssocID="{3815F5FA-BFCA-4A5A-B014-2B9FF5B0FBC5}" presName="text0" presStyleLbl="node1" presStyleIdx="1" presStyleCnt="3" custScaleX="361997" custScaleY="196685" custRadScaleRad="133746" custRadScaleInc="136379">
        <dgm:presLayoutVars>
          <dgm:bulletEnabled val="1"/>
        </dgm:presLayoutVars>
      </dgm:prSet>
      <dgm:spPr/>
    </dgm:pt>
    <dgm:pt modelId="{23656503-3FA7-4541-A57E-F71E43F85A95}" type="pres">
      <dgm:prSet presAssocID="{2C57A9D6-7DBB-4697-8955-F5FDF4658243}" presName="Name56" presStyleLbl="parChTrans1D2" presStyleIdx="1" presStyleCnt="2"/>
      <dgm:spPr/>
    </dgm:pt>
    <dgm:pt modelId="{07923299-60F5-467E-A0F6-1DEA9ED6D02D}" type="pres">
      <dgm:prSet presAssocID="{B9725763-C6DC-4C1B-B4C8-769BCDA3FE04}" presName="text0" presStyleLbl="node1" presStyleIdx="2" presStyleCnt="3" custScaleX="341796" custScaleY="199715" custRadScaleRad="126966" custRadScaleInc="60470">
        <dgm:presLayoutVars>
          <dgm:bulletEnabled val="1"/>
        </dgm:presLayoutVars>
      </dgm:prSet>
      <dgm:spPr/>
    </dgm:pt>
  </dgm:ptLst>
  <dgm:cxnLst>
    <dgm:cxn modelId="{98A27A1C-92D3-4651-99A2-EB8CD42E0C02}" srcId="{268F32CF-69AB-4FDA-8A55-521C6F5D1882}" destId="{3815F5FA-BFCA-4A5A-B014-2B9FF5B0FBC5}" srcOrd="0" destOrd="0" parTransId="{3507D3C2-8CED-42AD-9965-B780D9CBFCF0}" sibTransId="{7397AB65-1BA6-4224-B920-1C482845EEE3}"/>
    <dgm:cxn modelId="{5D68AB28-BD47-4836-B430-39775F0BC2DE}" type="presOf" srcId="{3507D3C2-8CED-42AD-9965-B780D9CBFCF0}" destId="{F5748FA4-DED0-4CB1-918A-606F99BF16A7}" srcOrd="0" destOrd="0" presId="urn:microsoft.com/office/officeart/2008/layout/RadialCluster"/>
    <dgm:cxn modelId="{17D80D4D-146A-4F1F-ADD9-29B33231D05D}" srcId="{268F32CF-69AB-4FDA-8A55-521C6F5D1882}" destId="{B9725763-C6DC-4C1B-B4C8-769BCDA3FE04}" srcOrd="1" destOrd="0" parTransId="{2C57A9D6-7DBB-4697-8955-F5FDF4658243}" sibTransId="{CBA3847C-203A-44EC-B6A7-6B17322F6687}"/>
    <dgm:cxn modelId="{BE39656F-6C88-4C45-A9A9-89B6C65E026F}" srcId="{B1B1BDD7-481F-4369-995B-9EF9F8FBA354}" destId="{268F32CF-69AB-4FDA-8A55-521C6F5D1882}" srcOrd="0" destOrd="0" parTransId="{35B0ED49-1F05-403B-A2C3-1FD9A2C74943}" sibTransId="{60879EDF-5482-460D-A99D-C62DD0E4B802}"/>
    <dgm:cxn modelId="{9F2D2883-1429-43CE-BDC6-7B3E287C7F11}" type="presOf" srcId="{B9725763-C6DC-4C1B-B4C8-769BCDA3FE04}" destId="{07923299-60F5-467E-A0F6-1DEA9ED6D02D}" srcOrd="0" destOrd="0" presId="urn:microsoft.com/office/officeart/2008/layout/RadialCluster"/>
    <dgm:cxn modelId="{49FACF92-062E-4FAC-BD5A-FD9FA2D066CE}" type="presOf" srcId="{3815F5FA-BFCA-4A5A-B014-2B9FF5B0FBC5}" destId="{0F5D8913-3FFD-40A8-BA8C-5C05AB099845}" srcOrd="0" destOrd="0" presId="urn:microsoft.com/office/officeart/2008/layout/RadialCluster"/>
    <dgm:cxn modelId="{7A289AA2-7EFE-411B-8B2B-A69B532BEAC0}" type="presOf" srcId="{2C57A9D6-7DBB-4697-8955-F5FDF4658243}" destId="{23656503-3FA7-4541-A57E-F71E43F85A95}" srcOrd="0" destOrd="0" presId="urn:microsoft.com/office/officeart/2008/layout/RadialCluster"/>
    <dgm:cxn modelId="{4FF182B8-9886-4780-900D-DECBD0CE831B}" type="presOf" srcId="{268F32CF-69AB-4FDA-8A55-521C6F5D1882}" destId="{3B2AA1B3-7521-44DF-B0CD-CCE9B1EF6D51}" srcOrd="0" destOrd="0" presId="urn:microsoft.com/office/officeart/2008/layout/RadialCluster"/>
    <dgm:cxn modelId="{E80D97E5-5B08-4976-A42A-46BC07D95B93}" type="presOf" srcId="{B1B1BDD7-481F-4369-995B-9EF9F8FBA354}" destId="{AC8CB6C5-EBD0-41BA-9DB8-3522647B86E6}" srcOrd="0" destOrd="0" presId="urn:microsoft.com/office/officeart/2008/layout/RadialCluster"/>
    <dgm:cxn modelId="{26ABF24D-3F35-4C71-A2A5-79BB5DE479B4}" type="presParOf" srcId="{AC8CB6C5-EBD0-41BA-9DB8-3522647B86E6}" destId="{EAB90673-49DE-4336-96E1-98EE5C4B223B}" srcOrd="0" destOrd="0" presId="urn:microsoft.com/office/officeart/2008/layout/RadialCluster"/>
    <dgm:cxn modelId="{CBB04D06-5DF2-432F-A208-1EEC20A40B32}" type="presParOf" srcId="{EAB90673-49DE-4336-96E1-98EE5C4B223B}" destId="{3B2AA1B3-7521-44DF-B0CD-CCE9B1EF6D51}" srcOrd="0" destOrd="0" presId="urn:microsoft.com/office/officeart/2008/layout/RadialCluster"/>
    <dgm:cxn modelId="{2C8994D0-CDDA-42F9-8462-7BCAFF306EA4}" type="presParOf" srcId="{EAB90673-49DE-4336-96E1-98EE5C4B223B}" destId="{F5748FA4-DED0-4CB1-918A-606F99BF16A7}" srcOrd="1" destOrd="0" presId="urn:microsoft.com/office/officeart/2008/layout/RadialCluster"/>
    <dgm:cxn modelId="{409562B0-6B9F-4514-AFDD-C1C512E77AFB}" type="presParOf" srcId="{EAB90673-49DE-4336-96E1-98EE5C4B223B}" destId="{0F5D8913-3FFD-40A8-BA8C-5C05AB099845}" srcOrd="2" destOrd="0" presId="urn:microsoft.com/office/officeart/2008/layout/RadialCluster"/>
    <dgm:cxn modelId="{D99F1F2A-656D-4A70-B8A4-B3966D80326E}" type="presParOf" srcId="{EAB90673-49DE-4336-96E1-98EE5C4B223B}" destId="{23656503-3FA7-4541-A57E-F71E43F85A95}" srcOrd="3" destOrd="0" presId="urn:microsoft.com/office/officeart/2008/layout/RadialCluster"/>
    <dgm:cxn modelId="{873E2B2B-5B11-47B8-9B9A-94D5410A1597}" type="presParOf" srcId="{EAB90673-49DE-4336-96E1-98EE5C4B223B}" destId="{07923299-60F5-467E-A0F6-1DEA9ED6D02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4231E-F93F-47F3-96ED-B53ED8F1509A}">
      <dsp:nvSpPr>
        <dsp:cNvPr id="0" name=""/>
        <dsp:cNvSpPr/>
      </dsp:nvSpPr>
      <dsp:spPr>
        <a:xfrm>
          <a:off x="568" y="336531"/>
          <a:ext cx="2907818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Planning &amp; administration</a:t>
          </a:r>
        </a:p>
      </dsp:txBody>
      <dsp:txXfrm>
        <a:off x="420120" y="336531"/>
        <a:ext cx="2068715" cy="839103"/>
      </dsp:txXfrm>
    </dsp:sp>
    <dsp:sp modelId="{BAB0BD02-A4C7-4E98-85A7-B3DE096A208C}">
      <dsp:nvSpPr>
        <dsp:cNvPr id="0" name=""/>
        <dsp:cNvSpPr/>
      </dsp:nvSpPr>
      <dsp:spPr>
        <a:xfrm>
          <a:off x="2655732" y="336531"/>
          <a:ext cx="3167672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Create, analyse, manage data</a:t>
          </a:r>
        </a:p>
      </dsp:txBody>
      <dsp:txXfrm>
        <a:off x="3075284" y="336531"/>
        <a:ext cx="2328569" cy="839103"/>
      </dsp:txXfrm>
    </dsp:sp>
    <dsp:sp modelId="{5989948A-DB35-4645-922C-CF305388F607}">
      <dsp:nvSpPr>
        <dsp:cNvPr id="0" name=""/>
        <dsp:cNvSpPr/>
      </dsp:nvSpPr>
      <dsp:spPr>
        <a:xfrm>
          <a:off x="5570751" y="336531"/>
          <a:ext cx="3213655" cy="839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Publishing &amp; reuse</a:t>
          </a:r>
        </a:p>
      </dsp:txBody>
      <dsp:txXfrm>
        <a:off x="5990303" y="336531"/>
        <a:ext cx="2374552" cy="839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A1B3-7521-44DF-B0CD-CCE9B1EF6D51}">
      <dsp:nvSpPr>
        <dsp:cNvPr id="0" name=""/>
        <dsp:cNvSpPr/>
      </dsp:nvSpPr>
      <dsp:spPr>
        <a:xfrm>
          <a:off x="2509840" y="1080103"/>
          <a:ext cx="2746858" cy="1053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Active DMPs Interest Group</a:t>
          </a:r>
        </a:p>
      </dsp:txBody>
      <dsp:txXfrm>
        <a:off x="2561282" y="1131545"/>
        <a:ext cx="2643974" cy="950913"/>
      </dsp:txXfrm>
    </dsp:sp>
    <dsp:sp modelId="{F5748FA4-DED0-4CB1-918A-606F99BF16A7}">
      <dsp:nvSpPr>
        <dsp:cNvPr id="0" name=""/>
        <dsp:cNvSpPr/>
      </dsp:nvSpPr>
      <dsp:spPr>
        <a:xfrm rot="3009995">
          <a:off x="4114391" y="2579114"/>
          <a:ext cx="1159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545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D8913-3FFD-40A8-BA8C-5C05AB099845}">
      <dsp:nvSpPr>
        <dsp:cNvPr id="0" name=""/>
        <dsp:cNvSpPr/>
      </dsp:nvSpPr>
      <dsp:spPr>
        <a:xfrm>
          <a:off x="4045409" y="3024327"/>
          <a:ext cx="3731454" cy="2027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Exposing DMPs Working Group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- develop use cases of what can be shared, when and with whom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- provide </a:t>
          </a:r>
          <a:r>
            <a:rPr lang="en-GB" sz="1400" kern="1200" dirty="0"/>
            <a:t>a reference model and alternative strategies for exposing DMPs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1"/>
            </a:rPr>
            <a:t>https://www.rd-alliance.org/groups/exposing-data-management-plans-wg</a:t>
          </a:r>
          <a:r>
            <a:rPr lang="en-US" sz="1400" kern="1200" dirty="0"/>
            <a:t> </a:t>
          </a:r>
          <a:endParaRPr lang="en-GB" sz="1400" b="0" kern="1200" dirty="0"/>
        </a:p>
      </dsp:txBody>
      <dsp:txXfrm>
        <a:off x="4144380" y="3123298"/>
        <a:ext cx="3533512" cy="1829481"/>
      </dsp:txXfrm>
    </dsp:sp>
    <dsp:sp modelId="{23656503-3FA7-4541-A57E-F71E43F85A95}">
      <dsp:nvSpPr>
        <dsp:cNvPr id="0" name=""/>
        <dsp:cNvSpPr/>
      </dsp:nvSpPr>
      <dsp:spPr>
        <a:xfrm rot="7835603">
          <a:off x="2446803" y="2587003"/>
          <a:ext cx="11934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400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3299-60F5-467E-A0F6-1DEA9ED6D02D}">
      <dsp:nvSpPr>
        <dsp:cNvPr id="0" name=""/>
        <dsp:cNvSpPr/>
      </dsp:nvSpPr>
      <dsp:spPr>
        <a:xfrm>
          <a:off x="11592" y="3040105"/>
          <a:ext cx="3523223" cy="2058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DMP Common Standards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kern="1200" dirty="0"/>
            <a:t>Working Group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- develop a common data model with a core set of elements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- provide reference implementations of the data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hlinkClick xmlns:r="http://schemas.openxmlformats.org/officeDocument/2006/relationships" r:id="rId2"/>
            </a:rPr>
            <a:t>https://www.rd-alliance.org/groups/dmp-common-standards-wg</a:t>
          </a:r>
          <a:r>
            <a:rPr lang="en-US" sz="1400" b="0" kern="1200" dirty="0"/>
            <a:t> </a:t>
          </a:r>
        </a:p>
      </dsp:txBody>
      <dsp:txXfrm>
        <a:off x="112087" y="3140600"/>
        <a:ext cx="3322233" cy="1857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the issue we’re trying to address?</a:t>
            </a:r>
          </a:p>
          <a:p>
            <a:endParaRPr lang="en-GB" dirty="0"/>
          </a:p>
          <a:p>
            <a:r>
              <a:rPr lang="en-GB" baseline="0" dirty="0"/>
              <a:t>Most researchers see the DMP as yet another hurdle to overcome, an obstacle in the race to get grant funding.</a:t>
            </a:r>
          </a:p>
          <a:p>
            <a:endParaRPr lang="en-GB" baseline="0" dirty="0"/>
          </a:p>
          <a:p>
            <a:r>
              <a:rPr lang="en-GB" baseline="0" dirty="0"/>
              <a:t>In the UK we have a very compliance heavy landscape and it’s not always clear to what extent DMPs are being monitored so it encourages researchers to just pay lip service to the requirements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56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to think of DMPs as key elements of</a:t>
            </a:r>
            <a:r>
              <a:rPr lang="en-US" baseline="0" dirty="0"/>
              <a:t> a</a:t>
            </a:r>
            <a:r>
              <a:rPr lang="en-US" dirty="0"/>
              <a:t> networked data management ecosystem: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Connected via a shared vocabulary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Actionable by humans</a:t>
            </a:r>
            <a:r>
              <a:rPr lang="en-US" baseline="0" dirty="0"/>
              <a:t> and software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Versioned – embedded in research workflows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Useful for all stakeholders</a:t>
            </a:r>
          </a:p>
          <a:p>
            <a:endParaRPr lang="en-US" dirty="0"/>
          </a:p>
          <a:p>
            <a:r>
              <a:rPr lang="en-US" dirty="0"/>
              <a:t>Activities are designed to hammer out the details of how we accomplish these things – identify where we should begin adapting</a:t>
            </a:r>
            <a:r>
              <a:rPr lang="en-US" baseline="0" dirty="0"/>
              <a:t> tools and practices to make this a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7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we hope to get to eventually is to connect up DMPs with the wide</a:t>
            </a:r>
            <a:r>
              <a:rPr lang="en-GB" baseline="0" dirty="0"/>
              <a:t> range of systems researchers are using in the course of their work, so they act as more of a hub. This includes: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Research Information Management systems like Pure or Symplectic elements so administrative data from research offices can be pushed into DMPs and vice versa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Funder application systems like Je-S and the EC’s participants portal. While it’s very difficult to integrate with these, APIs could hopefully exchange some information and make the process more streamlined for researchers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Lab notebook systems like Jupyter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Storage and data management platforms like Dataverse and OSF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Journals like RIO and BMC research notes for publishing DMPs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Repositories (e.g. zenodo &amp; figshare) to deposit DMPs alongside datasets and other outputs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Identifiers also play a key role to track assertions about people/organisations/grants etc, to trigger notifications and automate reporting activities. There are many different identifier systems that could be leveraged in DMPs e.g. fundref, RRID, DOIs, ORCIDs…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We also need to think about how we should exchange the information across systems e.g. with APIs, defining open format/protocol/standard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4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1F7FF-738E-274D-B650-E266A7AE2C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9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dc, foaf – reuse existing standards</a:t>
            </a:r>
          </a:p>
          <a:p>
            <a:r>
              <a:rPr lang="en-GB" dirty="0"/>
              <a:t>madmp – create own when needed</a:t>
            </a:r>
          </a:p>
          <a:p>
            <a:r>
              <a:rPr lang="en-GB" dirty="0"/>
              <a:t>AT</a:t>
            </a:r>
            <a:r>
              <a:rPr lang="en-GB" baseline="0" dirty="0"/>
              <a:t> Vienna – use controled vocabularies when possible or PIDs for instituion</a:t>
            </a:r>
          </a:p>
          <a:p>
            <a:r>
              <a:rPr lang="en-GB" baseline="0" dirty="0"/>
              <a:t>ORCID – use PIDs when possible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1F7FF-738E-274D-B650-E266A7AE2C5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0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Grant IDs can also be pulled into DMPs. For the EC for example, we could use the OpenAIRE API to harvest these and provide a look up when researchers are creating their plan at month 6. This also allows us to connect up the DMP with other outputs</a:t>
            </a:r>
            <a:r>
              <a:rPr lang="en-GB" baseline="0" dirty="0"/>
              <a:t> to assist in 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6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91900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98124"/>
            <a:ext cx="6858000" cy="153713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8AE-F611-499D-B572-C41AB47D2CEA}" type="datetime1">
              <a:rPr lang="en-GB" smtClean="0"/>
              <a:t>12/03/2019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8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26A-7669-4FC1-AECA-E4370ED8142A}" type="datetime1">
              <a:rPr lang="en-GB" smtClean="0"/>
              <a:t>12/03/2019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9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9733-9694-4A4C-AA0B-2E2A943009D1}" type="datetime1">
              <a:rPr lang="en-GB" smtClean="0"/>
              <a:t>12/03/2019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0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453A-C361-49D7-8F14-9225E945F01F}" type="datetime1">
              <a:rPr lang="en-GB" smtClean="0"/>
              <a:t>12/03/2019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46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72CF-53A8-4745-9FB4-CC5BF20FC4AB}" type="datetime1">
              <a:rPr lang="en-GB" smtClean="0"/>
              <a:t>12/03/2019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67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67D0-3104-494A-9296-AE5630905D21}" type="datetime1">
              <a:rPr lang="en-GB" smtClean="0"/>
              <a:t>12/03/2019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27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B24E-8D53-462D-BD66-4F4D32F5392E}" type="datetime1">
              <a:rPr lang="en-GB" smtClean="0"/>
              <a:t>12/03/2019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81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E8EC-88FC-433B-9751-ED678897C013}" type="datetime1">
              <a:rPr lang="en-GB" smtClean="0"/>
              <a:t>12/03/2019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45DA-5C55-4528-A9F1-B7CC2C4FCCE4}" type="datetime1">
              <a:rPr lang="en-GB" smtClean="0"/>
              <a:t>12/03/2019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8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653A-A43F-4050-902C-1CD8BB1BA6B5}" type="datetime1">
              <a:rPr lang="en-GB" smtClean="0"/>
              <a:t>12/03/2019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527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069-0482-4EAD-96A6-6C70105D6D29}" type="datetime1">
              <a:rPr lang="en-GB" smtClean="0"/>
              <a:t>12/03/2019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611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T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4">
            <a:extLst>
              <a:ext uri="{FF2B5EF4-FFF2-40B4-BE49-F238E27FC236}">
                <a16:creationId xmlns:a16="http://schemas.microsoft.com/office/drawing/2014/main" id="{AC035B1A-018B-9A41-873C-3C0E4F5126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41925" y="-2381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defRPr/>
            </a:pPr>
            <a:endParaRPr lang="en-GB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3388"/>
            <a:ext cx="2686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63200" y="2772000"/>
            <a:ext cx="7704000" cy="1368000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2500" b="1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63200" y="4140000"/>
            <a:ext cx="7704000" cy="288000"/>
          </a:xfrm>
        </p:spPr>
        <p:txBody>
          <a:bodyPr>
            <a:normAutofit/>
          </a:bodyPr>
          <a:lstStyle>
            <a:lvl1pPr algn="r">
              <a:buNone/>
              <a:defRPr sz="1500">
                <a:solidFill>
                  <a:schemeClr val="bg1"/>
                </a:solidFill>
              </a:defRPr>
            </a:lvl1pPr>
            <a:lvl2pPr algn="r">
              <a:buNone/>
              <a:defRPr sz="1500">
                <a:solidFill>
                  <a:schemeClr val="bg1"/>
                </a:solidFill>
              </a:defRPr>
            </a:lvl2pPr>
            <a:lvl3pPr algn="r">
              <a:buNone/>
              <a:defRPr sz="1500">
                <a:solidFill>
                  <a:schemeClr val="bg1"/>
                </a:solidFill>
              </a:defRPr>
            </a:lvl3pPr>
            <a:lvl4pPr algn="r">
              <a:buNone/>
              <a:defRPr sz="1500">
                <a:solidFill>
                  <a:schemeClr val="bg1"/>
                </a:solidFill>
              </a:defRPr>
            </a:lvl4pPr>
            <a:lvl5pPr algn="r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T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745E5687-8A82-F642-9DFF-A476DF98159F}"/>
              </a:ext>
            </a:extLst>
          </p:cNvPr>
          <p:cNvSpPr/>
          <p:nvPr userDrawn="1"/>
        </p:nvSpPr>
        <p:spPr bwMode="auto">
          <a:xfrm>
            <a:off x="2590800" y="0"/>
            <a:ext cx="1295400" cy="639763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0013"/>
            <a:ext cx="10668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008000"/>
            <a:ext cx="8064000" cy="438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idx="1"/>
          </p:nvPr>
        </p:nvSpPr>
        <p:spPr bwMode="auto">
          <a:xfrm>
            <a:off x="539750" y="1602000"/>
            <a:ext cx="8064500" cy="48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" pitchFamily="2" charset="2"/>
              <a:buChar char="n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0000"/>
              <a:buFont typeface="Wingdings" pitchFamily="2" charset="2"/>
              <a:buChar char="n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008C"/>
              </a:buClr>
              <a:buSzTx/>
              <a:buFontTx/>
              <a:buChar char="•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5000"/>
              <a:buFontTx/>
              <a:buChar char="•"/>
              <a:tabLst/>
              <a:defRPr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416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0523"/>
            <a:ext cx="7886700" cy="50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2277C415-CCC4-470C-A7FF-E677587E0BC7}" type="datetime1">
              <a:rPr lang="en-GB" smtClean="0"/>
              <a:t>12/03/2019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www.rd-alliance.org -  @resdatall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25521"/>
            <a:ext cx="594651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auto">
          <a:xfrm>
            <a:off x="8448675" y="6688584"/>
            <a:ext cx="7280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chemeClr val="bg2"/>
                </a:solidFill>
                <a:latin typeface="+mj-lt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12411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IR_data_principles.jpg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Women's_canoe_hurdl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highwaysagency/4970763078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diagramData" Target="../diagrams/data1.xml"/><Relationship Id="rId21" Type="http://schemas.openxmlformats.org/officeDocument/2006/relationships/image" Target="../media/image29.png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invitations/accept/ee26bc71-01a6-442a-b946-5b9c910fb926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3" y="1579809"/>
            <a:ext cx="8586052" cy="21636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rgbClr val="0635BA"/>
                </a:solidFill>
              </a:rPr>
              <a:t>DMPonline user group</a:t>
            </a:r>
            <a:br>
              <a:rPr lang="en-GB" sz="4800" dirty="0">
                <a:solidFill>
                  <a:srgbClr val="0635BA"/>
                </a:solidFill>
              </a:rPr>
            </a:br>
            <a:r>
              <a:rPr lang="en-GB" sz="3600" dirty="0">
                <a:solidFill>
                  <a:srgbClr val="0635BA"/>
                </a:solidFill>
                <a:hlinkClick r:id="rId2"/>
              </a:rPr>
              <a:t>https://dmponline.dcc.ac.uk</a:t>
            </a:r>
            <a:r>
              <a:rPr lang="en-GB" sz="3600" dirty="0">
                <a:solidFill>
                  <a:srgbClr val="0635BA"/>
                </a:solidFill>
              </a:rPr>
              <a:t> 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79" y="3823863"/>
            <a:ext cx="8503726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cap="none" dirty="0">
                <a:solidFill>
                  <a:schemeClr val="tx1"/>
                </a:solidFill>
                <a:latin typeface="+mn-lt"/>
              </a:rPr>
              <a:t>Sarah Jones, Sam Rust &amp; Magdalena Drafiova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6485" y="6453336"/>
            <a:ext cx="76321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13 March 2019,  University of Amsterdam</a:t>
            </a:r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845" y="209842"/>
            <a:ext cx="1511508" cy="15067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516"/>
            <a:ext cx="4212468" cy="1020243"/>
          </a:xfrm>
          <a:prstGeom prst="rect">
            <a:avLst/>
          </a:prstGeom>
        </p:spPr>
      </p:pic>
      <p:pic>
        <p:nvPicPr>
          <p:cNvPr id="10" name="Picture 4" descr="https://avatars0.githubusercontent.com/u/6169940?s=460&amp;v=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14" y="4571446"/>
            <a:ext cx="1618503" cy="16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sam rust dc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5" y="4547819"/>
            <a:ext cx="1651153" cy="16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42" y="4538797"/>
            <a:ext cx="1651153" cy="16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Machine-actionable DMP discussion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19380"/>
            <a:ext cx="8568952" cy="50014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are the priority systems to connect with?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800" dirty="0"/>
              <a:t>Research information systems? Which?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800" dirty="0"/>
              <a:t>Repositories? Which?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800" dirty="0"/>
              <a:t>Ethics processes?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Other?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information do you want to extract from DMPs?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information can feed into DMPs and when?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Other 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39965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2" r="-12" b="29941"/>
          <a:stretch/>
        </p:blipFill>
        <p:spPr>
          <a:xfrm>
            <a:off x="-36512" y="-141485"/>
            <a:ext cx="9289032" cy="7359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7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Lifecycle…</a:t>
            </a:r>
          </a:p>
        </p:txBody>
      </p:sp>
    </p:spTree>
    <p:extLst>
      <p:ext uri="{BB962C8B-B14F-4D97-AF65-F5344CB8AC3E}">
        <p14:creationId xmlns:p14="http://schemas.microsoft.com/office/powerpoint/2010/main" val="192688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lifecycle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7"/>
          <a:stretch/>
        </p:blipFill>
        <p:spPr>
          <a:xfrm>
            <a:off x="611560" y="1484784"/>
            <a:ext cx="7836710" cy="4535709"/>
          </a:xfrm>
        </p:spPr>
      </p:pic>
    </p:spTree>
    <p:extLst>
      <p:ext uri="{BB962C8B-B14F-4D97-AF65-F5344CB8AC3E}">
        <p14:creationId xmlns:p14="http://schemas.microsoft.com/office/powerpoint/2010/main" val="205542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What stages / statuses need to be defined?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Draft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Submitted (to funder? for internal review/approval?)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‘Active’ (an </a:t>
            </a:r>
            <a:r>
              <a:rPr lang="en-GB" sz="2400" i="1" dirty="0"/>
              <a:t>accepted</a:t>
            </a:r>
            <a:r>
              <a:rPr lang="en-GB" sz="2400" dirty="0"/>
              <a:t> DMP in progress / post-award)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Final DMP / research project finished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Others?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Version control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Should versions save at given status points?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Should users be able to save a snapshot at any time?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Should users / administrators archive a copy of DMPs?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Other requirements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Should funders / admins / others be notified of changes?</a:t>
            </a:r>
          </a:p>
        </p:txBody>
      </p:sp>
    </p:spTree>
    <p:extLst>
      <p:ext uri="{BB962C8B-B14F-4D97-AF65-F5344CB8AC3E}">
        <p14:creationId xmlns:p14="http://schemas.microsoft.com/office/powerpoint/2010/main" val="292350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8574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Publish via DMPonline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Does this need to be more formal with DOIs?</a:t>
            </a:r>
          </a:p>
          <a:p>
            <a:pPr lvl="1" indent="0">
              <a:buNone/>
            </a:pPr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Export to repositories e.g. </a:t>
            </a:r>
            <a:r>
              <a:rPr lang="en-GB" dirty="0" err="1"/>
              <a:t>Zenodo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Submit to journals e.g. </a:t>
            </a:r>
            <a:r>
              <a:rPr lang="en-GB" dirty="0" err="1"/>
              <a:t>RIOjournal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Others?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44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25451" y="26064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Assessing the FAIRness of data 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93" y="6237312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 CC-BY </a:t>
            </a:r>
            <a:r>
              <a:rPr lang="en-GB" sz="1100" dirty="0" err="1">
                <a:solidFill>
                  <a:schemeClr val="bg1"/>
                </a:solidFill>
              </a:rPr>
              <a:t>CC-BY</a:t>
            </a:r>
            <a:r>
              <a:rPr lang="en-GB" sz="1100" dirty="0">
                <a:solidFill>
                  <a:schemeClr val="bg1"/>
                </a:solidFill>
              </a:rPr>
              <a:t> by Andy Middleton https://www.flickr.com/photos/andymiddletonphotography/3360336905 </a:t>
            </a:r>
          </a:p>
        </p:txBody>
      </p:sp>
    </p:spTree>
    <p:extLst>
      <p:ext uri="{BB962C8B-B14F-4D97-AF65-F5344CB8AC3E}">
        <p14:creationId xmlns:p14="http://schemas.microsoft.com/office/powerpoint/2010/main" val="396308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502" y="260648"/>
            <a:ext cx="8363272" cy="756002"/>
          </a:xfrm>
        </p:spPr>
        <p:txBody>
          <a:bodyPr/>
          <a:lstStyle/>
          <a:p>
            <a:r>
              <a:rPr lang="en-GB" dirty="0"/>
              <a:t>What makes data FAIR?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8954" y="1298267"/>
            <a:ext cx="4032448" cy="4904011"/>
          </a:xfrm>
        </p:spPr>
        <p:txBody>
          <a:bodyPr>
            <a:normAutofit/>
          </a:bodyPr>
          <a:lstStyle/>
          <a:p>
            <a:r>
              <a:rPr lang="en-GB" sz="1900" dirty="0"/>
              <a:t>FOSTER advice to EC project officers on the six main questions in H2020 DMP to emphasise in review: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1.c  description of data types and formats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2.1.a  unique and persistent identifiers (PIDs)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2.1.d  rich metadata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2.2.c  repository deposit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900" dirty="0"/>
              <a:t>2.3.a  data and metadata standards for interoperability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2.4.a  data licensing</a:t>
            </a:r>
          </a:p>
          <a:p>
            <a:pPr lvl="0"/>
            <a:endParaRPr lang="en-GB" sz="1900" dirty="0"/>
          </a:p>
          <a:p>
            <a:endParaRPr lang="en-GB" sz="1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4048" y="1345250"/>
            <a:ext cx="3756375" cy="5328593"/>
          </a:xfrm>
        </p:spPr>
        <p:txBody>
          <a:bodyPr>
            <a:normAutofit/>
          </a:bodyPr>
          <a:lstStyle/>
          <a:p>
            <a:r>
              <a:rPr lang="en-GB" sz="1900" dirty="0"/>
              <a:t>ZonMw key items: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Persistent identifier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Digital repository, preferably certified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Online catalogue where data is registered (may be repository)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Terms and conditions of use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Data format (preferably machine-readable)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The terminology for the data (code, classification, ontology)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dirty="0"/>
              <a:t>Metadata schema</a:t>
            </a:r>
          </a:p>
        </p:txBody>
      </p:sp>
    </p:spTree>
    <p:extLst>
      <p:ext uri="{BB962C8B-B14F-4D97-AF65-F5344CB8AC3E}">
        <p14:creationId xmlns:p14="http://schemas.microsoft.com/office/powerpoint/2010/main" val="378815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Lessons: some aspects are more important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7220" y="1484784"/>
            <a:ext cx="8003232" cy="50014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Rich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Standardised metadata, use of controlled vocabularies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Accepted (open, well-known) data formats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Deposit in a trusted repository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Clear licensing, ideally open / unrestrictive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Assigning PIDs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dirty="0"/>
              <a:t>Can we collect this data in a structured way in DMPs so potential </a:t>
            </a:r>
            <a:r>
              <a:rPr lang="en-GB" dirty="0" err="1"/>
              <a:t>FAIRness</a:t>
            </a:r>
            <a:r>
              <a:rPr lang="en-GB" dirty="0"/>
              <a:t> can be automatically assessed?</a:t>
            </a:r>
          </a:p>
        </p:txBody>
      </p:sp>
    </p:spTree>
    <p:extLst>
      <p:ext uri="{BB962C8B-B14F-4D97-AF65-F5344CB8AC3E}">
        <p14:creationId xmlns:p14="http://schemas.microsoft.com/office/powerpoint/2010/main" val="141802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404664"/>
            <a:ext cx="8363272" cy="683994"/>
          </a:xfrm>
        </p:spPr>
        <p:txBody>
          <a:bodyPr/>
          <a:lstStyle/>
          <a:p>
            <a:r>
              <a:rPr lang="en-GB" dirty="0"/>
              <a:t>MSD added as an answer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488832" cy="912368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Tool pulls in information from the API to let users browse and select metadata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4"/>
          <a:stretch/>
        </p:blipFill>
        <p:spPr>
          <a:xfrm>
            <a:off x="827584" y="2204864"/>
            <a:ext cx="7398355" cy="42855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211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standards and add comments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22302" r="60324" b="52471"/>
          <a:stretch/>
        </p:blipFill>
        <p:spPr bwMode="auto">
          <a:xfrm>
            <a:off x="539551" y="1412776"/>
            <a:ext cx="4082495" cy="20162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29670" r="45817" b="29278"/>
          <a:stretch/>
        </p:blipFill>
        <p:spPr bwMode="auto">
          <a:xfrm>
            <a:off x="2267744" y="2708920"/>
            <a:ext cx="5479504" cy="29292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58761"/>
            <a:ext cx="5334454" cy="51945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7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Preferred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89654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Machine-actionable DMPs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Priority system connections e.g. ethics review, RIM, repository…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 lifecycle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100" dirty="0"/>
              <a:t>Versioning of DMPs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100" dirty="0"/>
              <a:t>Notification of changes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100" dirty="0"/>
              <a:t>Archiving and publishing plans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Assessing the FAIRness of data plans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Usage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22070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to integrate others</a:t>
            </a:r>
          </a:p>
        </p:txBody>
      </p:sp>
      <p:sp>
        <p:nvSpPr>
          <p:cNvPr id="6" name="AutoShape 2" descr="https://fairsharing.org/static/img/home/svg/FAIRsharing-sd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82" y="5686510"/>
            <a:ext cx="3637721" cy="718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1903"/>
            <a:ext cx="2529522" cy="832501"/>
          </a:xfrm>
          <a:prstGeom prst="rect">
            <a:avLst/>
          </a:prstGeom>
        </p:spPr>
      </p:pic>
      <p:pic>
        <p:nvPicPr>
          <p:cNvPr id="4102" name="Picture 6" descr="Logo Vert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48" y="4123904"/>
            <a:ext cx="1326855" cy="10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2143743"/>
            <a:ext cx="53194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Suggest standards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Recommend repositories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Pulling in grant numbers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45066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en-GB" dirty="0"/>
              <a:t>Utilising EC grant IDs in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71338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Harvest grant IDs from OpenAIRE API</a:t>
            </a:r>
            <a:endParaRPr lang="en-GB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Provide look up when entering project details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Enables join up of DMP with other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998" y="3789040"/>
            <a:ext cx="3024336" cy="2919533"/>
          </a:xfrm>
          <a:prstGeom prst="rect">
            <a:avLst/>
          </a:prstGeo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3737" y="4221088"/>
            <a:ext cx="4153288" cy="8865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AutoShape 2" descr="Image result for openai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32" y="5728243"/>
            <a:ext cx="1342652" cy="9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 and DMPs?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78539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Can we get insights into the prospective FAIRness of the data via DMPs?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are the key aspects to check?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Where should we focus efforts?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are your needs?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35" y="4806701"/>
            <a:ext cx="5077946" cy="1646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4208" y="6453336"/>
            <a:ext cx="2237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Image CC-BY-SA by </a:t>
            </a:r>
            <a:r>
              <a:rPr lang="en-GB" sz="1200" u="sng" dirty="0">
                <a:hlinkClick r:id="rId3"/>
              </a:rPr>
              <a:t>SangyaPundir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761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0014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DMPonline currently offers: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Total users (by month and adjustable date range)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Total plans (by month and adjustable date range)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Global usage statistics for comparison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Access to plan content for review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/>
              <a:t>Download of basic plan metadata</a:t>
            </a:r>
          </a:p>
          <a:p>
            <a:pPr marL="914400" lvl="1" indent="-457200"/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else do you need to know?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else do you want to use the API?</a:t>
            </a:r>
          </a:p>
        </p:txBody>
      </p:sp>
    </p:spTree>
    <p:extLst>
      <p:ext uri="{BB962C8B-B14F-4D97-AF65-F5344CB8AC3E}">
        <p14:creationId xmlns:p14="http://schemas.microsoft.com/office/powerpoint/2010/main" val="327511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things we need to discuss?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95" y="1484784"/>
            <a:ext cx="4877481" cy="4877481"/>
          </a:xfrm>
        </p:spPr>
      </p:pic>
    </p:spTree>
    <p:extLst>
      <p:ext uri="{BB962C8B-B14F-4D97-AF65-F5344CB8AC3E}">
        <p14:creationId xmlns:p14="http://schemas.microsoft.com/office/powerpoint/2010/main" val="1935279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63272" cy="683994"/>
          </a:xfrm>
        </p:spPr>
        <p:txBody>
          <a:bodyPr/>
          <a:lstStyle/>
          <a:p>
            <a:r>
              <a:rPr lang="en-GB" dirty="0"/>
              <a:t>Connect &amp; stay in touch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1736812"/>
            <a:ext cx="7992888" cy="3744416"/>
            <a:chOff x="467544" y="1736812"/>
            <a:chExt cx="7992888" cy="3744416"/>
          </a:xfrm>
        </p:grpSpPr>
        <p:sp>
          <p:nvSpPr>
            <p:cNvPr id="4" name="Rounded Rectangle 3"/>
            <p:cNvSpPr/>
            <p:nvPr/>
          </p:nvSpPr>
          <p:spPr>
            <a:xfrm>
              <a:off x="467544" y="1736812"/>
              <a:ext cx="7992888" cy="3744416"/>
            </a:xfrm>
            <a:prstGeom prst="round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9592" y="1988838"/>
              <a:ext cx="1440160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Helpdesk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Twitter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Blog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User group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Github</a:t>
              </a:r>
            </a:p>
            <a:p>
              <a:pPr algn="r"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Slack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483768" y="2132856"/>
              <a:ext cx="0" cy="30243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99792" y="2023388"/>
              <a:ext cx="5616624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DMPonline@dcc.ac.uk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@DMPonline and #ActiveDMPs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http://www.dcc.ac.uk/news/DMPonline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http://tiny.cc/DMPonline-user-group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https://github.com/DMPRoadmap</a:t>
              </a:r>
            </a:p>
            <a:p>
              <a:pPr>
                <a:spcAft>
                  <a:spcPts val="1800"/>
                </a:spcAft>
              </a:pPr>
              <a:r>
                <a:rPr lang="en-GB" sz="2200" dirty="0">
                  <a:solidFill>
                    <a:schemeClr val="bg1"/>
                  </a:solidFill>
                </a:rPr>
                <a:t>http://tiny.cc/DMPRoadmap-slack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65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r="2323"/>
          <a:stretch/>
        </p:blipFill>
        <p:spPr>
          <a:xfrm>
            <a:off x="-36512" y="0"/>
            <a:ext cx="95770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309320"/>
            <a:ext cx="246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By Josiah Martin </a:t>
            </a:r>
            <a:r>
              <a:rPr lang="en-GB" sz="1400" dirty="0">
                <a:hlinkClick r:id="rId4"/>
              </a:rPr>
              <a:t>public domain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Machine-actionable DMPs</a:t>
            </a:r>
          </a:p>
          <a:p>
            <a:r>
              <a:rPr lang="en-GB" sz="3600" dirty="0"/>
              <a:t>- Not this!</a:t>
            </a:r>
          </a:p>
        </p:txBody>
      </p:sp>
    </p:spTree>
    <p:extLst>
      <p:ext uri="{BB962C8B-B14F-4D97-AF65-F5344CB8AC3E}">
        <p14:creationId xmlns:p14="http://schemas.microsoft.com/office/powerpoint/2010/main" val="239452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9869"/>
            <a:ext cx="8363272" cy="683994"/>
          </a:xfrm>
        </p:spPr>
        <p:txBody>
          <a:bodyPr>
            <a:normAutofit/>
          </a:bodyPr>
          <a:lstStyle/>
          <a:p>
            <a:r>
              <a:rPr lang="en-GB" sz="3600" dirty="0"/>
              <a:t>Why make DMPs machine-actionable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17"/>
            <a:ext cx="4306536" cy="5001419"/>
          </a:xfrm>
        </p:spPr>
        <p:txBody>
          <a:bodyPr/>
          <a:lstStyle/>
          <a:p>
            <a:r>
              <a:rPr lang="en-US" dirty="0"/>
              <a:t>Promote </a:t>
            </a:r>
            <a:r>
              <a:rPr lang="en-GB" dirty="0"/>
              <a:t>information flow across systems to </a:t>
            </a:r>
            <a:r>
              <a:rPr lang="en-US" sz="2800" dirty="0"/>
              <a:t>support: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discovery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Capacity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Aggregation/integration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Policy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4970763078_7dbde72a2e_o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4618"/>
            <a:ext cx="4115296" cy="5487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6531664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From Flickr by highwaysengland, CC BY 2.0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47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08" y="450090"/>
            <a:ext cx="8864072" cy="5726093"/>
            <a:chOff x="100416" y="188640"/>
            <a:chExt cx="8864072" cy="5726093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5900285"/>
                </p:ext>
              </p:extLst>
            </p:nvPr>
          </p:nvGraphicFramePr>
          <p:xfrm>
            <a:off x="179512" y="188640"/>
            <a:ext cx="8784976" cy="1512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Picture 2" descr="Image result for documen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32" y="2708920"/>
              <a:ext cx="1763266" cy="176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5" y="4581128"/>
              <a:ext cx="2135235" cy="7609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6" y="2126886"/>
              <a:ext cx="1890977" cy="1347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758" y="1774197"/>
              <a:ext cx="1861335" cy="10512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4445071"/>
              <a:ext cx="2299375" cy="7664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810" y="5445224"/>
              <a:ext cx="3075623" cy="4695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9" y="1954200"/>
              <a:ext cx="1581371" cy="523948"/>
            </a:xfrm>
            <a:prstGeom prst="rect">
              <a:avLst/>
            </a:prstGeom>
          </p:spPr>
        </p:pic>
        <p:pic>
          <p:nvPicPr>
            <p:cNvPr id="12" name="Picture 11" descr="download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36057" y="3861048"/>
              <a:ext cx="1294687" cy="517875"/>
            </a:xfrm>
            <a:prstGeom prst="rect">
              <a:avLst/>
            </a:prstGeom>
          </p:spPr>
        </p:pic>
        <p:pic>
          <p:nvPicPr>
            <p:cNvPr id="2050" name="Picture 2" descr="Biomed Centra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587" y="2861228"/>
              <a:ext cx="2012257" cy="394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5069700" y="3645024"/>
              <a:ext cx="2166596" cy="4749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63552" y="3990426"/>
              <a:ext cx="1380656" cy="561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046328" y="4378923"/>
              <a:ext cx="552118" cy="34622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297366" y="4581128"/>
              <a:ext cx="554554" cy="7051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027769" y="2800874"/>
              <a:ext cx="536119" cy="3328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944307" y="3133708"/>
              <a:ext cx="1619581" cy="25043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046328" y="2299803"/>
              <a:ext cx="1973944" cy="6674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069700" y="3133709"/>
              <a:ext cx="1446516" cy="2504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05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241" y="3809999"/>
              <a:ext cx="1127152" cy="676291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/>
            <p:nvPr/>
          </p:nvCxnSpPr>
          <p:spPr>
            <a:xfrm flipV="1">
              <a:off x="1936498" y="3809999"/>
              <a:ext cx="1627390" cy="2276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9" name="Picture 205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517" y="1592830"/>
              <a:ext cx="1682175" cy="623344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 flipH="1">
              <a:off x="4752020" y="2216174"/>
              <a:ext cx="317680" cy="4927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3" name="Picture 206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137" y="4703203"/>
              <a:ext cx="960648" cy="894962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>
            <a:xfrm flipH="1">
              <a:off x="2575533" y="4271229"/>
              <a:ext cx="988355" cy="6333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5" name="Rounded Rectangle 2064"/>
          <p:cNvSpPr/>
          <p:nvPr/>
        </p:nvSpPr>
        <p:spPr>
          <a:xfrm>
            <a:off x="395536" y="6279318"/>
            <a:ext cx="8496944" cy="475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Identifiers: </a:t>
            </a:r>
          </a:p>
        </p:txBody>
      </p:sp>
      <p:pic>
        <p:nvPicPr>
          <p:cNvPr id="57" name="Picture 2" descr="ORCID 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14" y="6304922"/>
            <a:ext cx="1099336" cy="3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20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07" y="6274976"/>
            <a:ext cx="1185743" cy="466392"/>
          </a:xfrm>
          <a:prstGeom prst="rect">
            <a:avLst/>
          </a:prstGeom>
        </p:spPr>
      </p:pic>
      <p:pic>
        <p:nvPicPr>
          <p:cNvPr id="2067" name="Picture 206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9"/>
          <a:stretch/>
        </p:blipFill>
        <p:spPr>
          <a:xfrm>
            <a:off x="6152998" y="6304922"/>
            <a:ext cx="658846" cy="417368"/>
          </a:xfrm>
          <a:prstGeom prst="rect">
            <a:avLst/>
          </a:prstGeom>
        </p:spPr>
      </p:pic>
      <p:pic>
        <p:nvPicPr>
          <p:cNvPr id="2068" name="Picture 206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29" y="6341988"/>
            <a:ext cx="2176729" cy="369283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42226" y="125004"/>
            <a:ext cx="8363272" cy="683994"/>
          </a:xfrm>
        </p:spPr>
        <p:txBody>
          <a:bodyPr>
            <a:normAutofit/>
          </a:bodyPr>
          <a:lstStyle/>
          <a:p>
            <a:r>
              <a:rPr lang="en-GB" sz="3600" dirty="0"/>
              <a:t>What should connect? Priorities…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5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working on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785395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Research Data Alliance (RDA) is a global organisation supporting collaboration to promote data management and open sharing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9212739"/>
              </p:ext>
            </p:extLst>
          </p:nvPr>
        </p:nvGraphicFramePr>
        <p:xfrm>
          <a:off x="611560" y="1484784"/>
          <a:ext cx="77768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5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DMP Common Standards -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Common data model for machine-actionable DMPs</a:t>
            </a:r>
            <a:endParaRPr lang="en-GB" dirty="0"/>
          </a:p>
          <a:p>
            <a:pPr lvl="1"/>
            <a:r>
              <a:rPr lang="en-GB" dirty="0"/>
              <a:t>to model information from standard DMPs</a:t>
            </a:r>
          </a:p>
          <a:p>
            <a:pPr lvl="1"/>
            <a:r>
              <a:rPr lang="en-GB" dirty="0"/>
              <a:t>NOT a template</a:t>
            </a:r>
          </a:p>
          <a:p>
            <a:pPr lvl="1"/>
            <a:r>
              <a:rPr lang="en-GB" dirty="0"/>
              <a:t>NOT a questionnaire</a:t>
            </a:r>
          </a:p>
          <a:p>
            <a:pPr lvl="1"/>
            <a:r>
              <a:rPr lang="en-GB" dirty="0"/>
              <a:t>modular design</a:t>
            </a:r>
          </a:p>
          <a:p>
            <a:pPr lvl="2"/>
            <a:r>
              <a:rPr lang="en-GB" dirty="0"/>
              <a:t>core set of elements</a:t>
            </a:r>
          </a:p>
          <a:p>
            <a:pPr lvl="2"/>
            <a:r>
              <a:rPr lang="en-GB" dirty="0"/>
              <a:t>domain specific extensions</a:t>
            </a:r>
          </a:p>
          <a:p>
            <a:r>
              <a:rPr lang="en-GB" b="1" dirty="0"/>
              <a:t>Reference implementations</a:t>
            </a:r>
          </a:p>
          <a:p>
            <a:pPr lvl="1"/>
            <a:r>
              <a:rPr lang="en-GB" dirty="0"/>
              <a:t>ready to use models</a:t>
            </a:r>
          </a:p>
          <a:p>
            <a:pPr lvl="2"/>
            <a:r>
              <a:rPr lang="en-GB" dirty="0"/>
              <a:t>JSON, XML, RDF, etc.</a:t>
            </a:r>
          </a:p>
          <a:p>
            <a:r>
              <a:rPr lang="en-GB" b="1" dirty="0"/>
              <a:t>Guidelines for adoption of the common data model</a:t>
            </a:r>
          </a:p>
          <a:p>
            <a:pPr lvl="1"/>
            <a:r>
              <a:rPr lang="en-GB" dirty="0"/>
              <a:t>requirements for supporting systems</a:t>
            </a:r>
          </a:p>
          <a:p>
            <a:pPr lvl="1"/>
            <a:r>
              <a:rPr lang="en-GB" dirty="0"/>
              <a:t>pilot studies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www.rd-alliance.org -  @resdatall</a:t>
            </a:r>
          </a:p>
        </p:txBody>
      </p:sp>
      <p:sp>
        <p:nvSpPr>
          <p:cNvPr id="6" name="AutoShape 2" descr="Znalezione obrazy dla zapytania snowfl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4" descr="Znalezione obrazy dla zapytania snowfl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3520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7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9125"/>
            <a:ext cx="7886700" cy="508700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Current DMPs – model questionnaires</a:t>
            </a:r>
          </a:p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&lt;administrative_data&gt;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      &lt;question&gt;</a:t>
            </a:r>
            <a:r>
              <a:rPr lang="en-GB" sz="2000" dirty="0"/>
              <a:t>Who will be the Principle Investigator?</a:t>
            </a:r>
            <a:r>
              <a:rPr lang="en-GB" sz="2000" dirty="0">
                <a:solidFill>
                  <a:srgbClr val="00B050"/>
                </a:solidFill>
              </a:rPr>
              <a:t>&lt;/question&gt;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      &lt;answer&gt;</a:t>
            </a:r>
            <a:r>
              <a:rPr lang="en-GB" sz="2000" dirty="0"/>
              <a:t>The PI will be John Smith from our university.</a:t>
            </a:r>
            <a:r>
              <a:rPr lang="en-GB" sz="2000" dirty="0">
                <a:solidFill>
                  <a:srgbClr val="00B050"/>
                </a:solidFill>
              </a:rPr>
              <a:t>&lt;/answer&gt;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&lt;/administrative_data&gt;</a:t>
            </a:r>
          </a:p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Machine-actionable DMPs – model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"dc:creator":[ {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"foaf:name":"</a:t>
            </a:r>
            <a:r>
              <a:rPr lang="en-GB" sz="2000" dirty="0"/>
              <a:t>John Smith</a:t>
            </a:r>
            <a:r>
              <a:rPr lang="en-GB" sz="2000" dirty="0">
                <a:solidFill>
                  <a:srgbClr val="00B050"/>
                </a:solidFill>
              </a:rPr>
              <a:t>",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"@id":"</a:t>
            </a:r>
            <a:r>
              <a:rPr lang="en-GB" sz="2000" dirty="0"/>
              <a:t>orcid.org/0000-1111-2222-3333</a:t>
            </a:r>
            <a:r>
              <a:rPr lang="en-GB" sz="2000" dirty="0">
                <a:solidFill>
                  <a:srgbClr val="00B050"/>
                </a:solidFill>
              </a:rPr>
              <a:t>",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"foaf:mbox":"mailto:</a:t>
            </a:r>
            <a:r>
              <a:rPr lang="en-GB" sz="2000" dirty="0"/>
              <a:t>jsmith@tuwien.ac.at</a:t>
            </a:r>
            <a:r>
              <a:rPr lang="en-GB" sz="2000" dirty="0">
                <a:solidFill>
                  <a:srgbClr val="00B050"/>
                </a:solidFill>
              </a:rPr>
              <a:t>",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	"madmp:institution":"</a:t>
            </a:r>
            <a:r>
              <a:rPr lang="en-GB" sz="2000" dirty="0"/>
              <a:t> AT-Vienna-University-of-Technology</a:t>
            </a:r>
            <a:r>
              <a:rPr lang="en-GB" sz="2000" dirty="0">
                <a:solidFill>
                  <a:srgbClr val="00B050"/>
                </a:solidFill>
              </a:rPr>
              <a:t>"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 } ],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www.rd-alliance.org -  @resdatall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6136" y="1509024"/>
            <a:ext cx="3168352" cy="4207207"/>
          </a:xfrm>
          <a:prstGeom prst="roundRect">
            <a:avLst/>
          </a:prstGeom>
          <a:solidFill>
            <a:schemeClr val="accent6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  Principles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standards, e.g. Dublin Core, PREMIS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Use PIDs whenever possible, e.g. ORCID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Use controlled vocabularies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Develop own concepts and vocabularies only when needed</a:t>
            </a:r>
          </a:p>
          <a:p>
            <a:pPr algn="ctr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76" y="0"/>
            <a:ext cx="8050924" cy="801522"/>
          </a:xfrm>
        </p:spPr>
        <p:txBody>
          <a:bodyPr>
            <a:normAutofit/>
          </a:bodyPr>
          <a:lstStyle/>
          <a:p>
            <a:r>
              <a:rPr lang="en-GB" dirty="0"/>
              <a:t>Model in consultation: DCC plans to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www.rd-alliance.org -  @resdatall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92675" cy="4650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5934542"/>
            <a:ext cx="8576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https://www.lucidchart.com/invitations/accept/ee26bc71-01a6-442a-b946-5b9c910fb926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786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DA_PPT_2017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PPT_2017.potx" id="{4B07B317-A1C5-4306-AA47-6C84B350D8EC}" vid="{CBA11029-A05A-4E11-B413-1D50018DFB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XXPDCT5YA6HM-18-599</_dlc_DocId>
    <_dlc_DocIdUrl xmlns="d536e841-cd56-4005-911d-b94ea658e6f1">
      <Url>https://dcc3.sharepoint.com/_layouts/15/DocIdRedir.aspx?ID=XXPDCT5YA6HM-18-599</Url>
      <Description>XXPDCT5YA6HM-18-599</Description>
    </_dlc_DocIdUrl>
  </documentManagement>
</p:properties>
</file>

<file path=customXml/itemProps1.xml><?xml version="1.0" encoding="utf-8"?>
<ds:datastoreItem xmlns:ds="http://schemas.openxmlformats.org/officeDocument/2006/customXml" ds:itemID="{C30102CB-5383-4A74-B1B5-8262F1C6D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0AC05C-0E31-436A-BB55-F3928F539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5F1CF-D7DB-4EC6-AB6F-0269BEC4F4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5A9665-9DC0-4706-8C62-A9A723ABE98F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536e841-cd56-4005-911d-b94ea658e6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1462</Words>
  <Application>Microsoft Office PowerPoint</Application>
  <PresentationFormat>On-screen Show (4:3)</PresentationFormat>
  <Paragraphs>226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calibri light</vt:lpstr>
      <vt:lpstr>Century Gothic</vt:lpstr>
      <vt:lpstr>Times</vt:lpstr>
      <vt:lpstr>Times New Roman</vt:lpstr>
      <vt:lpstr>Wingdings</vt:lpstr>
      <vt:lpstr>Essential</vt:lpstr>
      <vt:lpstr>RDA_PPT_2017</vt:lpstr>
      <vt:lpstr>DMPonline user group https://dmponline.dcc.ac.uk </vt:lpstr>
      <vt:lpstr>Preferred topics</vt:lpstr>
      <vt:lpstr>PowerPoint Presentation</vt:lpstr>
      <vt:lpstr>Why make DMPs machine-actionable ?</vt:lpstr>
      <vt:lpstr>What should connect? Priorities…</vt:lpstr>
      <vt:lpstr>Who is working on this?</vt:lpstr>
      <vt:lpstr>DMP Common Standards - Outputs</vt:lpstr>
      <vt:lpstr>Example</vt:lpstr>
      <vt:lpstr>Model in consultation: DCC plans to test</vt:lpstr>
      <vt:lpstr>Machine-actionable DMP discussion</vt:lpstr>
      <vt:lpstr>PowerPoint Presentation</vt:lpstr>
      <vt:lpstr>Potential lifecycle</vt:lpstr>
      <vt:lpstr>Questions…</vt:lpstr>
      <vt:lpstr>Publishing plans</vt:lpstr>
      <vt:lpstr>PowerPoint Presentation</vt:lpstr>
      <vt:lpstr>What makes data FAIR?</vt:lpstr>
      <vt:lpstr>Lessons: some aspects are more important</vt:lpstr>
      <vt:lpstr>MSD added as an answer type</vt:lpstr>
      <vt:lpstr>Select standards and add comments</vt:lpstr>
      <vt:lpstr>Potential to integrate others</vt:lpstr>
      <vt:lpstr>Utilising EC grant IDs in plans</vt:lpstr>
      <vt:lpstr>FAIR and DMPs?</vt:lpstr>
      <vt:lpstr>Usage statistics</vt:lpstr>
      <vt:lpstr>Other things we need to discuss?</vt:lpstr>
      <vt:lpstr>Connect &amp;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</cp:lastModifiedBy>
  <cp:revision>244</cp:revision>
  <dcterms:created xsi:type="dcterms:W3CDTF">2015-02-21T22:34:51Z</dcterms:created>
  <dcterms:modified xsi:type="dcterms:W3CDTF">2019-03-12T23:13:43Z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92b1eb92-daab-4e9d-b80b-b795c61130ff</vt:lpwstr>
  </property>
</Properties>
</file>