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304" r:id="rId3"/>
    <p:sldId id="327" r:id="rId4"/>
    <p:sldId id="329" r:id="rId5"/>
    <p:sldId id="328" r:id="rId6"/>
    <p:sldId id="326" r:id="rId7"/>
    <p:sldId id="262" r:id="rId8"/>
  </p:sldIdLst>
  <p:sldSz cx="9144000" cy="6858000" type="screen4x3"/>
  <p:notesSz cx="6669088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8F8F8"/>
    <a:srgbClr val="FFFF00"/>
    <a:srgbClr val="3D3D3D"/>
    <a:srgbClr val="0000FF"/>
    <a:srgbClr val="FF9933"/>
    <a:srgbClr val="6699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0744" autoAdjust="0"/>
  </p:normalViewPr>
  <p:slideViewPr>
    <p:cSldViewPr>
      <p:cViewPr varScale="1">
        <p:scale>
          <a:sx n="102" d="100"/>
          <a:sy n="102" d="100"/>
        </p:scale>
        <p:origin x="14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B68692-4974-4CED-873A-1BD833335DCA}" type="doc">
      <dgm:prSet loTypeId="urn:microsoft.com/office/officeart/2005/8/layout/matrix1" loCatId="matrix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162A5C25-1C1C-4010-A3AE-27DF024FE2AC}">
      <dgm:prSet phldrT="[Text]" custT="1"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nl-NL" sz="2800" smtClean="0">
              <a:solidFill>
                <a:schemeClr val="bg1"/>
              </a:solidFill>
              <a:latin typeface="Calibri" panose="020F0502020204030204" pitchFamily="34" charset="0"/>
            </a:rPr>
            <a:t>RDM Support</a:t>
          </a:r>
          <a:endParaRPr lang="en-US" sz="180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A9C48B8F-4582-48C7-B1C3-045852F7BA18}" type="parTrans" cxnId="{D14210A3-B1FF-4FF7-B145-3FD9DCFE4696}">
      <dgm:prSet/>
      <dgm:spPr/>
      <dgm:t>
        <a:bodyPr/>
        <a:lstStyle/>
        <a:p>
          <a:endParaRPr lang="en-US"/>
        </a:p>
      </dgm:t>
    </dgm:pt>
    <dgm:pt modelId="{B1B44F01-FBDA-4639-A96C-9C56D387CC7E}" type="sibTrans" cxnId="{D14210A3-B1FF-4FF7-B145-3FD9DCFE4696}">
      <dgm:prSet/>
      <dgm:spPr/>
      <dgm:t>
        <a:bodyPr/>
        <a:lstStyle/>
        <a:p>
          <a:endParaRPr lang="en-US"/>
        </a:p>
      </dgm:t>
    </dgm:pt>
    <dgm:pt modelId="{F6310904-44C5-456F-8E5F-7DF697DD007E}">
      <dgm:prSet phldrT="[Text]" custT="1"/>
      <dgm:spPr>
        <a:ln>
          <a:solidFill>
            <a:schemeClr val="accent1">
              <a:lumMod val="75000"/>
            </a:schemeClr>
          </a:solidFill>
        </a:ln>
      </dgm:spPr>
      <dgm:t>
        <a:bodyPr tIns="648000"/>
        <a:lstStyle/>
        <a:p>
          <a:r>
            <a:rPr lang="nl-NL" sz="3200" dirty="0" smtClean="0">
              <a:solidFill>
                <a:srgbClr val="BC0031"/>
              </a:solidFill>
              <a:latin typeface="Calibri" panose="020F0502020204030204" pitchFamily="34" charset="0"/>
            </a:rPr>
            <a:t>website</a:t>
          </a:r>
          <a:endParaRPr lang="en-US" sz="2600" dirty="0">
            <a:solidFill>
              <a:srgbClr val="BC0031"/>
            </a:solidFill>
            <a:latin typeface="Calibri" panose="020F0502020204030204" pitchFamily="34" charset="0"/>
          </a:endParaRPr>
        </a:p>
      </dgm:t>
    </dgm:pt>
    <dgm:pt modelId="{57C5256B-F1A4-43E9-810B-E4ECBB7DE53D}" type="parTrans" cxnId="{416ADD6B-1C5F-478A-9046-3BC69B012686}">
      <dgm:prSet/>
      <dgm:spPr/>
      <dgm:t>
        <a:bodyPr/>
        <a:lstStyle/>
        <a:p>
          <a:endParaRPr lang="en-US"/>
        </a:p>
      </dgm:t>
    </dgm:pt>
    <dgm:pt modelId="{8107D8BD-B23D-498D-9D45-BEA95059E710}" type="sibTrans" cxnId="{416ADD6B-1C5F-478A-9046-3BC69B012686}">
      <dgm:prSet/>
      <dgm:spPr/>
      <dgm:t>
        <a:bodyPr/>
        <a:lstStyle/>
        <a:p>
          <a:endParaRPr lang="en-US"/>
        </a:p>
      </dgm:t>
    </dgm:pt>
    <dgm:pt modelId="{608A6802-F6E0-4883-97BD-67F31D1A7E28}">
      <dgm:prSet phldrT="[Text]" custT="1"/>
      <dgm:spPr>
        <a:ln>
          <a:solidFill>
            <a:schemeClr val="accent1">
              <a:lumMod val="75000"/>
            </a:schemeClr>
          </a:solidFill>
        </a:ln>
      </dgm:spPr>
      <dgm:t>
        <a:bodyPr tIns="648000"/>
        <a:lstStyle/>
        <a:p>
          <a:r>
            <a:rPr lang="nl-NL" sz="320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</a:rPr>
            <a:t>service desk</a:t>
          </a:r>
          <a:endParaRPr lang="en-US" sz="2600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94B91FA3-E063-440A-8E26-BDCA37F24109}" type="parTrans" cxnId="{A124AD0B-2586-4A11-8776-2A553CF32B88}">
      <dgm:prSet/>
      <dgm:spPr/>
      <dgm:t>
        <a:bodyPr/>
        <a:lstStyle/>
        <a:p>
          <a:endParaRPr lang="en-US"/>
        </a:p>
      </dgm:t>
    </dgm:pt>
    <dgm:pt modelId="{8091A559-DF46-4ADA-898D-339F196110FC}" type="sibTrans" cxnId="{A124AD0B-2586-4A11-8776-2A553CF32B88}">
      <dgm:prSet/>
      <dgm:spPr/>
      <dgm:t>
        <a:bodyPr/>
        <a:lstStyle/>
        <a:p>
          <a:endParaRPr lang="en-US"/>
        </a:p>
      </dgm:t>
    </dgm:pt>
    <dgm:pt modelId="{DB4092FA-3BA1-4704-B73C-D8D4D0F35244}">
      <dgm:prSet phldrT="[Text]" custT="1"/>
      <dgm:spPr>
        <a:ln>
          <a:solidFill>
            <a:schemeClr val="accent1">
              <a:lumMod val="75000"/>
            </a:schemeClr>
          </a:solidFill>
        </a:ln>
      </dgm:spPr>
      <dgm:t>
        <a:bodyPr bIns="648000"/>
        <a:lstStyle/>
        <a:p>
          <a:r>
            <a:rPr lang="nl-NL" sz="3200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rPr>
            <a:t>training</a:t>
          </a:r>
          <a:endParaRPr lang="en-US" sz="2600" dirty="0">
            <a:solidFill>
              <a:schemeClr val="accent4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2F4D178-EDD8-4A41-B7C2-A232E56986E6}" type="parTrans" cxnId="{F7921ED0-5756-4D7F-AB8B-F2DB4E668C38}">
      <dgm:prSet/>
      <dgm:spPr/>
      <dgm:t>
        <a:bodyPr/>
        <a:lstStyle/>
        <a:p>
          <a:endParaRPr lang="en-US"/>
        </a:p>
      </dgm:t>
    </dgm:pt>
    <dgm:pt modelId="{BD8FF670-DE0A-4657-B201-7C37C8F6538D}" type="sibTrans" cxnId="{F7921ED0-5756-4D7F-AB8B-F2DB4E668C38}">
      <dgm:prSet/>
      <dgm:spPr/>
      <dgm:t>
        <a:bodyPr/>
        <a:lstStyle/>
        <a:p>
          <a:endParaRPr lang="en-US"/>
        </a:p>
      </dgm:t>
    </dgm:pt>
    <dgm:pt modelId="{9BCD6061-BFBB-480D-B193-5C1C5DE9E4A3}">
      <dgm:prSet phldrT="[Text]" custT="1"/>
      <dgm:spPr>
        <a:ln>
          <a:solidFill>
            <a:schemeClr val="accent1">
              <a:lumMod val="75000"/>
            </a:schemeClr>
          </a:solidFill>
        </a:ln>
      </dgm:spPr>
      <dgm:t>
        <a:bodyPr bIns="648000"/>
        <a:lstStyle/>
        <a:p>
          <a:r>
            <a:rPr lang="nl-NL" sz="3200" dirty="0" smtClean="0">
              <a:solidFill>
                <a:srgbClr val="E98300"/>
              </a:solidFill>
              <a:latin typeface="Calibri" panose="020F0502020204030204" pitchFamily="34" charset="0"/>
            </a:rPr>
            <a:t>repository</a:t>
          </a:r>
          <a:endParaRPr lang="en-US" sz="3200" dirty="0">
            <a:solidFill>
              <a:srgbClr val="E98300"/>
            </a:solidFill>
            <a:latin typeface="Calibri" panose="020F0502020204030204" pitchFamily="34" charset="0"/>
          </a:endParaRPr>
        </a:p>
      </dgm:t>
    </dgm:pt>
    <dgm:pt modelId="{538AF1A4-F4C2-432C-AA16-BB0B016D06C3}" type="parTrans" cxnId="{F12317E6-1FE9-4BBD-83B6-CF1B9B456BB3}">
      <dgm:prSet/>
      <dgm:spPr/>
      <dgm:t>
        <a:bodyPr/>
        <a:lstStyle/>
        <a:p>
          <a:endParaRPr lang="en-US"/>
        </a:p>
      </dgm:t>
    </dgm:pt>
    <dgm:pt modelId="{59D9B66D-A8D0-495D-ACAB-CAF66FFDF71A}" type="sibTrans" cxnId="{F12317E6-1FE9-4BBD-83B6-CF1B9B456BB3}">
      <dgm:prSet/>
      <dgm:spPr/>
      <dgm:t>
        <a:bodyPr/>
        <a:lstStyle/>
        <a:p>
          <a:endParaRPr lang="en-US"/>
        </a:p>
      </dgm:t>
    </dgm:pt>
    <dgm:pt modelId="{E2A81547-24D1-4180-8339-4D06C924B3E2}" type="pres">
      <dgm:prSet presAssocID="{5CB68692-4974-4CED-873A-1BD833335DC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7F0A647-551E-4596-96AC-6EF383D6CC6C}" type="pres">
      <dgm:prSet presAssocID="{5CB68692-4974-4CED-873A-1BD833335DCA}" presName="matrix" presStyleCnt="0"/>
      <dgm:spPr/>
    </dgm:pt>
    <dgm:pt modelId="{45568073-21D8-49F9-B79D-4174F284CE94}" type="pres">
      <dgm:prSet presAssocID="{5CB68692-4974-4CED-873A-1BD833335DCA}" presName="tile1" presStyleLbl="node1" presStyleIdx="0" presStyleCnt="4"/>
      <dgm:spPr/>
      <dgm:t>
        <a:bodyPr/>
        <a:lstStyle/>
        <a:p>
          <a:endParaRPr lang="en-US"/>
        </a:p>
      </dgm:t>
    </dgm:pt>
    <dgm:pt modelId="{4D2B9BF1-5387-47E5-86BF-2C45F50FB5BF}" type="pres">
      <dgm:prSet presAssocID="{5CB68692-4974-4CED-873A-1BD833335DC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78165F-D8B9-437C-B230-C8BBB6C03FCF}" type="pres">
      <dgm:prSet presAssocID="{5CB68692-4974-4CED-873A-1BD833335DCA}" presName="tile2" presStyleLbl="node1" presStyleIdx="1" presStyleCnt="4"/>
      <dgm:spPr/>
      <dgm:t>
        <a:bodyPr/>
        <a:lstStyle/>
        <a:p>
          <a:endParaRPr lang="en-US"/>
        </a:p>
      </dgm:t>
    </dgm:pt>
    <dgm:pt modelId="{0AC3F95D-3473-4D63-AF75-CCF4E045BA29}" type="pres">
      <dgm:prSet presAssocID="{5CB68692-4974-4CED-873A-1BD833335DC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7EDAA-3874-49FD-A086-9CC0466E4BCC}" type="pres">
      <dgm:prSet presAssocID="{5CB68692-4974-4CED-873A-1BD833335DCA}" presName="tile3" presStyleLbl="node1" presStyleIdx="2" presStyleCnt="4"/>
      <dgm:spPr/>
      <dgm:t>
        <a:bodyPr/>
        <a:lstStyle/>
        <a:p>
          <a:endParaRPr lang="en-US"/>
        </a:p>
      </dgm:t>
    </dgm:pt>
    <dgm:pt modelId="{20F41D21-1C3E-4356-89D4-4F43CFB173DF}" type="pres">
      <dgm:prSet presAssocID="{5CB68692-4974-4CED-873A-1BD833335DC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B01EA0-6588-4EB8-A0B7-1639F7AD7D7D}" type="pres">
      <dgm:prSet presAssocID="{5CB68692-4974-4CED-873A-1BD833335DCA}" presName="tile4" presStyleLbl="node1" presStyleIdx="3" presStyleCnt="4"/>
      <dgm:spPr/>
      <dgm:t>
        <a:bodyPr/>
        <a:lstStyle/>
        <a:p>
          <a:endParaRPr lang="en-US"/>
        </a:p>
      </dgm:t>
    </dgm:pt>
    <dgm:pt modelId="{B684123B-BF04-4905-8A5C-8FAE7CB236EC}" type="pres">
      <dgm:prSet presAssocID="{5CB68692-4974-4CED-873A-1BD833335DC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A41610-E578-4A4B-A6AC-3DC32A333E1B}" type="pres">
      <dgm:prSet presAssocID="{5CB68692-4974-4CED-873A-1BD833335DCA}" presName="centerTile" presStyleLbl="fgShp" presStyleIdx="0" presStyleCnt="1" custScaleX="196850" custScaleY="10629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B88A118A-F33E-40B4-91B4-DA49A6724214}" type="presOf" srcId="{DB4092FA-3BA1-4704-B73C-D8D4D0F35244}" destId="{3BA7EDAA-3874-49FD-A086-9CC0466E4BCC}" srcOrd="0" destOrd="0" presId="urn:microsoft.com/office/officeart/2005/8/layout/matrix1"/>
    <dgm:cxn modelId="{F7921ED0-5756-4D7F-AB8B-F2DB4E668C38}" srcId="{162A5C25-1C1C-4010-A3AE-27DF024FE2AC}" destId="{DB4092FA-3BA1-4704-B73C-D8D4D0F35244}" srcOrd="2" destOrd="0" parTransId="{72F4D178-EDD8-4A41-B7C2-A232E56986E6}" sibTransId="{BD8FF670-DE0A-4657-B201-7C37C8F6538D}"/>
    <dgm:cxn modelId="{7B6D25C6-AF0C-4114-9FF9-1368F51AEE93}" type="presOf" srcId="{162A5C25-1C1C-4010-A3AE-27DF024FE2AC}" destId="{66A41610-E578-4A4B-A6AC-3DC32A333E1B}" srcOrd="0" destOrd="0" presId="urn:microsoft.com/office/officeart/2005/8/layout/matrix1"/>
    <dgm:cxn modelId="{586AF738-267C-4D45-B553-E313BC8497A8}" type="presOf" srcId="{F6310904-44C5-456F-8E5F-7DF697DD007E}" destId="{4D2B9BF1-5387-47E5-86BF-2C45F50FB5BF}" srcOrd="1" destOrd="0" presId="urn:microsoft.com/office/officeart/2005/8/layout/matrix1"/>
    <dgm:cxn modelId="{D14210A3-B1FF-4FF7-B145-3FD9DCFE4696}" srcId="{5CB68692-4974-4CED-873A-1BD833335DCA}" destId="{162A5C25-1C1C-4010-A3AE-27DF024FE2AC}" srcOrd="0" destOrd="0" parTransId="{A9C48B8F-4582-48C7-B1C3-045852F7BA18}" sibTransId="{B1B44F01-FBDA-4639-A96C-9C56D387CC7E}"/>
    <dgm:cxn modelId="{E6061821-3809-4CF8-911B-9C2578D5966C}" type="presOf" srcId="{608A6802-F6E0-4883-97BD-67F31D1A7E28}" destId="{7978165F-D8B9-437C-B230-C8BBB6C03FCF}" srcOrd="0" destOrd="0" presId="urn:microsoft.com/office/officeart/2005/8/layout/matrix1"/>
    <dgm:cxn modelId="{EACC06B8-7F02-4253-A997-6480880375D4}" type="presOf" srcId="{F6310904-44C5-456F-8E5F-7DF697DD007E}" destId="{45568073-21D8-49F9-B79D-4174F284CE94}" srcOrd="0" destOrd="0" presId="urn:microsoft.com/office/officeart/2005/8/layout/matrix1"/>
    <dgm:cxn modelId="{96A12709-0474-4EA3-81DE-90C05B658652}" type="presOf" srcId="{9BCD6061-BFBB-480D-B193-5C1C5DE9E4A3}" destId="{B684123B-BF04-4905-8A5C-8FAE7CB236EC}" srcOrd="1" destOrd="0" presId="urn:microsoft.com/office/officeart/2005/8/layout/matrix1"/>
    <dgm:cxn modelId="{12275B99-B1CC-4029-B876-F1E3D332EBFD}" type="presOf" srcId="{9BCD6061-BFBB-480D-B193-5C1C5DE9E4A3}" destId="{A2B01EA0-6588-4EB8-A0B7-1639F7AD7D7D}" srcOrd="0" destOrd="0" presId="urn:microsoft.com/office/officeart/2005/8/layout/matrix1"/>
    <dgm:cxn modelId="{A124AD0B-2586-4A11-8776-2A553CF32B88}" srcId="{162A5C25-1C1C-4010-A3AE-27DF024FE2AC}" destId="{608A6802-F6E0-4883-97BD-67F31D1A7E28}" srcOrd="1" destOrd="0" parTransId="{94B91FA3-E063-440A-8E26-BDCA37F24109}" sibTransId="{8091A559-DF46-4ADA-898D-339F196110FC}"/>
    <dgm:cxn modelId="{7DA592BA-4EE7-4383-BD88-137B9A0C963B}" type="presOf" srcId="{608A6802-F6E0-4883-97BD-67F31D1A7E28}" destId="{0AC3F95D-3473-4D63-AF75-CCF4E045BA29}" srcOrd="1" destOrd="0" presId="urn:microsoft.com/office/officeart/2005/8/layout/matrix1"/>
    <dgm:cxn modelId="{F12317E6-1FE9-4BBD-83B6-CF1B9B456BB3}" srcId="{162A5C25-1C1C-4010-A3AE-27DF024FE2AC}" destId="{9BCD6061-BFBB-480D-B193-5C1C5DE9E4A3}" srcOrd="3" destOrd="0" parTransId="{538AF1A4-F4C2-432C-AA16-BB0B016D06C3}" sibTransId="{59D9B66D-A8D0-495D-ACAB-CAF66FFDF71A}"/>
    <dgm:cxn modelId="{8B966036-7003-45B6-8B43-FF8FC1688CF8}" type="presOf" srcId="{DB4092FA-3BA1-4704-B73C-D8D4D0F35244}" destId="{20F41D21-1C3E-4356-89D4-4F43CFB173DF}" srcOrd="1" destOrd="0" presId="urn:microsoft.com/office/officeart/2005/8/layout/matrix1"/>
    <dgm:cxn modelId="{956CCFDF-9E0B-4490-A505-C5772F742807}" type="presOf" srcId="{5CB68692-4974-4CED-873A-1BD833335DCA}" destId="{E2A81547-24D1-4180-8339-4D06C924B3E2}" srcOrd="0" destOrd="0" presId="urn:microsoft.com/office/officeart/2005/8/layout/matrix1"/>
    <dgm:cxn modelId="{416ADD6B-1C5F-478A-9046-3BC69B012686}" srcId="{162A5C25-1C1C-4010-A3AE-27DF024FE2AC}" destId="{F6310904-44C5-456F-8E5F-7DF697DD007E}" srcOrd="0" destOrd="0" parTransId="{57C5256B-F1A4-43E9-810B-E4ECBB7DE53D}" sibTransId="{8107D8BD-B23D-498D-9D45-BEA95059E710}"/>
    <dgm:cxn modelId="{0C73ABD4-EE50-48B2-AF6A-8EB6EF565998}" type="presParOf" srcId="{E2A81547-24D1-4180-8339-4D06C924B3E2}" destId="{A7F0A647-551E-4596-96AC-6EF383D6CC6C}" srcOrd="0" destOrd="0" presId="urn:microsoft.com/office/officeart/2005/8/layout/matrix1"/>
    <dgm:cxn modelId="{A22DF708-7396-44D7-93D7-7BC65B2D0CF3}" type="presParOf" srcId="{A7F0A647-551E-4596-96AC-6EF383D6CC6C}" destId="{45568073-21D8-49F9-B79D-4174F284CE94}" srcOrd="0" destOrd="0" presId="urn:microsoft.com/office/officeart/2005/8/layout/matrix1"/>
    <dgm:cxn modelId="{DD4F7C9F-059E-4AAD-84B4-99DC55B80FE5}" type="presParOf" srcId="{A7F0A647-551E-4596-96AC-6EF383D6CC6C}" destId="{4D2B9BF1-5387-47E5-86BF-2C45F50FB5BF}" srcOrd="1" destOrd="0" presId="urn:microsoft.com/office/officeart/2005/8/layout/matrix1"/>
    <dgm:cxn modelId="{EDA96057-B8ED-4E8B-8030-C30E82B061DE}" type="presParOf" srcId="{A7F0A647-551E-4596-96AC-6EF383D6CC6C}" destId="{7978165F-D8B9-437C-B230-C8BBB6C03FCF}" srcOrd="2" destOrd="0" presId="urn:microsoft.com/office/officeart/2005/8/layout/matrix1"/>
    <dgm:cxn modelId="{0C1578AA-763F-48CD-80F1-324249F582AC}" type="presParOf" srcId="{A7F0A647-551E-4596-96AC-6EF383D6CC6C}" destId="{0AC3F95D-3473-4D63-AF75-CCF4E045BA29}" srcOrd="3" destOrd="0" presId="urn:microsoft.com/office/officeart/2005/8/layout/matrix1"/>
    <dgm:cxn modelId="{10562BC1-1A3C-4B28-9F82-72F30DDC5BA4}" type="presParOf" srcId="{A7F0A647-551E-4596-96AC-6EF383D6CC6C}" destId="{3BA7EDAA-3874-49FD-A086-9CC0466E4BCC}" srcOrd="4" destOrd="0" presId="urn:microsoft.com/office/officeart/2005/8/layout/matrix1"/>
    <dgm:cxn modelId="{889640FF-760E-4388-97D1-656A7670AFD3}" type="presParOf" srcId="{A7F0A647-551E-4596-96AC-6EF383D6CC6C}" destId="{20F41D21-1C3E-4356-89D4-4F43CFB173DF}" srcOrd="5" destOrd="0" presId="urn:microsoft.com/office/officeart/2005/8/layout/matrix1"/>
    <dgm:cxn modelId="{B41870D9-D651-407D-82FD-FC6E409E819F}" type="presParOf" srcId="{A7F0A647-551E-4596-96AC-6EF383D6CC6C}" destId="{A2B01EA0-6588-4EB8-A0B7-1639F7AD7D7D}" srcOrd="6" destOrd="0" presId="urn:microsoft.com/office/officeart/2005/8/layout/matrix1"/>
    <dgm:cxn modelId="{268069BF-8E32-4D75-8C67-045CCF353012}" type="presParOf" srcId="{A7F0A647-551E-4596-96AC-6EF383D6CC6C}" destId="{B684123B-BF04-4905-8A5C-8FAE7CB236EC}" srcOrd="7" destOrd="0" presId="urn:microsoft.com/office/officeart/2005/8/layout/matrix1"/>
    <dgm:cxn modelId="{98EA555D-5F4E-4C73-BFEF-652ABA59EF21}" type="presParOf" srcId="{E2A81547-24D1-4180-8339-4D06C924B3E2}" destId="{66A41610-E578-4A4B-A6AC-3DC32A333E1B}" srcOrd="1" destOrd="0" presId="urn:microsoft.com/office/officeart/2005/8/layout/matrix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68073-21D8-49F9-B79D-4174F284CE94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648000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dirty="0" smtClean="0">
              <a:solidFill>
                <a:srgbClr val="BC0031"/>
              </a:solidFill>
              <a:latin typeface="Calibri" panose="020F0502020204030204" pitchFamily="34" charset="0"/>
            </a:rPr>
            <a:t>website</a:t>
          </a:r>
          <a:endParaRPr lang="en-US" sz="2600" kern="1200" dirty="0">
            <a:solidFill>
              <a:srgbClr val="BC0031"/>
            </a:solidFill>
            <a:latin typeface="Calibri" panose="020F0502020204030204" pitchFamily="34" charset="0"/>
          </a:endParaRPr>
        </a:p>
      </dsp:txBody>
      <dsp:txXfrm rot="5400000">
        <a:off x="0" y="0"/>
        <a:ext cx="3048000" cy="1524000"/>
      </dsp:txXfrm>
    </dsp:sp>
    <dsp:sp modelId="{7978165F-D8B9-437C-B230-C8BBB6C03FCF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648000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</a:rPr>
            <a:t>service desk</a:t>
          </a:r>
          <a:endParaRPr lang="en-US" sz="2600" kern="1200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3048000" y="0"/>
        <a:ext cx="3048000" cy="1524000"/>
      </dsp:txXfrm>
    </dsp:sp>
    <dsp:sp modelId="{3BA7EDAA-3874-49FD-A086-9CC0466E4BCC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64800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rPr>
            <a:t>training</a:t>
          </a:r>
          <a:endParaRPr lang="en-US" sz="2600" kern="1200" dirty="0">
            <a:solidFill>
              <a:schemeClr val="accent4">
                <a:lumMod val="75000"/>
              </a:schemeClr>
            </a:solidFill>
            <a:latin typeface="Calibri" panose="020F0502020204030204" pitchFamily="34" charset="0"/>
          </a:endParaRPr>
        </a:p>
      </dsp:txBody>
      <dsp:txXfrm rot="10800000">
        <a:off x="0" y="2539999"/>
        <a:ext cx="3048000" cy="1524000"/>
      </dsp:txXfrm>
    </dsp:sp>
    <dsp:sp modelId="{A2B01EA0-6588-4EB8-A0B7-1639F7AD7D7D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64800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dirty="0" smtClean="0">
              <a:solidFill>
                <a:srgbClr val="E98300"/>
              </a:solidFill>
              <a:latin typeface="Calibri" panose="020F0502020204030204" pitchFamily="34" charset="0"/>
            </a:rPr>
            <a:t>repository</a:t>
          </a:r>
          <a:endParaRPr lang="en-US" sz="3200" kern="1200" dirty="0">
            <a:solidFill>
              <a:srgbClr val="E98300"/>
            </a:solidFill>
            <a:latin typeface="Calibri" panose="020F0502020204030204" pitchFamily="34" charset="0"/>
          </a:endParaRPr>
        </a:p>
      </dsp:txBody>
      <dsp:txXfrm rot="-5400000">
        <a:off x="3048000" y="2539999"/>
        <a:ext cx="3048000" cy="1524000"/>
      </dsp:txXfrm>
    </dsp:sp>
    <dsp:sp modelId="{66A41610-E578-4A4B-A6AC-3DC32A333E1B}">
      <dsp:nvSpPr>
        <dsp:cNvPr id="0" name=""/>
        <dsp:cNvSpPr/>
      </dsp:nvSpPr>
      <dsp:spPr>
        <a:xfrm>
          <a:off x="1248003" y="1492001"/>
          <a:ext cx="3599992" cy="1079997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smtClean="0">
              <a:solidFill>
                <a:schemeClr val="bg1"/>
              </a:solidFill>
              <a:latin typeface="Calibri" panose="020F0502020204030204" pitchFamily="34" charset="0"/>
            </a:rPr>
            <a:t>RDM Support</a:t>
          </a:r>
          <a:endParaRPr lang="en-US" sz="1800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1300724" y="1544722"/>
        <a:ext cx="3494550" cy="974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938" cy="495348"/>
          </a:xfrm>
          <a:prstGeom prst="rect">
            <a:avLst/>
          </a:prstGeom>
        </p:spPr>
        <p:txBody>
          <a:bodyPr vert="horz" lIns="90014" tIns="45007" rIns="90014" bIns="4500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2"/>
            <a:ext cx="2889938" cy="495348"/>
          </a:xfrm>
          <a:prstGeom prst="rect">
            <a:avLst/>
          </a:prstGeom>
        </p:spPr>
        <p:txBody>
          <a:bodyPr vert="horz" lIns="90014" tIns="45007" rIns="90014" bIns="45007" rtlCol="0"/>
          <a:lstStyle>
            <a:lvl1pPr algn="r">
              <a:defRPr sz="1200"/>
            </a:lvl1pPr>
          </a:lstStyle>
          <a:p>
            <a:r>
              <a:rPr lang="nl-NL" smtClean="0"/>
              <a:t>May 30, 2017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6"/>
          </a:xfrm>
          <a:prstGeom prst="rect">
            <a:avLst/>
          </a:prstGeom>
        </p:spPr>
        <p:txBody>
          <a:bodyPr vert="horz" lIns="90014" tIns="45007" rIns="90014" bIns="4500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6"/>
          </a:xfrm>
          <a:prstGeom prst="rect">
            <a:avLst/>
          </a:prstGeom>
        </p:spPr>
        <p:txBody>
          <a:bodyPr vert="horz" lIns="90014" tIns="45007" rIns="90014" bIns="45007" rtlCol="0" anchor="b"/>
          <a:lstStyle>
            <a:lvl1pPr algn="r">
              <a:defRPr sz="1200"/>
            </a:lvl1pPr>
          </a:lstStyle>
          <a:p>
            <a:fld id="{0A9B2DB8-97F7-4EE8-B1B4-D586CB01D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5968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889938" cy="4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14" tIns="45007" rIns="90014" bIns="4500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2"/>
            <a:ext cx="2889938" cy="4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14" tIns="45007" rIns="90014" bIns="4500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nl-NL" smtClean="0"/>
              <a:t>May 30, 2017</a:t>
            </a:r>
            <a:endParaRPr lang="nl-NL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2362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3" y="4689515"/>
            <a:ext cx="4890665" cy="444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14" tIns="45007" rIns="90014" bIns="45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 om de tekststijl van het model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2"/>
            <a:ext cx="2889938" cy="4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14" tIns="45007" rIns="90014" bIns="4500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379032"/>
            <a:ext cx="2889938" cy="4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14" tIns="45007" rIns="90014" bIns="450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5B6F09-4948-4CB9-A50B-25A5E8BE1C7A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26193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1360" indent="-281292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25169" indent="-225034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75237" indent="-225034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25305" indent="-225034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75372" indent="-225034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25440" indent="-225034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375508" indent="-225034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25575" indent="-225034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F5545E6-3375-4DD2-B5DA-936F94E69148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703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135">
              <a:defRPr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6F09-4948-4CB9-A50B-25A5E8BE1C7A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0430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135">
              <a:defRPr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6F09-4948-4CB9-A50B-25A5E8BE1C7A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043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6F09-4948-4CB9-A50B-25A5E8BE1C7A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772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600200"/>
            <a:ext cx="6858000" cy="182880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50800" dist="25399" dir="16200000" algn="ctr" rotWithShape="0">
                    <a:srgbClr val="FFFFFF">
                      <a:alpha val="75000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Titelstijl van model bewerken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50800" dist="25399" dir="16200000" algn="ctr" rotWithShape="0">
                    <a:srgbClr val="FFFFFF">
                      <a:alpha val="75000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 typeface="Wingdings" charset="0"/>
              <a:buNone/>
              <a:defRPr sz="2800" i="1"/>
            </a:lvl1pPr>
          </a:lstStyle>
          <a:p>
            <a:pPr lvl="0"/>
            <a:r>
              <a:rPr lang="en-US" noProof="0" smtClean="0"/>
              <a:t>Klik om de 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E72A-635A-491D-8BA5-D41DB825DA9B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718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F5D66-1AFB-4EDB-A95F-D0E6CA33C8FE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62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187A5-0B2D-4607-BCF6-6F4670A7EB57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573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9E480-E000-422D-AD91-DC23360B02F5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626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605F5-BD5C-44DF-BD52-493515D587D3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54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CF729-B9C8-47A2-A986-2184B7AF4CFF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534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466A8-7183-4023-8187-EFC26C517C77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024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73E0C-3E03-4813-9E4C-E5B900D648E1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772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3F575-2517-43FF-8C68-13FDA04F27F6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651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CFA3F-C901-4DC3-9355-E4360549DA9B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283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8D22-1848-4B8F-92AE-5B55754980C4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365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81075"/>
            <a:ext cx="8134350" cy="771525"/>
          </a:xfrm>
          <a:prstGeom prst="rect">
            <a:avLst/>
          </a:prstGeom>
          <a:noFill/>
          <a:ln>
            <a:noFill/>
          </a:ln>
          <a:effectLst>
            <a:outerShdw blurRad="50800" dist="25399" dir="162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Kop van slide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981200"/>
            <a:ext cx="8134350" cy="4114800"/>
          </a:xfrm>
          <a:prstGeom prst="rect">
            <a:avLst/>
          </a:prstGeom>
          <a:noFill/>
          <a:ln>
            <a:noFill/>
          </a:ln>
          <a:effectLst>
            <a:outerShdw blurRad="63500" dist="25399" dir="162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Tekst</a:t>
            </a:r>
            <a:r>
              <a:rPr lang="en-US" dirty="0" smtClean="0"/>
              <a:t> kopje</a:t>
            </a:r>
            <a:endParaRPr lang="en-US" dirty="0"/>
          </a:p>
          <a:p>
            <a:pPr lvl="1"/>
            <a:r>
              <a:rPr lang="en-US" dirty="0" smtClean="0"/>
              <a:t>Platte </a:t>
            </a:r>
            <a:r>
              <a:rPr lang="en-US" dirty="0" err="1" smtClean="0"/>
              <a:t>tekst</a:t>
            </a:r>
            <a:r>
              <a:rPr lang="en-US" dirty="0" smtClean="0"/>
              <a:t> op de slide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248400"/>
            <a:ext cx="712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9788" y="6248400"/>
            <a:ext cx="433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fld id="{64049A32-590C-4259-B0D9-68E09219EF0A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ＭＳ Ｐゴシック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800040"/>
        </a:buClr>
        <a:defRPr sz="2200" b="1">
          <a:solidFill>
            <a:schemeClr val="tx1"/>
          </a:solidFill>
          <a:latin typeface="Arial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800040"/>
        </a:buClr>
        <a:defRPr sz="2200">
          <a:solidFill>
            <a:srgbClr val="4D4D4D"/>
          </a:solidFill>
          <a:latin typeface="Arial"/>
          <a:ea typeface="MS PGothic" panose="020B0600070205080204" pitchFamily="34" charset="-128"/>
        </a:defRPr>
      </a:lvl2pPr>
      <a:lvl3pPr marL="91440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800040"/>
        </a:buClr>
        <a:defRPr sz="2200">
          <a:solidFill>
            <a:srgbClr val="4D4D4D"/>
          </a:solidFill>
          <a:latin typeface="Arial"/>
          <a:ea typeface="MS PGothic" panose="020B0600070205080204" pitchFamily="34" charset="-128"/>
        </a:defRPr>
      </a:lvl3pPr>
      <a:lvl4pPr marL="137160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800040"/>
        </a:buClr>
        <a:defRPr sz="2200">
          <a:solidFill>
            <a:srgbClr val="4D4D4D"/>
          </a:solidFill>
          <a:latin typeface="Arial"/>
          <a:ea typeface="MS PGothic" panose="020B0600070205080204" pitchFamily="34" charset="-128"/>
        </a:defRPr>
      </a:lvl4pPr>
      <a:lvl5pPr marL="182880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800040"/>
        </a:buClr>
        <a:defRPr sz="2200">
          <a:solidFill>
            <a:srgbClr val="4D4D4D"/>
          </a:solidFill>
          <a:latin typeface="Arial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charset="0"/>
        <a:buChar char="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charset="0"/>
        <a:buChar char="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charset="0"/>
        <a:buChar char="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charset="0"/>
        <a:buChar char="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sa/4.0/" TargetMode="External"/><Relationship Id="rId5" Type="http://schemas.openxmlformats.org/officeDocument/2006/relationships/image" Target="../media/image8.png"/><Relationship Id="rId4" Type="http://schemas.openxmlformats.org/officeDocument/2006/relationships/hyperlink" Target="mailto:selm@uva.n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 bwMode="auto">
          <a:xfrm>
            <a:off x="323850" y="1557338"/>
            <a:ext cx="8424863" cy="115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50800" dist="25399" dir="16200000" algn="ctr" rotWithShape="0">
                    <a:srgbClr val="FFFFFF">
                      <a:alpha val="75000"/>
                    </a:srgbClr>
                  </a:outerShdw>
                </a:effectLst>
              </a14:hiddenEffects>
            </a:ext>
          </a:extLst>
        </p:spPr>
        <p:txBody>
          <a:bodyPr lIns="0" anchor="b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b="0" i="0" baseline="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DMPonline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en-US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UvA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&amp; AUAS</a:t>
            </a:r>
            <a:endParaRPr lang="nl-NL" sz="1800" b="1" dirty="0" smtClean="0">
              <a:solidFill>
                <a:srgbClr val="4D4D4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323850" y="2852738"/>
            <a:ext cx="842486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50800" dist="25399" dir="16200000" algn="ctr" rotWithShape="0">
                    <a:srgbClr val="FFFFFF">
                      <a:alpha val="75000"/>
                    </a:srgbClr>
                  </a:outerShdw>
                </a:effectLst>
              </a14:hiddenEffects>
            </a:ext>
          </a:extLst>
        </p:spPr>
        <p:txBody>
          <a:bodyPr lIns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b="0" i="0" baseline="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nl-NL" sz="1100" dirty="0">
                <a:solidFill>
                  <a:srgbClr val="4D4D4D"/>
                </a:solidFill>
              </a:rPr>
              <a:t>Mariëtte van </a:t>
            </a:r>
            <a:r>
              <a:rPr lang="nl-NL" sz="1100" dirty="0" smtClean="0">
                <a:solidFill>
                  <a:srgbClr val="4D4D4D"/>
                </a:solidFill>
              </a:rPr>
              <a:t>Selm</a:t>
            </a:r>
          </a:p>
          <a:p>
            <a:pPr>
              <a:lnSpc>
                <a:spcPct val="150000"/>
              </a:lnSpc>
              <a:defRPr/>
            </a:pPr>
            <a:r>
              <a:rPr lang="nl-NL" sz="1100" dirty="0" smtClean="0">
                <a:solidFill>
                  <a:srgbClr val="4D4D4D"/>
                </a:solidFill>
              </a:rPr>
              <a:t>RDM Support Services </a:t>
            </a:r>
            <a:r>
              <a:rPr lang="nl-NL" sz="1100" dirty="0" err="1" smtClean="0">
                <a:solidFill>
                  <a:srgbClr val="4D4D4D"/>
                </a:solidFill>
              </a:rPr>
              <a:t>Coordinator</a:t>
            </a:r>
            <a:r>
              <a:rPr lang="nl-NL" sz="1100" dirty="0" smtClean="0">
                <a:solidFill>
                  <a:srgbClr val="4D4D4D"/>
                </a:solidFill>
              </a:rPr>
              <a:t>, </a:t>
            </a:r>
            <a:r>
              <a:rPr lang="nl-NL" sz="1100" dirty="0">
                <a:solidFill>
                  <a:srgbClr val="4D4D4D"/>
                </a:solidFill>
              </a:rPr>
              <a:t>UvA/AUAS Library // </a:t>
            </a:r>
            <a:r>
              <a:rPr lang="nl-NL" sz="1100" dirty="0" smtClean="0">
                <a:solidFill>
                  <a:srgbClr val="4D4D4D"/>
                </a:solidFill>
              </a:rPr>
              <a:t>UvA/AUAS RDM </a:t>
            </a:r>
            <a:r>
              <a:rPr lang="nl-NL" sz="1100" dirty="0" err="1">
                <a:solidFill>
                  <a:srgbClr val="4D4D4D"/>
                </a:solidFill>
              </a:rPr>
              <a:t>Programme</a:t>
            </a:r>
            <a:r>
              <a:rPr lang="nl-NL" sz="1100" dirty="0">
                <a:solidFill>
                  <a:srgbClr val="4D4D4D"/>
                </a:solidFill>
              </a:rPr>
              <a:t> Manager</a:t>
            </a:r>
            <a:endParaRPr lang="nl-NL" sz="1100" dirty="0" smtClean="0">
              <a:solidFill>
                <a:srgbClr val="4D4D4D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en-US" sz="1100" dirty="0" err="1" smtClean="0">
                <a:solidFill>
                  <a:srgbClr val="4D4D4D"/>
                </a:solidFill>
              </a:rPr>
              <a:t>DMPonline</a:t>
            </a:r>
            <a:r>
              <a:rPr lang="en-US" sz="1100" dirty="0" smtClean="0">
                <a:solidFill>
                  <a:srgbClr val="4D4D4D"/>
                </a:solidFill>
              </a:rPr>
              <a:t> workshop, March 13, 2019</a:t>
            </a:r>
            <a:endParaRPr lang="nl-NL" sz="1100" dirty="0" smtClean="0">
              <a:solidFill>
                <a:srgbClr val="4D4D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AB8428F-3DAD-48AC-B903-2390C2B23233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788024" y="1629240"/>
            <a:ext cx="3960000" cy="39600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bg1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Applied </a:t>
            </a: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Social Sciences </a:t>
            </a:r>
            <a:r>
              <a:rPr lang="en-US" sz="2200" dirty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&amp; Law</a:t>
            </a:r>
            <a:endParaRPr lang="en-US" sz="2200" dirty="0">
              <a:solidFill>
                <a:schemeClr val="bg1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Business </a:t>
            </a:r>
            <a:r>
              <a:rPr lang="en-US" sz="2200" dirty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&amp; Economics</a:t>
            </a:r>
            <a:endParaRPr lang="en-US" sz="2200" dirty="0">
              <a:solidFill>
                <a:schemeClr val="bg1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Digital Media </a:t>
            </a:r>
            <a:r>
              <a:rPr lang="en-US" sz="2200" dirty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&amp; Creative </a:t>
            </a: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Industries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Education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Health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Sports </a:t>
            </a:r>
            <a:r>
              <a:rPr lang="en-US" sz="2200" dirty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&amp; Nutrition</a:t>
            </a:r>
            <a:endParaRPr lang="en-US" sz="2200" dirty="0">
              <a:solidFill>
                <a:schemeClr val="bg1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Technology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67544" y="1629240"/>
            <a:ext cx="3960000" cy="39600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bg1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Dentistry</a:t>
            </a:r>
            <a:endParaRPr lang="en-US" sz="2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Economics &amp; Business</a:t>
            </a:r>
            <a:endParaRPr lang="en-US" sz="2200" dirty="0">
              <a:solidFill>
                <a:schemeClr val="bg1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Humanities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Law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Medicine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Science</a:t>
            </a:r>
            <a:endParaRPr lang="en-US" sz="2200" dirty="0">
              <a:solidFill>
                <a:schemeClr val="bg1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Social </a:t>
            </a:r>
            <a:r>
              <a:rPr lang="en-US" sz="2200" dirty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&amp; Behavioural Sciences</a:t>
            </a:r>
            <a:endParaRPr lang="en-US" sz="2200" dirty="0">
              <a:solidFill>
                <a:schemeClr val="bg1"/>
              </a:solidFill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1" r="5346"/>
          <a:stretch/>
        </p:blipFill>
        <p:spPr>
          <a:xfrm>
            <a:off x="7812360" y="836832"/>
            <a:ext cx="1071916" cy="1080000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36832"/>
            <a:ext cx="1078162" cy="1080000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16" name="Group 15"/>
          <p:cNvGrpSpPr/>
          <p:nvPr/>
        </p:nvGrpSpPr>
        <p:grpSpPr>
          <a:xfrm>
            <a:off x="1980312" y="5445224"/>
            <a:ext cx="5400000" cy="900000"/>
            <a:chOff x="1836296" y="5661248"/>
            <a:chExt cx="5400000" cy="900000"/>
          </a:xfrm>
          <a:solidFill>
            <a:schemeClr val="tx2"/>
          </a:solidFill>
        </p:grpSpPr>
        <p:sp>
          <p:nvSpPr>
            <p:cNvPr id="12" name="Rectangle 11"/>
            <p:cNvSpPr/>
            <p:nvPr/>
          </p:nvSpPr>
          <p:spPr bwMode="auto">
            <a:xfrm>
              <a:off x="1836296" y="5661248"/>
              <a:ext cx="5400000" cy="900000"/>
            </a:xfrm>
            <a:prstGeom prst="rect">
              <a:avLst/>
            </a:prstGeom>
            <a:grpFill/>
            <a:ln w="381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108000" tIns="72000" rIns="108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ＭＳ Ｐゴシック" charset="0"/>
                  <a:cs typeface="ＭＳ Ｐゴシック" charset="0"/>
                </a:rPr>
                <a:t>Library UvA/AUAS</a:t>
              </a: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0312" y="5769160"/>
              <a:ext cx="1351134" cy="648000"/>
            </a:xfrm>
            <a:prstGeom prst="rect">
              <a:avLst/>
            </a:prstGeom>
            <a:grpFill/>
          </p:spPr>
        </p:pic>
      </p:grpSp>
      <p:sp>
        <p:nvSpPr>
          <p:cNvPr id="14" name="TextBox 13"/>
          <p:cNvSpPr txBox="1"/>
          <p:nvPr/>
        </p:nvSpPr>
        <p:spPr>
          <a:xfrm>
            <a:off x="5257919" y="1403484"/>
            <a:ext cx="23042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1800" dirty="0" smtClean="0">
                <a:solidFill>
                  <a:srgbClr val="4D4D4D"/>
                </a:solidFill>
                <a:latin typeface="Calibri" panose="020F0502020204030204" pitchFamily="34" charset="0"/>
              </a:rPr>
              <a:t>± 350 </a:t>
            </a:r>
            <a:r>
              <a:rPr lang="nl-NL" sz="1800" dirty="0" err="1" smtClean="0">
                <a:solidFill>
                  <a:srgbClr val="4D4D4D"/>
                </a:solidFill>
                <a:latin typeface="Calibri" panose="020F0502020204030204" pitchFamily="34" charset="0"/>
              </a:rPr>
              <a:t>researchers</a:t>
            </a:r>
            <a:endParaRPr lang="nl-NL" sz="1800" dirty="0">
              <a:solidFill>
                <a:srgbClr val="4D4D4D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02654" y="1403484"/>
            <a:ext cx="23042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1800" dirty="0" smtClean="0">
                <a:solidFill>
                  <a:srgbClr val="4D4D4D"/>
                </a:solidFill>
                <a:latin typeface="Calibri" panose="020F0502020204030204" pitchFamily="34" charset="0"/>
              </a:rPr>
              <a:t>± 3.500 </a:t>
            </a:r>
            <a:r>
              <a:rPr lang="nl-NL" sz="1800" dirty="0" err="1" smtClean="0">
                <a:solidFill>
                  <a:srgbClr val="4D4D4D"/>
                </a:solidFill>
                <a:latin typeface="Calibri" panose="020F0502020204030204" pitchFamily="34" charset="0"/>
              </a:rPr>
              <a:t>researchers</a:t>
            </a:r>
            <a:endParaRPr lang="nl-NL" sz="1800" dirty="0">
              <a:solidFill>
                <a:srgbClr val="4D4D4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0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dirty="0" err="1" smtClean="0">
                <a:latin typeface="Calibri" panose="020F0502020204030204" pitchFamily="34" charset="0"/>
              </a:rPr>
              <a:t>DMPonline</a:t>
            </a:r>
            <a:endParaRPr lang="nl-NL" sz="3600" b="0" dirty="0">
              <a:latin typeface="Calibri" panose="020F05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ClrTx/>
              <a:buFont typeface="Arial" panose="020B0604020202020204" pitchFamily="34" charset="0"/>
              <a:buChar char="•"/>
            </a:pPr>
            <a:r>
              <a:rPr lang="nl-NL" sz="2800" b="0" dirty="0" smtClean="0">
                <a:latin typeface="Calibri" panose="020F0502020204030204" pitchFamily="34" charset="0"/>
              </a:rPr>
              <a:t>Contract start: </a:t>
            </a:r>
            <a:r>
              <a:rPr lang="nl-NL" sz="2800" b="0" dirty="0" err="1" smtClean="0">
                <a:latin typeface="Calibri" panose="020F0502020204030204" pitchFamily="34" charset="0"/>
              </a:rPr>
              <a:t>October</a:t>
            </a:r>
            <a:r>
              <a:rPr lang="nl-NL" sz="2800" b="0" dirty="0" smtClean="0">
                <a:latin typeface="Calibri" panose="020F0502020204030204" pitchFamily="34" charset="0"/>
              </a:rPr>
              <a:t> 1</a:t>
            </a:r>
            <a:r>
              <a:rPr lang="nl-NL" sz="2800" b="0" baseline="30000" dirty="0" smtClean="0">
                <a:latin typeface="Calibri" panose="020F0502020204030204" pitchFamily="34" charset="0"/>
              </a:rPr>
              <a:t>st</a:t>
            </a:r>
            <a:r>
              <a:rPr lang="nl-NL" sz="2800" b="0" dirty="0" smtClean="0">
                <a:latin typeface="Calibri" panose="020F0502020204030204" pitchFamily="34" charset="0"/>
              </a:rPr>
              <a:t>, 2018</a:t>
            </a:r>
          </a:p>
          <a:p>
            <a:pPr>
              <a:lnSpc>
                <a:spcPct val="200000"/>
              </a:lnSpc>
              <a:buClrTx/>
              <a:buFont typeface="Arial" panose="020B0604020202020204" pitchFamily="34" charset="0"/>
              <a:buChar char="•"/>
            </a:pPr>
            <a:r>
              <a:rPr lang="nl-NL" sz="2800" b="0" dirty="0" smtClean="0">
                <a:latin typeface="Calibri" panose="020F0502020204030204" pitchFamily="34" charset="0"/>
              </a:rPr>
              <a:t>2 </a:t>
            </a:r>
            <a:r>
              <a:rPr lang="nl-NL" sz="2800" b="0" dirty="0" err="1" smtClean="0">
                <a:latin typeface="Calibri" panose="020F0502020204030204" pitchFamily="34" charset="0"/>
              </a:rPr>
              <a:t>admins</a:t>
            </a:r>
            <a:r>
              <a:rPr lang="nl-NL" sz="2800" b="0" dirty="0" smtClean="0">
                <a:latin typeface="Calibri" panose="020F0502020204030204" pitchFamily="34" charset="0"/>
              </a:rPr>
              <a:t>, </a:t>
            </a:r>
            <a:r>
              <a:rPr lang="nl-NL" sz="2800" b="0" dirty="0" err="1" smtClean="0">
                <a:latin typeface="Calibri" panose="020F0502020204030204" pitchFamily="34" charset="0"/>
              </a:rPr>
              <a:t>both</a:t>
            </a:r>
            <a:r>
              <a:rPr lang="nl-NL" sz="2800" b="0" dirty="0" smtClean="0">
                <a:latin typeface="Calibri" panose="020F0502020204030204" pitchFamily="34" charset="0"/>
              </a:rPr>
              <a:t> UvA </a:t>
            </a:r>
            <a:r>
              <a:rPr lang="nl-NL" sz="2800" b="0" dirty="0" err="1" smtClean="0">
                <a:latin typeface="Calibri" panose="020F0502020204030204" pitchFamily="34" charset="0"/>
              </a:rPr>
              <a:t>and</a:t>
            </a:r>
            <a:r>
              <a:rPr lang="nl-NL" sz="2800" b="0" dirty="0" smtClean="0">
                <a:latin typeface="Calibri" panose="020F0502020204030204" pitchFamily="34" charset="0"/>
              </a:rPr>
              <a:t> AUAS</a:t>
            </a:r>
          </a:p>
          <a:p>
            <a:pPr>
              <a:lnSpc>
                <a:spcPct val="200000"/>
              </a:lnSpc>
              <a:buClrTx/>
              <a:buFont typeface="Arial" panose="020B0604020202020204" pitchFamily="34" charset="0"/>
              <a:buChar char="•"/>
            </a:pPr>
            <a:r>
              <a:rPr lang="nl-NL" sz="2800" b="0" dirty="0" smtClean="0">
                <a:latin typeface="Calibri" panose="020F0502020204030204" pitchFamily="34" charset="0"/>
              </a:rPr>
              <a:t>3 templates: UvA, UvA </a:t>
            </a:r>
            <a:r>
              <a:rPr lang="nl-NL" sz="2800" b="0" dirty="0" err="1" smtClean="0">
                <a:latin typeface="Calibri" panose="020F0502020204030204" pitchFamily="34" charset="0"/>
              </a:rPr>
              <a:t>SocSci</a:t>
            </a:r>
            <a:r>
              <a:rPr lang="nl-NL" sz="2800" b="0" dirty="0" smtClean="0">
                <a:latin typeface="Calibri" panose="020F0502020204030204" pitchFamily="34" charset="0"/>
              </a:rPr>
              <a:t> </a:t>
            </a:r>
            <a:r>
              <a:rPr lang="nl-NL" sz="2800" b="0" dirty="0" err="1" smtClean="0">
                <a:latin typeface="Calibri" panose="020F0502020204030204" pitchFamily="34" charset="0"/>
              </a:rPr>
              <a:t>and</a:t>
            </a:r>
            <a:r>
              <a:rPr lang="nl-NL" sz="2800" b="0" dirty="0" smtClean="0">
                <a:latin typeface="Calibri" panose="020F0502020204030204" pitchFamily="34" charset="0"/>
              </a:rPr>
              <a:t> AUAS</a:t>
            </a:r>
          </a:p>
          <a:p>
            <a:pPr>
              <a:lnSpc>
                <a:spcPct val="200000"/>
              </a:lnSpc>
              <a:buClrTx/>
              <a:buFont typeface="Arial" panose="020B0604020202020204" pitchFamily="34" charset="0"/>
              <a:buChar char="•"/>
            </a:pPr>
            <a:r>
              <a:rPr lang="nl-NL" sz="2800" b="0" dirty="0" smtClean="0">
                <a:latin typeface="Calibri" panose="020F0502020204030204" pitchFamily="34" charset="0"/>
              </a:rPr>
              <a:t>UvA-</a:t>
            </a:r>
            <a:r>
              <a:rPr lang="nl-NL" sz="2800" b="0" dirty="0" err="1">
                <a:latin typeface="Calibri" panose="020F0502020204030204" pitchFamily="34" charset="0"/>
              </a:rPr>
              <a:t>specific</a:t>
            </a:r>
            <a:r>
              <a:rPr lang="nl-NL" sz="2800" b="0" dirty="0">
                <a:latin typeface="Calibri" panose="020F0502020204030204" pitchFamily="34" charset="0"/>
              </a:rPr>
              <a:t> </a:t>
            </a:r>
            <a:r>
              <a:rPr lang="nl-NL" sz="2800" b="0" dirty="0" err="1">
                <a:latin typeface="Calibri" panose="020F0502020204030204" pitchFamily="34" charset="0"/>
              </a:rPr>
              <a:t>guidance</a:t>
            </a:r>
            <a:r>
              <a:rPr lang="nl-NL" sz="2800" b="0" dirty="0">
                <a:latin typeface="Calibri" panose="020F0502020204030204" pitchFamily="34" charset="0"/>
              </a:rPr>
              <a:t> on </a:t>
            </a:r>
            <a:r>
              <a:rPr lang="nl-NL" sz="2800" b="0" dirty="0" err="1">
                <a:latin typeface="Calibri" panose="020F0502020204030204" pitchFamily="34" charset="0"/>
              </a:rPr>
              <a:t>funder</a:t>
            </a:r>
            <a:r>
              <a:rPr lang="nl-NL" sz="2800" b="0" dirty="0">
                <a:latin typeface="Calibri" panose="020F0502020204030204" pitchFamily="34" charset="0"/>
              </a:rPr>
              <a:t> templates</a:t>
            </a:r>
          </a:p>
          <a:p>
            <a:pPr>
              <a:lnSpc>
                <a:spcPct val="200000"/>
              </a:lnSpc>
              <a:buClrTx/>
              <a:buFont typeface="Arial" panose="020B0604020202020204" pitchFamily="34" charset="0"/>
              <a:buChar char="•"/>
            </a:pPr>
            <a:r>
              <a:rPr lang="nl-NL" sz="2800" b="0" dirty="0" smtClean="0">
                <a:latin typeface="Calibri" panose="020F0502020204030204" pitchFamily="34" charset="0"/>
              </a:rPr>
              <a:t>AUAS-</a:t>
            </a:r>
            <a:r>
              <a:rPr lang="nl-NL" sz="2800" b="0" dirty="0" err="1" smtClean="0">
                <a:latin typeface="Calibri" panose="020F0502020204030204" pitchFamily="34" charset="0"/>
              </a:rPr>
              <a:t>specific</a:t>
            </a:r>
            <a:r>
              <a:rPr lang="nl-NL" sz="2800" b="0" dirty="0" smtClean="0">
                <a:latin typeface="Calibri" panose="020F0502020204030204" pitchFamily="34" charset="0"/>
              </a:rPr>
              <a:t> </a:t>
            </a:r>
            <a:r>
              <a:rPr lang="nl-NL" sz="2800" b="0" dirty="0" err="1" smtClean="0">
                <a:latin typeface="Calibri" panose="020F0502020204030204" pitchFamily="34" charset="0"/>
              </a:rPr>
              <a:t>guidance</a:t>
            </a:r>
            <a:r>
              <a:rPr lang="nl-NL" sz="2800" b="0" dirty="0" smtClean="0">
                <a:latin typeface="Calibri" panose="020F0502020204030204" pitchFamily="34" charset="0"/>
              </a:rPr>
              <a:t> on </a:t>
            </a:r>
            <a:r>
              <a:rPr lang="nl-NL" sz="2800" b="0" dirty="0" err="1" smtClean="0">
                <a:latin typeface="Calibri" panose="020F0502020204030204" pitchFamily="34" charset="0"/>
              </a:rPr>
              <a:t>funder</a:t>
            </a:r>
            <a:r>
              <a:rPr lang="nl-NL" sz="2800" b="0" dirty="0" smtClean="0">
                <a:latin typeface="Calibri" panose="020F0502020204030204" pitchFamily="34" charset="0"/>
              </a:rPr>
              <a:t> templates</a:t>
            </a:r>
            <a:endParaRPr lang="nl-NL" sz="2800" b="0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E480-E000-422D-AD91-DC23360B02F5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838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dirty="0" smtClean="0">
                <a:latin typeface="Calibri" panose="020F0502020204030204" pitchFamily="34" charset="0"/>
              </a:rPr>
              <a:t>Review of </a:t>
            </a:r>
            <a:r>
              <a:rPr lang="nl-NL" sz="3600" b="0" dirty="0" err="1" smtClean="0">
                <a:latin typeface="Calibri" panose="020F0502020204030204" pitchFamily="34" charset="0"/>
              </a:rPr>
              <a:t>plans</a:t>
            </a:r>
            <a:endParaRPr lang="nl-NL" sz="3600" b="0" dirty="0">
              <a:latin typeface="Calibri" panose="020F05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Clr>
                <a:schemeClr val="tx1"/>
              </a:buClr>
            </a:pPr>
            <a:r>
              <a:rPr lang="nl-NL" sz="2800" b="0" dirty="0" smtClean="0">
                <a:latin typeface="Calibri" panose="020F0502020204030204" pitchFamily="34" charset="0"/>
              </a:rPr>
              <a:t>RDM Support team (button in </a:t>
            </a:r>
            <a:r>
              <a:rPr lang="nl-NL" sz="2800" b="0" dirty="0" err="1" smtClean="0">
                <a:latin typeface="Calibri" panose="020F0502020204030204" pitchFamily="34" charset="0"/>
              </a:rPr>
              <a:t>DMPonline</a:t>
            </a:r>
            <a:r>
              <a:rPr lang="nl-NL" sz="2800" b="0" dirty="0" smtClean="0">
                <a:latin typeface="Calibri" panose="020F0502020204030204" pitchFamily="34" charset="0"/>
              </a:rPr>
              <a:t>)</a:t>
            </a:r>
          </a:p>
          <a:p>
            <a:pPr marL="457200" indent="-457200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nl-NL" sz="2800" b="0" dirty="0" err="1" smtClean="0">
                <a:latin typeface="Calibri" panose="020F0502020204030204" pitchFamily="34" charset="0"/>
              </a:rPr>
              <a:t>Admins</a:t>
            </a:r>
            <a:endParaRPr lang="nl-NL" sz="2800" b="0" dirty="0" smtClean="0">
              <a:latin typeface="Calibri" panose="020F0502020204030204" pitchFamily="34" charset="0"/>
            </a:endParaRPr>
          </a:p>
          <a:p>
            <a:pPr marL="457200" indent="-457200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nl-NL" sz="2800" b="0" dirty="0" err="1" smtClean="0">
                <a:latin typeface="Calibri" panose="020F0502020204030204" pitchFamily="34" charset="0"/>
              </a:rPr>
              <a:t>Other</a:t>
            </a:r>
            <a:r>
              <a:rPr lang="nl-NL" sz="2800" b="0" dirty="0" smtClean="0">
                <a:latin typeface="Calibri" panose="020F0502020204030204" pitchFamily="34" charset="0"/>
              </a:rPr>
              <a:t> team members: pdf made </a:t>
            </a:r>
            <a:r>
              <a:rPr lang="nl-NL" sz="2800" b="0" dirty="0" err="1" smtClean="0">
                <a:latin typeface="Calibri" panose="020F0502020204030204" pitchFamily="34" charset="0"/>
              </a:rPr>
              <a:t>by</a:t>
            </a:r>
            <a:r>
              <a:rPr lang="nl-NL" sz="2800" b="0" dirty="0" smtClean="0">
                <a:latin typeface="Calibri" panose="020F0502020204030204" pitchFamily="34" charset="0"/>
              </a:rPr>
              <a:t> </a:t>
            </a:r>
            <a:r>
              <a:rPr lang="nl-NL" sz="2800" b="0" dirty="0" err="1" smtClean="0">
                <a:latin typeface="Calibri" panose="020F0502020204030204" pitchFamily="34" charset="0"/>
              </a:rPr>
              <a:t>admins</a:t>
            </a:r>
            <a:endParaRPr lang="nl-NL" sz="2800" b="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200000"/>
              </a:lnSpc>
              <a:buClr>
                <a:schemeClr val="tx1"/>
              </a:buClr>
            </a:pPr>
            <a:r>
              <a:rPr lang="nl-NL" sz="2800" b="0" dirty="0" err="1" smtClean="0">
                <a:latin typeface="Calibri" panose="020F0502020204030204" pitchFamily="34" charset="0"/>
              </a:rPr>
              <a:t>Faculty</a:t>
            </a:r>
            <a:r>
              <a:rPr lang="nl-NL" sz="2800" b="0" dirty="0" smtClean="0">
                <a:latin typeface="Calibri" panose="020F0502020204030204" pitchFamily="34" charset="0"/>
              </a:rPr>
              <a:t>/</a:t>
            </a:r>
            <a:r>
              <a:rPr lang="nl-NL" sz="2800" b="0" dirty="0" err="1" smtClean="0">
                <a:latin typeface="Calibri" panose="020F0502020204030204" pitchFamily="34" charset="0"/>
              </a:rPr>
              <a:t>institute</a:t>
            </a:r>
            <a:r>
              <a:rPr lang="nl-NL" sz="2800" b="0" dirty="0" smtClean="0">
                <a:latin typeface="Calibri" panose="020F0502020204030204" pitchFamily="34" charset="0"/>
              </a:rPr>
              <a:t> data steward (researcher shares plan)</a:t>
            </a:r>
          </a:p>
          <a:p>
            <a:pPr marL="0" indent="0">
              <a:lnSpc>
                <a:spcPct val="200000"/>
              </a:lnSpc>
              <a:buClr>
                <a:schemeClr val="tx1"/>
              </a:buClr>
            </a:pPr>
            <a:r>
              <a:rPr lang="nl-NL" sz="2400" b="0" i="1" dirty="0" err="1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to</a:t>
            </a:r>
            <a:r>
              <a:rPr lang="nl-NL" sz="2400" b="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nl-NL" sz="2400" b="0" i="1" dirty="0" err="1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avoid</a:t>
            </a:r>
            <a:r>
              <a:rPr lang="nl-NL" sz="2400" b="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nl-NL" sz="2400" b="0" i="1" dirty="0" err="1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nl-NL" sz="2400" b="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nl-NL" sz="2400" b="0" i="1" dirty="0" err="1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costs</a:t>
            </a:r>
            <a:r>
              <a:rPr lang="nl-NL" sz="2400" b="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of extra </a:t>
            </a:r>
            <a:r>
              <a:rPr lang="nl-NL" sz="2400" b="0" i="1" dirty="0" err="1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admins</a:t>
            </a:r>
            <a:r>
              <a:rPr lang="nl-NL" sz="2400" b="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(£200 </a:t>
            </a:r>
            <a:r>
              <a:rPr lang="nl-NL" sz="2400" b="0" i="1" dirty="0" err="1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each</a:t>
            </a:r>
            <a:r>
              <a:rPr lang="nl-NL" sz="2400" b="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endParaRPr lang="nl-NL" sz="2800" b="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E480-E000-422D-AD91-DC23360B02F5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41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dirty="0" smtClean="0">
                <a:latin typeface="Calibri" panose="020F0502020204030204" pitchFamily="34" charset="0"/>
              </a:rPr>
              <a:t>GDPR</a:t>
            </a:r>
            <a:endParaRPr lang="nl-NL" sz="3600" b="0" dirty="0">
              <a:latin typeface="Calibri" panose="020F05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nl-NL" sz="2800" b="0" dirty="0" smtClean="0">
                <a:latin typeface="Calibri" panose="020F0502020204030204" pitchFamily="34" charset="0"/>
              </a:rPr>
              <a:t>No personal data in data management </a:t>
            </a:r>
            <a:r>
              <a:rPr lang="nl-NL" sz="2800" b="0" dirty="0" err="1" smtClean="0">
                <a:latin typeface="Calibri" panose="020F0502020204030204" pitchFamily="34" charset="0"/>
              </a:rPr>
              <a:t>plans</a:t>
            </a:r>
            <a:endParaRPr lang="nl-NL" sz="2800" b="0" dirty="0" smtClean="0">
              <a:latin typeface="Calibri" panose="020F0502020204030204" pitchFamily="34" charset="0"/>
            </a:endParaRPr>
          </a:p>
          <a:p>
            <a:pPr marL="457200" indent="-457200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nl-NL" sz="2800" b="0" dirty="0" smtClean="0">
                <a:latin typeface="Calibri" panose="020F0502020204030204" pitchFamily="34" charset="0"/>
              </a:rPr>
              <a:t>No personal data </a:t>
            </a:r>
            <a:r>
              <a:rPr lang="nl-NL" sz="2800" b="0" dirty="0" err="1" smtClean="0">
                <a:latin typeface="Calibri" panose="020F0502020204030204" pitchFamily="34" charset="0"/>
              </a:rPr>
              <a:t>through</a:t>
            </a:r>
            <a:r>
              <a:rPr lang="nl-NL" sz="2800" b="0" dirty="0" smtClean="0">
                <a:latin typeface="Calibri" panose="020F0502020204030204" pitchFamily="34" charset="0"/>
              </a:rPr>
              <a:t> </a:t>
            </a:r>
            <a:r>
              <a:rPr lang="nl-NL" sz="2800" b="0" dirty="0" err="1" smtClean="0">
                <a:latin typeface="Calibri" panose="020F0502020204030204" pitchFamily="34" charset="0"/>
              </a:rPr>
              <a:t>SURFconext</a:t>
            </a:r>
            <a:r>
              <a:rPr lang="nl-NL" sz="2800" b="0" dirty="0" smtClean="0">
                <a:latin typeface="Calibri" panose="020F0502020204030204" pitchFamily="34" charset="0"/>
              </a:rPr>
              <a:t> login</a:t>
            </a:r>
          </a:p>
          <a:p>
            <a:pPr marL="457200" indent="-457200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nl-NL" sz="2800" b="0" dirty="0" smtClean="0">
                <a:latin typeface="Calibri" panose="020F0502020204030204" pitchFamily="34" charset="0"/>
              </a:rPr>
              <a:t>Contract is </a:t>
            </a:r>
            <a:r>
              <a:rPr lang="nl-NL" sz="2800" b="0" dirty="0" err="1" smtClean="0">
                <a:latin typeface="Calibri" panose="020F0502020204030204" pitchFamily="34" charset="0"/>
              </a:rPr>
              <a:t>also</a:t>
            </a:r>
            <a:r>
              <a:rPr lang="nl-NL" sz="2800" b="0" dirty="0" smtClean="0">
                <a:latin typeface="Calibri" panose="020F0502020204030204" pitchFamily="34" charset="0"/>
              </a:rPr>
              <a:t> </a:t>
            </a:r>
            <a:r>
              <a:rPr lang="nl-NL" sz="2800" b="0" dirty="0" err="1" smtClean="0">
                <a:latin typeface="Calibri" panose="020F0502020204030204" pitchFamily="34" charset="0"/>
              </a:rPr>
              <a:t>processor’s</a:t>
            </a:r>
            <a:r>
              <a:rPr lang="nl-NL" sz="2800" b="0" dirty="0" smtClean="0">
                <a:latin typeface="Calibri" panose="020F0502020204030204" pitchFamily="34" charset="0"/>
              </a:rPr>
              <a:t> agreement</a:t>
            </a:r>
          </a:p>
          <a:p>
            <a:pPr marL="457200" indent="-457200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nl-NL" sz="2800" b="0" dirty="0" err="1" smtClean="0">
                <a:latin typeface="Calibri" panose="020F0502020204030204" pitchFamily="34" charset="0"/>
              </a:rPr>
              <a:t>So</a:t>
            </a:r>
            <a:r>
              <a:rPr lang="nl-NL" sz="2800" b="0" dirty="0" smtClean="0">
                <a:latin typeface="Calibri" panose="020F0502020204030204" pitchFamily="34" charset="0"/>
              </a:rPr>
              <a:t>… </a:t>
            </a:r>
            <a:r>
              <a:rPr lang="nl-NL" sz="2800" b="0" dirty="0" err="1" smtClean="0">
                <a:latin typeface="Calibri" panose="020F0502020204030204" pitchFamily="34" charset="0"/>
              </a:rPr>
              <a:t>who</a:t>
            </a:r>
            <a:r>
              <a:rPr lang="nl-NL" sz="2800" b="0" dirty="0" smtClean="0">
                <a:latin typeface="Calibri" panose="020F0502020204030204" pitchFamily="34" charset="0"/>
              </a:rPr>
              <a:t> </a:t>
            </a:r>
            <a:r>
              <a:rPr lang="nl-NL" sz="2800" b="0" dirty="0" err="1" smtClean="0">
                <a:latin typeface="Calibri" panose="020F0502020204030204" pitchFamily="34" charset="0"/>
              </a:rPr>
              <a:t>cares</a:t>
            </a:r>
            <a:r>
              <a:rPr lang="nl-NL" sz="2800" b="0" dirty="0" smtClean="0">
                <a:latin typeface="Calibri" panose="020F0502020204030204" pitchFamily="34" charset="0"/>
              </a:rPr>
              <a:t> </a:t>
            </a:r>
            <a:r>
              <a:rPr lang="nl-NL" sz="2800" b="0" dirty="0" err="1" smtClean="0">
                <a:latin typeface="Calibri" panose="020F0502020204030204" pitchFamily="34" charset="0"/>
              </a:rPr>
              <a:t>about</a:t>
            </a:r>
            <a:r>
              <a:rPr lang="nl-NL" sz="2800" b="0" dirty="0" smtClean="0">
                <a:latin typeface="Calibri" panose="020F0502020204030204" pitchFamily="34" charset="0"/>
              </a:rPr>
              <a:t> </a:t>
            </a:r>
            <a:r>
              <a:rPr lang="nl-NL" sz="2800" b="0" dirty="0" err="1" smtClean="0">
                <a:latin typeface="Calibri" panose="020F0502020204030204" pitchFamily="34" charset="0"/>
              </a:rPr>
              <a:t>Brexit</a:t>
            </a:r>
            <a:r>
              <a:rPr lang="nl-NL" sz="2800" b="0" dirty="0" smtClean="0">
                <a:latin typeface="Calibri" panose="020F0502020204030204" pitchFamily="34" charset="0"/>
              </a:rPr>
              <a:t>? ;-)</a:t>
            </a:r>
          </a:p>
          <a:p>
            <a:pPr marL="457200" indent="-457200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nl-NL" sz="2800" b="0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E480-E000-422D-AD91-DC23360B02F5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78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AB8428F-3DAD-48AC-B903-2390C2B23233}" type="slidenum">
              <a:rPr lang="en-US" altLang="en-US"/>
              <a:pPr/>
              <a:t>6</a:t>
            </a:fld>
            <a:endParaRPr lang="en-US" alt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31013957"/>
              </p:ext>
            </p:extLst>
          </p:nvPr>
        </p:nvGraphicFramePr>
        <p:xfrm>
          <a:off x="1524000" y="13527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fgeronde rechthoek 6"/>
          <p:cNvSpPr/>
          <p:nvPr/>
        </p:nvSpPr>
        <p:spPr>
          <a:xfrm>
            <a:off x="287904" y="4958768"/>
            <a:ext cx="3420000" cy="115307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1400" smtClean="0">
                <a:latin typeface="Calibri" panose="020F0502020204030204" pitchFamily="34" charset="0"/>
                <a:cs typeface="Arial" panose="020B0604020202020204" pitchFamily="34" charset="0"/>
              </a:rPr>
              <a:t>elective introductory workshops for (early career) researchers from all disciplines, in Dutch and English</a:t>
            </a:r>
            <a:endParaRPr lang="nl-NL" sz="14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Afgeronde rechthoek 7"/>
          <p:cNvSpPr>
            <a:spLocks noChangeAspect="1"/>
          </p:cNvSpPr>
          <p:nvPr/>
        </p:nvSpPr>
        <p:spPr>
          <a:xfrm>
            <a:off x="5472480" y="4958232"/>
            <a:ext cx="3420000" cy="1153072"/>
          </a:xfrm>
          <a:prstGeom prst="roundRect">
            <a:avLst/>
          </a:prstGeom>
          <a:solidFill>
            <a:srgbClr val="E983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1400" dirty="0" smtClean="0">
                <a:latin typeface="Calibri" panose="020F0502020204030204" pitchFamily="34" charset="0"/>
                <a:cs typeface="Arial" panose="020B0604020202020204" pitchFamily="34" charset="0"/>
              </a:rPr>
              <a:t>uvaauas.figshare.com: data </a:t>
            </a:r>
            <a:r>
              <a:rPr lang="nl-NL" sz="14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repository</a:t>
            </a:r>
            <a:r>
              <a:rPr lang="nl-NL" sz="1400" dirty="0" smtClean="0"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nl-NL" sz="14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including</a:t>
            </a:r>
            <a:r>
              <a:rPr lang="nl-NL" sz="1400" dirty="0" smtClean="0">
                <a:latin typeface="Calibri" panose="020F0502020204030204" pitchFamily="34" charset="0"/>
                <a:cs typeface="Arial" panose="020B0604020202020204" pitchFamily="34" charset="0"/>
              </a:rPr>
              <a:t> support of data stewards </a:t>
            </a:r>
            <a:r>
              <a:rPr lang="nl-NL" sz="14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nl-NL" sz="14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sz="14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researchers</a:t>
            </a:r>
            <a:endParaRPr lang="nl-NL" sz="14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fgeronde rechthoek 8"/>
          <p:cNvSpPr/>
          <p:nvPr/>
        </p:nvSpPr>
        <p:spPr>
          <a:xfrm>
            <a:off x="5472480" y="674152"/>
            <a:ext cx="3420000" cy="11530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1400" dirty="0">
                <a:latin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nl-NL" sz="1400" dirty="0" smtClean="0">
                <a:latin typeface="Calibri" panose="020F0502020204030204" pitchFamily="34" charset="0"/>
                <a:cs typeface="Arial" panose="020B0604020202020204" pitchFamily="34" charset="0"/>
              </a:rPr>
              <a:t>ne stop </a:t>
            </a:r>
            <a:r>
              <a:rPr lang="nl-NL" sz="1400" smtClean="0">
                <a:latin typeface="Calibri" panose="020F0502020204030204" pitchFamily="34" charset="0"/>
                <a:cs typeface="Arial" panose="020B0604020202020204" pitchFamily="34" charset="0"/>
              </a:rPr>
              <a:t>shop for all RDM questions: tailored advice during office hours from university-wide network</a:t>
            </a:r>
            <a:endParaRPr lang="nl-NL" sz="14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fgeronde rechthoek 9"/>
          <p:cNvSpPr/>
          <p:nvPr/>
        </p:nvSpPr>
        <p:spPr>
          <a:xfrm>
            <a:off x="287904" y="674153"/>
            <a:ext cx="3420000" cy="1153072"/>
          </a:xfrm>
          <a:prstGeom prst="roundRect">
            <a:avLst/>
          </a:prstGeom>
          <a:solidFill>
            <a:srgbClr val="BC00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1400" smtClean="0">
                <a:latin typeface="Calibri" panose="020F0502020204030204" pitchFamily="34" charset="0"/>
                <a:cs typeface="Arial" panose="020B0604020202020204" pitchFamily="34" charset="0"/>
              </a:rPr>
              <a:t>rdm.uva.nl: general and discipline specific information on RDM, available 24/7 in Dutch and English</a:t>
            </a:r>
            <a:endParaRPr lang="nl-NL" sz="14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530688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49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1052513"/>
            <a:ext cx="8424863" cy="863600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Thank you!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200000"/>
              </a:lnSpc>
              <a:buClr>
                <a:srgbClr val="4D4D4D"/>
              </a:buClr>
              <a:defRPr/>
            </a:pPr>
            <a:r>
              <a:rPr lang="nl-NL" sz="1800" b="0" dirty="0" smtClean="0">
                <a:solidFill>
                  <a:srgbClr val="4D4D4D"/>
                </a:solidFill>
                <a:latin typeface="Calibri" panose="020F0502020204030204" pitchFamily="34" charset="0"/>
                <a:ea typeface="+mn-ea"/>
              </a:rPr>
              <a:t>Presentation: Mariëtte van Selm | </a:t>
            </a:r>
            <a:r>
              <a:rPr lang="nl-NL" sz="1800" b="0" dirty="0" smtClean="0">
                <a:solidFill>
                  <a:srgbClr val="4D4D4D"/>
                </a:solidFill>
                <a:latin typeface="Calibri" panose="020F0502020204030204" pitchFamily="34" charset="0"/>
                <a:ea typeface="+mn-ea"/>
                <a:hlinkClick r:id="rId4"/>
              </a:rPr>
              <a:t>selm@uva.nl</a:t>
            </a:r>
            <a:r>
              <a:rPr lang="nl-NL" sz="1800" b="0" dirty="0" smtClean="0">
                <a:solidFill>
                  <a:srgbClr val="4D4D4D"/>
                </a:solidFill>
                <a:latin typeface="Calibri" panose="020F0502020204030204" pitchFamily="34" charset="0"/>
                <a:ea typeface="+mn-ea"/>
              </a:rPr>
              <a:t> </a:t>
            </a:r>
          </a:p>
          <a:p>
            <a:pPr marL="0" indent="0" eaLnBrk="1" hangingPunct="1">
              <a:lnSpc>
                <a:spcPct val="200000"/>
              </a:lnSpc>
              <a:buClr>
                <a:srgbClr val="4D4D4D"/>
              </a:buClr>
              <a:defRPr/>
            </a:pPr>
            <a:endParaRPr lang="nl-NL" b="0" dirty="0">
              <a:solidFill>
                <a:srgbClr val="4D4D4D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AB8428F-3DAD-48AC-B903-2390C2B23233}" type="slidenum">
              <a:rPr lang="en-US" altLang="en-US"/>
              <a:pPr/>
              <a:t>7</a:t>
            </a:fld>
            <a:endParaRPr lang="en-US" altLang="en-US" dirty="0"/>
          </a:p>
        </p:txBody>
      </p:sp>
      <p:pic>
        <p:nvPicPr>
          <p:cNvPr id="6" name="Picture 2" descr="http://mirrors.creativecommons.org/presskit/buttons/88x31/png/by-s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5436429"/>
            <a:ext cx="1260000" cy="440843"/>
          </a:xfrm>
          <a:prstGeom prst="rect">
            <a:avLst/>
          </a:prstGeom>
          <a:noFill/>
        </p:spPr>
      </p:pic>
      <p:sp>
        <p:nvSpPr>
          <p:cNvPr id="7" name="Tekstvak 6"/>
          <p:cNvSpPr txBox="1"/>
          <p:nvPr/>
        </p:nvSpPr>
        <p:spPr>
          <a:xfrm>
            <a:off x="1583528" y="5441449"/>
            <a:ext cx="630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dirty="0">
                <a:latin typeface="Calibri" panose="020F0502020204030204" pitchFamily="34" charset="0"/>
              </a:rPr>
              <a:t>M. van Selm</a:t>
            </a:r>
            <a:r>
              <a:rPr lang="nl-NL" sz="900">
                <a:latin typeface="Calibri" panose="020F0502020204030204" pitchFamily="34" charset="0"/>
              </a:rPr>
              <a:t>, </a:t>
            </a:r>
            <a:r>
              <a:rPr lang="en-US" sz="900" i="1" smtClean="0">
                <a:latin typeface="Calibri" panose="020F0502020204030204" pitchFamily="34" charset="0"/>
              </a:rPr>
              <a:t>Promoting </a:t>
            </a:r>
            <a:r>
              <a:rPr lang="en-US" sz="900" i="1">
                <a:latin typeface="Calibri" panose="020F0502020204030204" pitchFamily="34" charset="0"/>
              </a:rPr>
              <a:t>Figshare to our users: successes, challenges and lessons </a:t>
            </a:r>
            <a:r>
              <a:rPr lang="en-US" sz="900" i="1" smtClean="0">
                <a:latin typeface="Calibri" panose="020F0502020204030204" pitchFamily="34" charset="0"/>
              </a:rPr>
              <a:t>learned</a:t>
            </a:r>
            <a:r>
              <a:rPr lang="en-US" sz="900" smtClean="0">
                <a:latin typeface="Calibri" panose="020F0502020204030204" pitchFamily="34" charset="0"/>
              </a:rPr>
              <a:t>, </a:t>
            </a:r>
            <a:r>
              <a:rPr lang="en-US" sz="900" dirty="0" smtClean="0">
                <a:latin typeface="Calibri" panose="020F0502020204030204" pitchFamily="34" charset="0"/>
              </a:rPr>
              <a:t>Presentation figshare IR Advisory Board, 6 September 2018</a:t>
            </a:r>
            <a:r>
              <a:rPr lang="nl-NL" sz="900" dirty="0" smtClean="0">
                <a:latin typeface="Calibri" panose="020F0502020204030204" pitchFamily="34" charset="0"/>
              </a:rPr>
              <a:t>. </a:t>
            </a:r>
            <a:r>
              <a:rPr lang="nl-NL" sz="900" dirty="0" err="1">
                <a:latin typeface="Calibri" panose="020F0502020204030204" pitchFamily="34" charset="0"/>
              </a:rPr>
              <a:t>This</a:t>
            </a:r>
            <a:r>
              <a:rPr lang="nl-NL" sz="900" dirty="0">
                <a:latin typeface="Calibri" panose="020F0502020204030204" pitchFamily="34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</a:rPr>
              <a:t>work</a:t>
            </a:r>
            <a:r>
              <a:rPr lang="nl-NL" sz="900" dirty="0">
                <a:latin typeface="Calibri" panose="020F0502020204030204" pitchFamily="34" charset="0"/>
              </a:rPr>
              <a:t> is </a:t>
            </a:r>
            <a:r>
              <a:rPr lang="nl-NL" sz="900" dirty="0" err="1">
                <a:latin typeface="Calibri" panose="020F0502020204030204" pitchFamily="34" charset="0"/>
              </a:rPr>
              <a:t>licensed</a:t>
            </a:r>
            <a:r>
              <a:rPr lang="nl-NL" sz="900" dirty="0">
                <a:latin typeface="Calibri" panose="020F0502020204030204" pitchFamily="34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</a:rPr>
              <a:t>under</a:t>
            </a:r>
            <a:r>
              <a:rPr lang="nl-NL" sz="900" dirty="0">
                <a:latin typeface="Calibri" panose="020F0502020204030204" pitchFamily="34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</a:rPr>
              <a:t>the</a:t>
            </a:r>
            <a:r>
              <a:rPr lang="nl-NL" sz="900" dirty="0">
                <a:latin typeface="Calibri" panose="020F0502020204030204" pitchFamily="34" charset="0"/>
              </a:rPr>
              <a:t> </a:t>
            </a:r>
            <a:r>
              <a:rPr lang="nl-NL" sz="900" dirty="0">
                <a:latin typeface="Calibri" pitchFamily="34" charset="0"/>
                <a:hlinkClick r:id="rId6"/>
              </a:rPr>
              <a:t>Creative </a:t>
            </a:r>
            <a:r>
              <a:rPr lang="nl-NL" sz="900" dirty="0" err="1">
                <a:latin typeface="Calibri" pitchFamily="34" charset="0"/>
                <a:hlinkClick r:id="rId6"/>
              </a:rPr>
              <a:t>Commons</a:t>
            </a:r>
            <a:r>
              <a:rPr lang="nl-NL" sz="900" dirty="0">
                <a:latin typeface="Calibri" pitchFamily="34" charset="0"/>
                <a:hlinkClick r:id="rId6"/>
              </a:rPr>
              <a:t> </a:t>
            </a:r>
            <a:r>
              <a:rPr lang="nl-NL" sz="900" dirty="0" err="1">
                <a:latin typeface="Calibri" pitchFamily="34" charset="0"/>
                <a:hlinkClick r:id="rId6"/>
              </a:rPr>
              <a:t>Attribution-ShareAlike</a:t>
            </a:r>
            <a:r>
              <a:rPr lang="nl-NL" sz="900" dirty="0">
                <a:latin typeface="Calibri" pitchFamily="34" charset="0"/>
                <a:hlinkClick r:id="rId6"/>
              </a:rPr>
              <a:t> 4.0 International</a:t>
            </a:r>
            <a:r>
              <a:rPr lang="nl-NL" sz="900" dirty="0">
                <a:latin typeface="Calibri" panose="020F0502020204030204" pitchFamily="34" charset="0"/>
              </a:rPr>
              <a:t> </a:t>
            </a:r>
            <a:r>
              <a:rPr lang="nl-NL" sz="900" dirty="0" err="1">
                <a:latin typeface="Calibri" panose="020F0502020204030204" pitchFamily="34" charset="0"/>
              </a:rPr>
              <a:t>licence</a:t>
            </a:r>
            <a:r>
              <a:rPr lang="nl-NL" sz="900" dirty="0">
                <a:latin typeface="Calibri" panose="020F0502020204030204" pitchFamily="34" charset="0"/>
              </a:rPr>
              <a:t>.</a:t>
            </a:r>
            <a:endParaRPr lang="en-GB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96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rd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rde">
      <a:majorFont>
        <a:latin typeface="Tahoma"/>
        <a:ea typeface="ＭＳ Ｐゴシック"/>
        <a:cs typeface="ＭＳ Ｐゴシック"/>
      </a:majorFont>
      <a:minorFont>
        <a:latin typeface="Tahom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Aar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rd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rd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2004:Sjablonen:Presentaties:Ontwerpen:Aarde</Template>
  <TotalTime>2765</TotalTime>
  <Words>295</Words>
  <Application>Microsoft Office PowerPoint</Application>
  <PresentationFormat>Diavoorstelling (4:3)</PresentationFormat>
  <Paragraphs>62</Paragraphs>
  <Slides>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Tahoma</vt:lpstr>
      <vt:lpstr>Wingdings</vt:lpstr>
      <vt:lpstr>Aarde</vt:lpstr>
      <vt:lpstr>PowerPoint-presentatie</vt:lpstr>
      <vt:lpstr>PowerPoint-presentatie</vt:lpstr>
      <vt:lpstr>DMPonline</vt:lpstr>
      <vt:lpstr>Review of plans</vt:lpstr>
      <vt:lpstr>GDPR</vt:lpstr>
      <vt:lpstr>PowerPoint-presentatie</vt:lpstr>
      <vt:lpstr>Thank you!</vt:lpstr>
    </vt:vector>
  </TitlesOfParts>
  <Company>Universiteit van Amsterdam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Selm, Mariëtte van</dc:creator>
  <cp:lastModifiedBy>Mariette van Selm</cp:lastModifiedBy>
  <cp:revision>204</cp:revision>
  <cp:lastPrinted>2018-09-05T13:32:47Z</cp:lastPrinted>
  <dcterms:created xsi:type="dcterms:W3CDTF">2012-08-16T23:09:51Z</dcterms:created>
  <dcterms:modified xsi:type="dcterms:W3CDTF">2019-03-12T14:53:08Z</dcterms:modified>
</cp:coreProperties>
</file>