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741" r:id="rId2"/>
    <p:sldMasterId id="2147483681" r:id="rId3"/>
    <p:sldMasterId id="2147483691" r:id="rId4"/>
    <p:sldMasterId id="2147483701" r:id="rId5"/>
    <p:sldMasterId id="2147483711" r:id="rId6"/>
    <p:sldMasterId id="2147483721" r:id="rId7"/>
    <p:sldMasterId id="2147483731" r:id="rId8"/>
  </p:sldMasterIdLst>
  <p:notesMasterIdLst>
    <p:notesMasterId r:id="rId35"/>
  </p:notesMasterIdLst>
  <p:handoutMasterIdLst>
    <p:handoutMasterId r:id="rId36"/>
  </p:handoutMasterIdLst>
  <p:sldIdLst>
    <p:sldId id="274" r:id="rId9"/>
    <p:sldId id="354" r:id="rId10"/>
    <p:sldId id="388" r:id="rId11"/>
    <p:sldId id="360" r:id="rId12"/>
    <p:sldId id="317" r:id="rId13"/>
    <p:sldId id="375" r:id="rId14"/>
    <p:sldId id="377" r:id="rId15"/>
    <p:sldId id="378" r:id="rId16"/>
    <p:sldId id="374" r:id="rId17"/>
    <p:sldId id="371" r:id="rId18"/>
    <p:sldId id="383" r:id="rId19"/>
    <p:sldId id="361" r:id="rId20"/>
    <p:sldId id="366" r:id="rId21"/>
    <p:sldId id="379" r:id="rId22"/>
    <p:sldId id="386" r:id="rId23"/>
    <p:sldId id="389" r:id="rId24"/>
    <p:sldId id="390" r:id="rId25"/>
    <p:sldId id="372" r:id="rId26"/>
    <p:sldId id="363" r:id="rId27"/>
    <p:sldId id="364" r:id="rId28"/>
    <p:sldId id="357" r:id="rId29"/>
    <p:sldId id="376" r:id="rId30"/>
    <p:sldId id="369" r:id="rId31"/>
    <p:sldId id="370" r:id="rId32"/>
    <p:sldId id="365" r:id="rId33"/>
    <p:sldId id="382" r:id="rId34"/>
  </p:sldIdLst>
  <p:sldSz cx="9144000" cy="6858000" type="screen4x3"/>
  <p:notesSz cx="6669088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1">
          <p15:clr>
            <a:srgbClr val="A4A3A4"/>
          </p15:clr>
        </p15:guide>
        <p15:guide id="2" pos="190">
          <p15:clr>
            <a:srgbClr val="A4A3A4"/>
          </p15:clr>
        </p15:guide>
        <p15:guide id="3" pos="55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857"/>
    <a:srgbClr val="A29484"/>
    <a:srgbClr val="725200"/>
    <a:srgbClr val="C4BCB5"/>
    <a:srgbClr val="72B600"/>
    <a:srgbClr val="644800"/>
    <a:srgbClr val="543C00"/>
    <a:srgbClr val="B5D1F4"/>
    <a:srgbClr val="84B9EF"/>
    <a:srgbClr val="009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9" autoAdjust="0"/>
    <p:restoredTop sz="95677" autoAdjust="0"/>
  </p:normalViewPr>
  <p:slideViewPr>
    <p:cSldViewPr snapToGrid="0">
      <p:cViewPr varScale="1">
        <p:scale>
          <a:sx n="68" d="100"/>
          <a:sy n="68" d="100"/>
        </p:scale>
        <p:origin x="870" y="72"/>
      </p:cViewPr>
      <p:guideLst>
        <p:guide orient="horz" pos="721"/>
        <p:guide pos="190"/>
        <p:guide pos="55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447B2-C502-42A4-91C8-B5A95AE4E5A5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8925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428630"/>
            <a:ext cx="288925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534C8-7446-4A8F-924C-B6FB19079AA7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ABADF-D39E-4542-896C-AC46E4D099E6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61F2B-A638-4D68-B2B3-9C5A0B02E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14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 Research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Libraries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Funders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European Open Science Cloud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Vraag aan publiek:</a:t>
            </a:r>
          </a:p>
          <a:p>
            <a:pPr marL="171450" indent="-171450">
              <a:buFontTx/>
              <a:buChar char="-"/>
            </a:pPr>
            <a:r>
              <a:rPr lang="nl-NL" dirty="0"/>
              <a:t>Wie heeft wel eens een </a:t>
            </a:r>
            <a:r>
              <a:rPr lang="nl-NL" dirty="0" err="1"/>
              <a:t>dmp</a:t>
            </a:r>
            <a:r>
              <a:rPr lang="nl-NL" dirty="0"/>
              <a:t> van een </a:t>
            </a:r>
            <a:r>
              <a:rPr lang="nl-NL" dirty="0" err="1"/>
              <a:t>onderzoeksfinancier</a:t>
            </a:r>
            <a:r>
              <a:rPr lang="nl-NL" dirty="0"/>
              <a:t> moeten invullen?</a:t>
            </a:r>
          </a:p>
          <a:p>
            <a:pPr marL="171450" indent="-171450">
              <a:buFontTx/>
              <a:buChar char="-"/>
            </a:pPr>
            <a:r>
              <a:rPr lang="nl-NL" dirty="0"/>
              <a:t>Welke?</a:t>
            </a:r>
          </a:p>
          <a:p>
            <a:pPr marL="171450" indent="-171450">
              <a:buFontTx/>
              <a:buChar char="-"/>
            </a:pPr>
            <a:r>
              <a:rPr lang="nl-NL" dirty="0"/>
              <a:t>Kan de onderzoeker ermee overweg?</a:t>
            </a:r>
          </a:p>
          <a:p>
            <a:pPr marL="171450" indent="-171450">
              <a:buFontTx/>
              <a:buChar char="-"/>
            </a:pPr>
            <a:r>
              <a:rPr lang="nl-NL" dirty="0"/>
              <a:t>Kan hij de weg vinden naar jou e/o andere ondersteuning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0" indent="0">
              <a:buFontTx/>
              <a:buNone/>
            </a:pPr>
            <a:r>
              <a:rPr lang="nl-NL" dirty="0"/>
              <a:t>Vandaag: uitleg over de bedoeling van DM</a:t>
            </a:r>
          </a:p>
          <a:p>
            <a:pPr marL="0" indent="0">
              <a:buFontTx/>
              <a:buNone/>
            </a:pPr>
            <a:r>
              <a:rPr lang="nl-NL" dirty="0"/>
              <a:t>geen bureaucratie</a:t>
            </a:r>
          </a:p>
          <a:p>
            <a:pPr marL="0" indent="0">
              <a:buFontTx/>
              <a:buNone/>
            </a:pPr>
            <a:r>
              <a:rPr lang="nl-NL" dirty="0"/>
              <a:t>Wel goed onderzoeken daar hoort DM bij</a:t>
            </a:r>
          </a:p>
          <a:p>
            <a:pPr marL="0" indent="0">
              <a:buFontTx/>
              <a:buNone/>
            </a:pPr>
            <a:r>
              <a:rPr lang="nl-NL" dirty="0"/>
              <a:t>Oog</a:t>
            </a:r>
            <a:r>
              <a:rPr lang="nl-NL" baseline="0" dirty="0"/>
              <a:t> voor uitdagingen &gt;&gt; kom met vragen</a:t>
            </a:r>
          </a:p>
          <a:p>
            <a:pPr marL="0" indent="0">
              <a:buFontTx/>
              <a:buNone/>
            </a:pPr>
            <a:r>
              <a:rPr lang="nl-NL" baseline="0" dirty="0" err="1"/>
              <a:t>Work</a:t>
            </a:r>
            <a:r>
              <a:rPr lang="nl-NL" baseline="0" dirty="0"/>
              <a:t> in </a:t>
            </a:r>
            <a:r>
              <a:rPr lang="nl-NL" baseline="0" dirty="0" err="1"/>
              <a:t>progress</a:t>
            </a:r>
            <a:endParaRPr lang="nl-NL" dirty="0"/>
          </a:p>
          <a:p>
            <a:pPr marL="0" indent="0">
              <a:buFontTx/>
              <a:buNone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4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Anticipating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opportunities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ambitions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10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b="1" dirty="0">
                <a:solidFill>
                  <a:srgbClr val="0070C0"/>
                </a:solidFill>
              </a:rPr>
              <a:t>Benefits: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dirty="0" err="1"/>
              <a:t>Tailored</a:t>
            </a:r>
            <a:r>
              <a:rPr lang="nl-NL" dirty="0"/>
              <a:t> </a:t>
            </a:r>
            <a:r>
              <a:rPr lang="nl-NL" dirty="0" err="1"/>
              <a:t>guidance</a:t>
            </a:r>
            <a:r>
              <a:rPr lang="nl-NL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dirty="0" err="1"/>
              <a:t>Added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research(er)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dirty="0"/>
              <a:t>Input </a:t>
            </a:r>
            <a:r>
              <a:rPr lang="nl-NL" dirty="0" err="1"/>
              <a:t>from</a:t>
            </a:r>
            <a:r>
              <a:rPr lang="nl-NL" dirty="0"/>
              <a:t> research community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dirty="0"/>
              <a:t>Information exchange (machine actionable)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dirty="0" err="1"/>
              <a:t>Contributing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standardisation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76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+mj-lt" charset="0"/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 part of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grant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review procedure</a:t>
            </a:r>
          </a:p>
          <a:p>
            <a:pPr>
              <a:buClr>
                <a:srgbClr val="800000"/>
              </a:buClr>
              <a:buFont typeface="+mj-lt" charset="0"/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AIM is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get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good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quality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research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through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god</a:t>
            </a:r>
            <a:r>
              <a:rPr lang="nl-NL" altLang="nl-NL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DM</a:t>
            </a:r>
          </a:p>
          <a:p>
            <a:endParaRPr lang="nl-NL" dirty="0"/>
          </a:p>
          <a:p>
            <a:r>
              <a:rPr lang="nl-NL" sz="1200" i="1" dirty="0"/>
              <a:t>(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selection</a:t>
            </a:r>
            <a:r>
              <a:rPr lang="nl-NL" sz="1200" i="1" dirty="0"/>
              <a:t> of FAIRmetrics)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581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1200" b="1" dirty="0">
                <a:solidFill>
                  <a:srgbClr val="0070C0"/>
                </a:solidFill>
              </a:rPr>
              <a:t>Benefits </a:t>
            </a:r>
            <a:r>
              <a:rPr lang="nl-NL" sz="1200" b="1" dirty="0" err="1">
                <a:solidFill>
                  <a:srgbClr val="0070C0"/>
                </a:solidFill>
              </a:rPr>
              <a:t>for</a:t>
            </a:r>
            <a:r>
              <a:rPr lang="nl-NL" sz="1200" b="1" dirty="0">
                <a:solidFill>
                  <a:srgbClr val="0070C0"/>
                </a:solidFill>
              </a:rPr>
              <a:t> researcher: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200" dirty="0" err="1"/>
              <a:t>Aiming</a:t>
            </a:r>
            <a:r>
              <a:rPr lang="nl-NL" sz="1200" dirty="0"/>
              <a:t> at research </a:t>
            </a:r>
            <a:r>
              <a:rPr lang="nl-NL" sz="1200" dirty="0" err="1"/>
              <a:t>communities</a:t>
            </a:r>
            <a:r>
              <a:rPr lang="nl-NL" sz="1200" dirty="0"/>
              <a:t> 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200" dirty="0" err="1"/>
              <a:t>Tailored</a:t>
            </a:r>
            <a:r>
              <a:rPr lang="nl-NL" sz="1200" dirty="0"/>
              <a:t> </a:t>
            </a:r>
            <a:r>
              <a:rPr lang="nl-NL" sz="1200" dirty="0" err="1"/>
              <a:t>requirements</a:t>
            </a:r>
            <a:endParaRPr lang="nl-NL" sz="1200" dirty="0"/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200" dirty="0" err="1"/>
              <a:t>Added</a:t>
            </a:r>
            <a:r>
              <a:rPr lang="nl-NL" sz="1200" dirty="0"/>
              <a:t> </a:t>
            </a:r>
            <a:r>
              <a:rPr lang="nl-NL" sz="1200" dirty="0" err="1"/>
              <a:t>value</a:t>
            </a:r>
            <a:r>
              <a:rPr lang="nl-NL" sz="1200" dirty="0"/>
              <a:t> &amp; </a:t>
            </a:r>
            <a:r>
              <a:rPr lang="nl-NL" sz="1200" dirty="0" err="1"/>
              <a:t>quality</a:t>
            </a:r>
            <a:r>
              <a:rPr lang="nl-NL" sz="1200" dirty="0"/>
              <a:t> of research project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200" dirty="0" err="1"/>
              <a:t>Improve</a:t>
            </a:r>
            <a:r>
              <a:rPr lang="nl-NL" sz="1200" dirty="0"/>
              <a:t> data </a:t>
            </a:r>
            <a:r>
              <a:rPr lang="nl-NL" sz="1200" dirty="0" err="1"/>
              <a:t>sharing</a:t>
            </a:r>
            <a:r>
              <a:rPr lang="nl-NL" sz="1200" dirty="0"/>
              <a:t> </a:t>
            </a:r>
            <a:r>
              <a:rPr lang="nl-NL" sz="1200" dirty="0" err="1"/>
              <a:t>within</a:t>
            </a:r>
            <a:r>
              <a:rPr lang="nl-NL" sz="1200" dirty="0"/>
              <a:t> research community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200" dirty="0" err="1"/>
              <a:t>Contributing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standardisation</a:t>
            </a:r>
            <a:r>
              <a:rPr lang="nl-NL" sz="1200" dirty="0"/>
              <a:t> &gt; </a:t>
            </a:r>
            <a:r>
              <a:rPr lang="nl-NL" sz="1200" dirty="0" err="1"/>
              <a:t>interoperability</a:t>
            </a:r>
            <a:endParaRPr lang="nl-NL" sz="1200" dirty="0"/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200" dirty="0"/>
              <a:t>Machine actionable metadata &gt; information exchange – automatic workflow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8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1350" b="1" dirty="0">
                <a:solidFill>
                  <a:srgbClr val="0070C0"/>
                </a:solidFill>
              </a:rPr>
              <a:t>Benefits </a:t>
            </a:r>
            <a:r>
              <a:rPr lang="nl-NL" sz="1350" b="1" dirty="0" err="1">
                <a:solidFill>
                  <a:srgbClr val="0070C0"/>
                </a:solidFill>
              </a:rPr>
              <a:t>for</a:t>
            </a:r>
            <a:r>
              <a:rPr lang="nl-NL" sz="1350" b="1" dirty="0">
                <a:solidFill>
                  <a:srgbClr val="0070C0"/>
                </a:solidFill>
              </a:rPr>
              <a:t> ZonMw: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Tailoring</a:t>
            </a:r>
            <a:r>
              <a:rPr lang="nl-NL" sz="1350" dirty="0"/>
              <a:t> </a:t>
            </a:r>
            <a:r>
              <a:rPr lang="nl-NL" sz="1350" dirty="0" err="1"/>
              <a:t>requirements</a:t>
            </a:r>
            <a:r>
              <a:rPr lang="nl-NL" sz="1350" dirty="0"/>
              <a:t> in research </a:t>
            </a:r>
            <a:r>
              <a:rPr lang="nl-NL" sz="1350" dirty="0" err="1"/>
              <a:t>programmes</a:t>
            </a:r>
            <a:endParaRPr lang="nl-NL" sz="1350" dirty="0"/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Delegate</a:t>
            </a:r>
            <a:r>
              <a:rPr lang="nl-NL" sz="1350" dirty="0"/>
              <a:t> DM support </a:t>
            </a:r>
            <a:r>
              <a:rPr lang="nl-NL" sz="1350" dirty="0" err="1"/>
              <a:t>to</a:t>
            </a:r>
            <a:r>
              <a:rPr lang="nl-NL" sz="1350" dirty="0"/>
              <a:t> research </a:t>
            </a:r>
            <a:r>
              <a:rPr lang="nl-NL" sz="1350" dirty="0" err="1"/>
              <a:t>institute</a:t>
            </a:r>
            <a:r>
              <a:rPr lang="nl-NL" sz="1350" dirty="0"/>
              <a:t>: 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Reduce</a:t>
            </a:r>
            <a:r>
              <a:rPr lang="nl-NL" sz="1350" dirty="0"/>
              <a:t> </a:t>
            </a:r>
            <a:r>
              <a:rPr lang="nl-NL" sz="1350" dirty="0" err="1"/>
              <a:t>burden</a:t>
            </a:r>
            <a:r>
              <a:rPr lang="nl-NL" sz="1350" dirty="0"/>
              <a:t> at ZonMw - </a:t>
            </a:r>
            <a:r>
              <a:rPr lang="nl-NL" sz="1350" dirty="0" err="1"/>
              <a:t>Improve</a:t>
            </a:r>
            <a:r>
              <a:rPr lang="nl-NL" sz="1350" dirty="0"/>
              <a:t> </a:t>
            </a:r>
            <a:r>
              <a:rPr lang="nl-NL" sz="1350" dirty="0" err="1"/>
              <a:t>quality</a:t>
            </a:r>
            <a:r>
              <a:rPr lang="nl-NL" sz="1350" dirty="0"/>
              <a:t> DMP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Improve</a:t>
            </a:r>
            <a:r>
              <a:rPr lang="nl-NL" sz="1350" dirty="0"/>
              <a:t> research </a:t>
            </a:r>
            <a:r>
              <a:rPr lang="nl-NL" sz="1350" dirty="0" err="1"/>
              <a:t>outcome</a:t>
            </a:r>
            <a:r>
              <a:rPr lang="nl-NL" sz="1350" dirty="0"/>
              <a:t> (+ impact): 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Reusable</a:t>
            </a:r>
            <a:r>
              <a:rPr lang="nl-NL" sz="1350" dirty="0"/>
              <a:t> data - </a:t>
            </a:r>
            <a:r>
              <a:rPr lang="nl-NL" sz="1350" dirty="0" err="1"/>
              <a:t>Standardisation</a:t>
            </a:r>
            <a:r>
              <a:rPr lang="nl-NL" sz="1350" dirty="0"/>
              <a:t> in research </a:t>
            </a:r>
            <a:r>
              <a:rPr lang="nl-NL" sz="1350" dirty="0" err="1"/>
              <a:t>communities</a:t>
            </a:r>
            <a:endParaRPr lang="nl-NL" sz="1350" dirty="0"/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Improve</a:t>
            </a:r>
            <a:r>
              <a:rPr lang="nl-NL" sz="1350" dirty="0"/>
              <a:t> efficiency: information exchange – automatic workflow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037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66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GoFAIR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networks</a:t>
            </a:r>
            <a:r>
              <a:rPr lang="nl-NL" dirty="0"/>
              <a:t> </a:t>
            </a:r>
            <a:r>
              <a:rPr lang="nl-NL" dirty="0" err="1"/>
              <a:t>prevent</a:t>
            </a:r>
            <a:r>
              <a:rPr lang="nl-NL" dirty="0"/>
              <a:t> </a:t>
            </a:r>
            <a:r>
              <a:rPr lang="nl-NL" dirty="0" err="1"/>
              <a:t>reinventing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wheel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44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Tekst:</a:t>
            </a:r>
          </a:p>
          <a:p>
            <a:r>
              <a:rPr lang="nl-NL" dirty="0"/>
              <a:t>Zie </a:t>
            </a:r>
            <a:r>
              <a:rPr lang="nl-NL" dirty="0" err="1"/>
              <a:t>creating</a:t>
            </a:r>
            <a:r>
              <a:rPr lang="nl-NL" dirty="0"/>
              <a:t> data</a:t>
            </a:r>
          </a:p>
          <a:p>
            <a:r>
              <a:rPr lang="nl-NL" dirty="0"/>
              <a:t>Over </a:t>
            </a:r>
            <a:r>
              <a:rPr lang="nl-NL"/>
              <a:t>het inpakken van de data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25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77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9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Kerngegevens</a:t>
            </a:r>
          </a:p>
          <a:p>
            <a:r>
              <a:rPr lang="nl-NL" dirty="0"/>
              <a:t>https://www.zonmw.nl/fileadmin/zonmw/documenten/Toegang_tot_data/Key_items_overview_short_guidance_versie_1.0_text_file.pdf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50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+mj-lt" charset="0"/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 part of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grant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review procedure</a:t>
            </a:r>
          </a:p>
          <a:p>
            <a:pPr>
              <a:buClr>
                <a:srgbClr val="800000"/>
              </a:buClr>
              <a:buFont typeface="+mj-lt" charset="0"/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AIM is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get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good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quality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research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through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god</a:t>
            </a:r>
            <a:r>
              <a:rPr lang="nl-NL" altLang="nl-NL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DM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07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! We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want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! &gt;&gt;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community, stakeholders (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&gt; we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move)</a:t>
            </a: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endParaRPr lang="nl-NL" altLang="nl-NL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r>
              <a:rPr lang="nl-NL" altLang="nl-NL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Bij klik 1: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en 2: </a:t>
            </a:r>
            <a:r>
              <a:rPr lang="nl-NL" altLang="nl-NL" b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Note</a:t>
            </a:r>
            <a:r>
              <a:rPr lang="nl-NL" altLang="nl-NL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nl-NL" altLang="nl-NL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nl-NL" altLang="nl-NL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funder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is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an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improtant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driving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force! </a:t>
            </a: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is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essence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related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title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of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my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presentation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It is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also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point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where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you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can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have impact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with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your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international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programme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endParaRPr lang="nl-NL" altLang="nl-NL" b="0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Funders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set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requrements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they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make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researchers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do DM,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oblige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them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share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their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data,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stimulate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them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reuse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data.</a:t>
            </a: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endParaRPr lang="nl-NL" altLang="nl-NL" b="0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Most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funders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at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least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Netherlands, have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this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their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grant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condtitions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endParaRPr lang="nl-NL" altLang="nl-NL" b="0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endParaRPr lang="nl-NL" altLang="nl-NL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r>
              <a:rPr lang="nl-NL" altLang="nl-NL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Uitleg:</a:t>
            </a: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r>
              <a:rPr lang="nl-NL" altLang="nl-NL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het realiseren van herbruikbare data en nieuwe kennis, staat de onderzoeker centraal</a:t>
            </a: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Die wordt door o.a.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ZonMw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gestimuleerd om state of art onderzoek te doen voor optimale innovatie</a:t>
            </a: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 wordt daarbij ondersteund door diverse experts en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RI’s</a:t>
            </a: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r>
              <a:rPr lang="nl-NL" altLang="nl-NL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Ieder vanuit eigen rol draagt bij aan optimaal gebruik van data en bijbehorende </a:t>
            </a:r>
            <a:r>
              <a:rPr lang="nl-NL" altLang="nl-NL" b="0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RI’s</a:t>
            </a:r>
            <a:endParaRPr lang="nl-NL" altLang="nl-NL" b="0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endParaRPr lang="nl-NL" altLang="nl-NL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nl-NL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ZonMw</a:t>
            </a:r>
            <a:r>
              <a:rPr lang="nl-NL" sz="1200" b="0" dirty="0">
                <a:latin typeface="Arial" panose="020B0604020202020204" pitchFamily="34" charset="0"/>
                <a:cs typeface="Arial" panose="020B0604020202020204" pitchFamily="34" charset="0"/>
              </a:rPr>
              <a:t> ziet een rol voor zich weggelegd in het gebruik en het versterken van </a:t>
            </a:r>
            <a:r>
              <a:rPr lang="nl-NL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RI’s</a:t>
            </a:r>
            <a:r>
              <a:rPr lang="nl-NL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(klik om sheet op te bouwen)</a:t>
            </a:r>
          </a:p>
          <a:p>
            <a:pPr marL="228600" indent="-228600">
              <a:buAutoNum type="arabicPeriod"/>
            </a:pPr>
            <a:r>
              <a:rPr lang="nl-NL" sz="1200" b="0" dirty="0">
                <a:latin typeface="Arial" panose="020B0604020202020204" pitchFamily="34" charset="0"/>
                <a:cs typeface="Arial" panose="020B0604020202020204" pitchFamily="34" charset="0"/>
              </a:rPr>
              <a:t>Zorg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dat data en samples uit 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ZonMw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onderzoek optimaal herbruikbaar zijn: in ieder onderzoeksproject van 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ZonMw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moet datamanagement uitvoeren cf. FAIR 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(subsidiebepaling vraagt daarvoor een datamanagementplan)</a:t>
            </a:r>
          </a:p>
          <a:p>
            <a:pPr marL="228600" indent="-228600">
              <a:buAutoNum type="arabicPeriod"/>
            </a:pPr>
            <a:endParaRPr lang="nl-NL" sz="12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Stimuleer standaardisering en interoperabiliteit binnen (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onderzoeksdisciplines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en -thema’s: 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ZonMw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verkeert in de bijzonder positie dat wij met onze programmaclusters contact hebben op dat niveau. </a:t>
            </a:r>
          </a:p>
          <a:p>
            <a:pPr marL="0" indent="0">
              <a:buNone/>
            </a:pPr>
            <a:endParaRPr lang="nl-NL" sz="12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ZonMw is nu ervaring aan het opdoen om binnen clusters van projecten rond eenzelfde thema, onderzoekers bijeen te brengen om dergelijke afspraken te maken.</a:t>
            </a:r>
          </a:p>
          <a:p>
            <a:pPr marL="0" indent="0">
              <a:buNone/>
            </a:pP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Hierbij samenwerking met 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HealthRI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partners; zij zetten hun expertise en infrastructuur in.</a:t>
            </a:r>
          </a:p>
          <a:p>
            <a:pPr marL="0" indent="0">
              <a:buNone/>
            </a:pP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Voorbeelden op volgende sheet</a:t>
            </a:r>
          </a:p>
          <a:p>
            <a:pPr marL="0" indent="0">
              <a:buNone/>
            </a:pPr>
            <a:endParaRPr lang="nl-NL" sz="12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3. Met onze projectsubsidies willen we onderzoekers stimuleren om gebruik te maken van de 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RI’s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Zo kan </a:t>
            </a:r>
            <a:r>
              <a:rPr lang="nl-NL" sz="12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ZonMw</a:t>
            </a:r>
            <a:r>
              <a:rPr lang="nl-NL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bijdragen aan een versterking van de infrastructuur voor state of art onderzoek.</a:t>
            </a:r>
          </a:p>
          <a:p>
            <a:endParaRPr lang="nl-NL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Clr>
                <a:srgbClr val="800000"/>
              </a:buClr>
              <a:buFont typeface="Calibri" panose="020F0502020204030204" pitchFamily="34" charset="0"/>
              <a:buNone/>
            </a:pPr>
            <a:endParaRPr lang="nl-NL" altLang="nl-NL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5D3932-71CE-4656-BE7C-73314A615A5B}" type="slidenum">
              <a:rPr lang="nl-NL" altLang="nl-NL"/>
              <a:pPr eaLnBrk="1" hangingPunct="1"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510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1F2B-A638-4D68-B2B3-9C5A0B02E297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80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11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83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41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5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4414" y="1033430"/>
            <a:ext cx="4336236" cy="911784"/>
          </a:xfrm>
        </p:spPr>
        <p:txBody>
          <a:bodyPr rIns="0" anchor="t" anchorCtr="0">
            <a:noAutofit/>
          </a:bodyPr>
          <a:lstStyle>
            <a:lvl1pPr>
              <a:defRPr sz="2300" kern="100" baseline="0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4414" y="2004364"/>
            <a:ext cx="4336236" cy="3987439"/>
          </a:xfrm>
        </p:spPr>
        <p:txBody>
          <a:bodyPr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30701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0460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8277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459" y="1034060"/>
            <a:ext cx="4336236" cy="911784"/>
          </a:xfrm>
        </p:spPr>
        <p:txBody>
          <a:bodyPr vert="horz" lIns="91440" tIns="45720" rIns="0" bIns="45720" rtlCol="0" anchor="t" anchorCtr="0">
            <a:noAutofit/>
          </a:bodyPr>
          <a:lstStyle>
            <a:lvl1pPr>
              <a:defRPr lang="nl-NL" sz="2300" kern="100" baseline="0"/>
            </a:lvl1pPr>
          </a:lstStyle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774" y="2004364"/>
            <a:ext cx="4336236" cy="3987439"/>
          </a:xfrm>
        </p:spPr>
        <p:txBody>
          <a:bodyPr vert="horz" lIns="91440" tIns="45720" rIns="0" bIns="45720" rtlCol="0">
            <a:noAutofit/>
          </a:bodyPr>
          <a:lstStyle>
            <a:lvl1pPr>
              <a:defRPr lang="en-US" sz="2300" smtClean="0"/>
            </a:lvl1pPr>
            <a:lvl2pPr>
              <a:defRPr lang="en-US" sz="2300" smtClean="0"/>
            </a:lvl2pPr>
            <a:lvl3pPr>
              <a:defRPr lang="en-US" sz="2300" smtClean="0"/>
            </a:lvl3pPr>
            <a:lvl4pPr>
              <a:defRPr lang="en-US" sz="2300" smtClean="0"/>
            </a:lvl4pPr>
            <a:lvl5pPr>
              <a:defRPr lang="nl-NL"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477520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467279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3851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352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3565" y="1019430"/>
            <a:ext cx="4248000" cy="538708"/>
          </a:xfrm>
        </p:spPr>
        <p:txBody>
          <a:bodyPr anchor="t" anchorCtr="0"/>
          <a:lstStyle/>
          <a:p>
            <a:r>
              <a:rPr lang="en-US"/>
              <a:t>Titelstijl van model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760404" y="1020104"/>
            <a:ext cx="4248000" cy="5400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lang="nl-NL" sz="2800" b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>
              <a:spcBef>
                <a:spcPct val="0"/>
              </a:spcBef>
            </a:pPr>
            <a:r>
              <a:rPr lang="nl-NL"/>
              <a:t>Klik om de modelstijlen</a:t>
            </a:r>
          </a:p>
        </p:txBody>
      </p:sp>
    </p:spTree>
    <p:extLst>
      <p:ext uri="{BB962C8B-B14F-4D97-AF65-F5344CB8AC3E}">
        <p14:creationId xmlns:p14="http://schemas.microsoft.com/office/powerpoint/2010/main" val="129419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709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136" y="1077950"/>
            <a:ext cx="8828514" cy="406594"/>
          </a:xfrm>
        </p:spPr>
        <p:txBody>
          <a:bodyPr lIns="111600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136" y="1577899"/>
            <a:ext cx="8828514" cy="352079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000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16681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133350" y="4238400"/>
            <a:ext cx="8877600" cy="2469522"/>
          </a:xfrm>
          <a:custGeom>
            <a:avLst/>
            <a:gdLst>
              <a:gd name="T0" fmla="*/ 140 w 3024"/>
              <a:gd name="T1" fmla="*/ 464 h 841"/>
              <a:gd name="T2" fmla="*/ 140 w 3024"/>
              <a:gd name="T3" fmla="*/ 465 h 841"/>
              <a:gd name="T4" fmla="*/ 0 w 3024"/>
              <a:gd name="T5" fmla="*/ 450 h 841"/>
              <a:gd name="T6" fmla="*/ 0 w 3024"/>
              <a:gd name="T7" fmla="*/ 841 h 841"/>
              <a:gd name="T8" fmla="*/ 3024 w 3024"/>
              <a:gd name="T9" fmla="*/ 841 h 841"/>
              <a:gd name="T10" fmla="*/ 3024 w 3024"/>
              <a:gd name="T11" fmla="*/ 0 h 841"/>
              <a:gd name="T12" fmla="*/ 1013 w 3024"/>
              <a:gd name="T13" fmla="*/ 482 h 841"/>
              <a:gd name="T14" fmla="*/ 140 w 3024"/>
              <a:gd name="T15" fmla="*/ 464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841">
                <a:moveTo>
                  <a:pt x="140" y="464"/>
                </a:moveTo>
                <a:cubicBezTo>
                  <a:pt x="140" y="465"/>
                  <a:pt x="140" y="465"/>
                  <a:pt x="140" y="465"/>
                </a:cubicBezTo>
                <a:cubicBezTo>
                  <a:pt x="92" y="461"/>
                  <a:pt x="44" y="456"/>
                  <a:pt x="0" y="450"/>
                </a:cubicBezTo>
                <a:cubicBezTo>
                  <a:pt x="0" y="841"/>
                  <a:pt x="0" y="841"/>
                  <a:pt x="0" y="841"/>
                </a:cubicBezTo>
                <a:cubicBezTo>
                  <a:pt x="3024" y="841"/>
                  <a:pt x="3024" y="841"/>
                  <a:pt x="3024" y="841"/>
                </a:cubicBezTo>
                <a:cubicBezTo>
                  <a:pt x="3024" y="0"/>
                  <a:pt x="3024" y="0"/>
                  <a:pt x="3024" y="0"/>
                </a:cubicBezTo>
                <a:cubicBezTo>
                  <a:pt x="2400" y="273"/>
                  <a:pt x="1729" y="441"/>
                  <a:pt x="1013" y="482"/>
                </a:cubicBezTo>
                <a:cubicBezTo>
                  <a:pt x="717" y="498"/>
                  <a:pt x="420" y="491"/>
                  <a:pt x="140" y="46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662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6933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457622"/>
            <a:ext cx="8229600" cy="36685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415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96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38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797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08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4414" y="1033430"/>
            <a:ext cx="4336236" cy="911784"/>
          </a:xfrm>
        </p:spPr>
        <p:txBody>
          <a:bodyPr rIns="0" anchor="t" anchorCtr="0">
            <a:noAutofit/>
          </a:bodyPr>
          <a:lstStyle>
            <a:lvl1pPr>
              <a:defRPr sz="2300" kern="100" baseline="0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4414" y="2004364"/>
            <a:ext cx="4336236" cy="3987439"/>
          </a:xfrm>
        </p:spPr>
        <p:txBody>
          <a:bodyPr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30701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0460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67927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459" y="1034060"/>
            <a:ext cx="4336236" cy="911784"/>
          </a:xfrm>
        </p:spPr>
        <p:txBody>
          <a:bodyPr vert="horz" lIns="91440" tIns="45720" rIns="0" bIns="45720" rtlCol="0" anchor="t" anchorCtr="0">
            <a:noAutofit/>
          </a:bodyPr>
          <a:lstStyle>
            <a:lvl1pPr>
              <a:defRPr lang="nl-NL" sz="2300" kern="100" baseline="0"/>
            </a:lvl1pPr>
          </a:lstStyle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774" y="2004364"/>
            <a:ext cx="4336236" cy="3987439"/>
          </a:xfrm>
        </p:spPr>
        <p:txBody>
          <a:bodyPr vert="horz" lIns="91440" tIns="45720" rIns="0" bIns="45720" rtlCol="0">
            <a:noAutofit/>
          </a:bodyPr>
          <a:lstStyle>
            <a:lvl1pPr>
              <a:defRPr lang="en-US" sz="2300" smtClean="0"/>
            </a:lvl1pPr>
            <a:lvl2pPr>
              <a:defRPr lang="en-US" sz="2300" smtClean="0"/>
            </a:lvl2pPr>
            <a:lvl3pPr>
              <a:defRPr lang="en-US" sz="2300" smtClean="0"/>
            </a:lvl3pPr>
            <a:lvl4pPr>
              <a:defRPr lang="en-US" sz="2300" smtClean="0"/>
            </a:lvl4pPr>
            <a:lvl5pPr>
              <a:defRPr lang="nl-NL"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477520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467279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97207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618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3565" y="1019430"/>
            <a:ext cx="4248000" cy="538708"/>
          </a:xfrm>
        </p:spPr>
        <p:txBody>
          <a:bodyPr anchor="t" anchorCtr="0"/>
          <a:lstStyle/>
          <a:p>
            <a:r>
              <a:rPr lang="en-US"/>
              <a:t>Titelstijl van model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760404" y="1020104"/>
            <a:ext cx="4248000" cy="5400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lang="nl-NL" sz="2800" b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>
              <a:spcBef>
                <a:spcPct val="0"/>
              </a:spcBef>
            </a:pPr>
            <a:r>
              <a:rPr lang="nl-NL"/>
              <a:t>Klik om de modelstijlen</a:t>
            </a:r>
          </a:p>
        </p:txBody>
      </p:sp>
    </p:spTree>
    <p:extLst>
      <p:ext uri="{BB962C8B-B14F-4D97-AF65-F5344CB8AC3E}">
        <p14:creationId xmlns:p14="http://schemas.microsoft.com/office/powerpoint/2010/main" val="2580697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630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136" y="1077950"/>
            <a:ext cx="8828514" cy="406594"/>
          </a:xfrm>
        </p:spPr>
        <p:txBody>
          <a:bodyPr lIns="111600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136" y="1577899"/>
            <a:ext cx="8828514" cy="352079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000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16681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133350" y="4238400"/>
            <a:ext cx="8877600" cy="2469522"/>
          </a:xfrm>
          <a:custGeom>
            <a:avLst/>
            <a:gdLst>
              <a:gd name="T0" fmla="*/ 140 w 3024"/>
              <a:gd name="T1" fmla="*/ 464 h 841"/>
              <a:gd name="T2" fmla="*/ 140 w 3024"/>
              <a:gd name="T3" fmla="*/ 465 h 841"/>
              <a:gd name="T4" fmla="*/ 0 w 3024"/>
              <a:gd name="T5" fmla="*/ 450 h 841"/>
              <a:gd name="T6" fmla="*/ 0 w 3024"/>
              <a:gd name="T7" fmla="*/ 841 h 841"/>
              <a:gd name="T8" fmla="*/ 3024 w 3024"/>
              <a:gd name="T9" fmla="*/ 841 h 841"/>
              <a:gd name="T10" fmla="*/ 3024 w 3024"/>
              <a:gd name="T11" fmla="*/ 0 h 841"/>
              <a:gd name="T12" fmla="*/ 1013 w 3024"/>
              <a:gd name="T13" fmla="*/ 482 h 841"/>
              <a:gd name="T14" fmla="*/ 140 w 3024"/>
              <a:gd name="T15" fmla="*/ 464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841">
                <a:moveTo>
                  <a:pt x="140" y="464"/>
                </a:moveTo>
                <a:cubicBezTo>
                  <a:pt x="140" y="465"/>
                  <a:pt x="140" y="465"/>
                  <a:pt x="140" y="465"/>
                </a:cubicBezTo>
                <a:cubicBezTo>
                  <a:pt x="92" y="461"/>
                  <a:pt x="44" y="456"/>
                  <a:pt x="0" y="450"/>
                </a:cubicBezTo>
                <a:cubicBezTo>
                  <a:pt x="0" y="841"/>
                  <a:pt x="0" y="841"/>
                  <a:pt x="0" y="841"/>
                </a:cubicBezTo>
                <a:cubicBezTo>
                  <a:pt x="3024" y="841"/>
                  <a:pt x="3024" y="841"/>
                  <a:pt x="3024" y="841"/>
                </a:cubicBezTo>
                <a:cubicBezTo>
                  <a:pt x="3024" y="0"/>
                  <a:pt x="3024" y="0"/>
                  <a:pt x="3024" y="0"/>
                </a:cubicBezTo>
                <a:cubicBezTo>
                  <a:pt x="2400" y="273"/>
                  <a:pt x="1729" y="441"/>
                  <a:pt x="1013" y="482"/>
                </a:cubicBezTo>
                <a:cubicBezTo>
                  <a:pt x="717" y="498"/>
                  <a:pt x="420" y="491"/>
                  <a:pt x="140" y="46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386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8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766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21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483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4414" y="1033430"/>
            <a:ext cx="4336236" cy="911784"/>
          </a:xfrm>
        </p:spPr>
        <p:txBody>
          <a:bodyPr rIns="0" anchor="t" anchorCtr="0">
            <a:noAutofit/>
          </a:bodyPr>
          <a:lstStyle>
            <a:lvl1pPr>
              <a:defRPr sz="2300" kern="100" baseline="0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4414" y="2004364"/>
            <a:ext cx="4336236" cy="3987439"/>
          </a:xfrm>
        </p:spPr>
        <p:txBody>
          <a:bodyPr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30701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0460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5669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459" y="1034060"/>
            <a:ext cx="4336236" cy="911784"/>
          </a:xfrm>
        </p:spPr>
        <p:txBody>
          <a:bodyPr vert="horz" lIns="91440" tIns="45720" rIns="0" bIns="45720" rtlCol="0" anchor="t" anchorCtr="0">
            <a:noAutofit/>
          </a:bodyPr>
          <a:lstStyle>
            <a:lvl1pPr>
              <a:defRPr lang="nl-NL" sz="2300" kern="100" baseline="0"/>
            </a:lvl1pPr>
          </a:lstStyle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774" y="2004364"/>
            <a:ext cx="4336236" cy="3987439"/>
          </a:xfrm>
        </p:spPr>
        <p:txBody>
          <a:bodyPr vert="horz" lIns="91440" tIns="45720" rIns="0" bIns="45720" rtlCol="0">
            <a:noAutofit/>
          </a:bodyPr>
          <a:lstStyle>
            <a:lvl1pPr>
              <a:defRPr lang="en-US" sz="2300" smtClean="0"/>
            </a:lvl1pPr>
            <a:lvl2pPr>
              <a:defRPr lang="en-US" sz="2300" smtClean="0"/>
            </a:lvl2pPr>
            <a:lvl3pPr>
              <a:defRPr lang="en-US" sz="2300" smtClean="0"/>
            </a:lvl3pPr>
            <a:lvl4pPr>
              <a:defRPr lang="en-US" sz="2300" smtClean="0"/>
            </a:lvl4pPr>
            <a:lvl5pPr>
              <a:defRPr lang="nl-NL"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477520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467279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12716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709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3565" y="1019430"/>
            <a:ext cx="4248000" cy="538708"/>
          </a:xfrm>
        </p:spPr>
        <p:txBody>
          <a:bodyPr anchor="t" anchorCtr="0"/>
          <a:lstStyle/>
          <a:p>
            <a:r>
              <a:rPr lang="en-US"/>
              <a:t>Titelstijl van model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760404" y="1020104"/>
            <a:ext cx="4248000" cy="5400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lang="nl-NL" sz="2800" b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>
              <a:spcBef>
                <a:spcPct val="0"/>
              </a:spcBef>
            </a:pPr>
            <a:r>
              <a:rPr lang="nl-NL"/>
              <a:t>Klik om de modelstijlen</a:t>
            </a:r>
          </a:p>
        </p:txBody>
      </p:sp>
    </p:spTree>
    <p:extLst>
      <p:ext uri="{BB962C8B-B14F-4D97-AF65-F5344CB8AC3E}">
        <p14:creationId xmlns:p14="http://schemas.microsoft.com/office/powerpoint/2010/main" val="1165903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951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136" y="1077950"/>
            <a:ext cx="8828514" cy="406594"/>
          </a:xfrm>
        </p:spPr>
        <p:txBody>
          <a:bodyPr lIns="111600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136" y="1577899"/>
            <a:ext cx="8828514" cy="352079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000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16681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133350" y="4238400"/>
            <a:ext cx="8877600" cy="2469522"/>
          </a:xfrm>
          <a:custGeom>
            <a:avLst/>
            <a:gdLst>
              <a:gd name="T0" fmla="*/ 140 w 3024"/>
              <a:gd name="T1" fmla="*/ 464 h 841"/>
              <a:gd name="T2" fmla="*/ 140 w 3024"/>
              <a:gd name="T3" fmla="*/ 465 h 841"/>
              <a:gd name="T4" fmla="*/ 0 w 3024"/>
              <a:gd name="T5" fmla="*/ 450 h 841"/>
              <a:gd name="T6" fmla="*/ 0 w 3024"/>
              <a:gd name="T7" fmla="*/ 841 h 841"/>
              <a:gd name="T8" fmla="*/ 3024 w 3024"/>
              <a:gd name="T9" fmla="*/ 841 h 841"/>
              <a:gd name="T10" fmla="*/ 3024 w 3024"/>
              <a:gd name="T11" fmla="*/ 0 h 841"/>
              <a:gd name="T12" fmla="*/ 1013 w 3024"/>
              <a:gd name="T13" fmla="*/ 482 h 841"/>
              <a:gd name="T14" fmla="*/ 140 w 3024"/>
              <a:gd name="T15" fmla="*/ 464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841">
                <a:moveTo>
                  <a:pt x="140" y="464"/>
                </a:moveTo>
                <a:cubicBezTo>
                  <a:pt x="140" y="465"/>
                  <a:pt x="140" y="465"/>
                  <a:pt x="140" y="465"/>
                </a:cubicBezTo>
                <a:cubicBezTo>
                  <a:pt x="92" y="461"/>
                  <a:pt x="44" y="456"/>
                  <a:pt x="0" y="450"/>
                </a:cubicBezTo>
                <a:cubicBezTo>
                  <a:pt x="0" y="841"/>
                  <a:pt x="0" y="841"/>
                  <a:pt x="0" y="841"/>
                </a:cubicBezTo>
                <a:cubicBezTo>
                  <a:pt x="3024" y="841"/>
                  <a:pt x="3024" y="841"/>
                  <a:pt x="3024" y="841"/>
                </a:cubicBezTo>
                <a:cubicBezTo>
                  <a:pt x="3024" y="0"/>
                  <a:pt x="3024" y="0"/>
                  <a:pt x="3024" y="0"/>
                </a:cubicBezTo>
                <a:cubicBezTo>
                  <a:pt x="2400" y="273"/>
                  <a:pt x="1729" y="441"/>
                  <a:pt x="1013" y="482"/>
                </a:cubicBezTo>
                <a:cubicBezTo>
                  <a:pt x="717" y="498"/>
                  <a:pt x="420" y="491"/>
                  <a:pt x="140" y="46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089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323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3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4414" y="1033430"/>
            <a:ext cx="4336236" cy="911784"/>
          </a:xfrm>
        </p:spPr>
        <p:txBody>
          <a:bodyPr rIns="0" anchor="t" anchorCtr="0">
            <a:noAutofit/>
          </a:bodyPr>
          <a:lstStyle>
            <a:lvl1pPr>
              <a:defRPr sz="2300" kern="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4414" y="2004364"/>
            <a:ext cx="4336236" cy="3987439"/>
          </a:xfrm>
        </p:spPr>
        <p:txBody>
          <a:bodyPr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30701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0460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10291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088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4414" y="1033430"/>
            <a:ext cx="4336236" cy="911784"/>
          </a:xfrm>
        </p:spPr>
        <p:txBody>
          <a:bodyPr rIns="0" anchor="t" anchorCtr="0">
            <a:noAutofit/>
          </a:bodyPr>
          <a:lstStyle>
            <a:lvl1pPr>
              <a:defRPr sz="2300" kern="100" baseline="0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4414" y="2004364"/>
            <a:ext cx="4336236" cy="3987439"/>
          </a:xfrm>
        </p:spPr>
        <p:txBody>
          <a:bodyPr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30701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0460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25405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459" y="1034060"/>
            <a:ext cx="4336236" cy="911784"/>
          </a:xfrm>
        </p:spPr>
        <p:txBody>
          <a:bodyPr vert="horz" lIns="91440" tIns="45720" rIns="0" bIns="45720" rtlCol="0" anchor="t" anchorCtr="0">
            <a:noAutofit/>
          </a:bodyPr>
          <a:lstStyle>
            <a:lvl1pPr>
              <a:defRPr lang="nl-NL" sz="2300" kern="100" baseline="0"/>
            </a:lvl1pPr>
          </a:lstStyle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774" y="2004364"/>
            <a:ext cx="4336236" cy="3987439"/>
          </a:xfrm>
        </p:spPr>
        <p:txBody>
          <a:bodyPr vert="horz" lIns="91440" tIns="45720" rIns="0" bIns="45720" rtlCol="0">
            <a:noAutofit/>
          </a:bodyPr>
          <a:lstStyle>
            <a:lvl1pPr>
              <a:defRPr lang="en-US" sz="2300" smtClean="0"/>
            </a:lvl1pPr>
            <a:lvl2pPr>
              <a:defRPr lang="en-US" sz="2300" smtClean="0"/>
            </a:lvl2pPr>
            <a:lvl3pPr>
              <a:defRPr lang="en-US" sz="2300" smtClean="0"/>
            </a:lvl3pPr>
            <a:lvl4pPr>
              <a:defRPr lang="en-US" sz="2300" smtClean="0"/>
            </a:lvl4pPr>
            <a:lvl5pPr>
              <a:defRPr lang="nl-NL"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477520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467279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15202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568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3565" y="1019430"/>
            <a:ext cx="4248000" cy="538708"/>
          </a:xfrm>
        </p:spPr>
        <p:txBody>
          <a:bodyPr anchor="t" anchorCtr="0"/>
          <a:lstStyle/>
          <a:p>
            <a:r>
              <a:rPr lang="en-US"/>
              <a:t>Titelstijl van model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760404" y="1020104"/>
            <a:ext cx="4248000" cy="5400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lang="nl-NL" sz="2800" b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>
              <a:spcBef>
                <a:spcPct val="0"/>
              </a:spcBef>
            </a:pPr>
            <a:r>
              <a:rPr lang="nl-NL"/>
              <a:t>Klik om de modelstijlen</a:t>
            </a:r>
          </a:p>
        </p:txBody>
      </p:sp>
    </p:spTree>
    <p:extLst>
      <p:ext uri="{BB962C8B-B14F-4D97-AF65-F5344CB8AC3E}">
        <p14:creationId xmlns:p14="http://schemas.microsoft.com/office/powerpoint/2010/main" val="3601838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379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136" y="1077950"/>
            <a:ext cx="8828514" cy="406594"/>
          </a:xfrm>
        </p:spPr>
        <p:txBody>
          <a:bodyPr lIns="111600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136" y="1577899"/>
            <a:ext cx="8828514" cy="352079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000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16681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133350" y="4238400"/>
            <a:ext cx="8877600" cy="2469522"/>
          </a:xfrm>
          <a:custGeom>
            <a:avLst/>
            <a:gdLst>
              <a:gd name="T0" fmla="*/ 140 w 3024"/>
              <a:gd name="T1" fmla="*/ 464 h 841"/>
              <a:gd name="T2" fmla="*/ 140 w 3024"/>
              <a:gd name="T3" fmla="*/ 465 h 841"/>
              <a:gd name="T4" fmla="*/ 0 w 3024"/>
              <a:gd name="T5" fmla="*/ 450 h 841"/>
              <a:gd name="T6" fmla="*/ 0 w 3024"/>
              <a:gd name="T7" fmla="*/ 841 h 841"/>
              <a:gd name="T8" fmla="*/ 3024 w 3024"/>
              <a:gd name="T9" fmla="*/ 841 h 841"/>
              <a:gd name="T10" fmla="*/ 3024 w 3024"/>
              <a:gd name="T11" fmla="*/ 0 h 841"/>
              <a:gd name="T12" fmla="*/ 1013 w 3024"/>
              <a:gd name="T13" fmla="*/ 482 h 841"/>
              <a:gd name="T14" fmla="*/ 140 w 3024"/>
              <a:gd name="T15" fmla="*/ 464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841">
                <a:moveTo>
                  <a:pt x="140" y="464"/>
                </a:moveTo>
                <a:cubicBezTo>
                  <a:pt x="140" y="465"/>
                  <a:pt x="140" y="465"/>
                  <a:pt x="140" y="465"/>
                </a:cubicBezTo>
                <a:cubicBezTo>
                  <a:pt x="92" y="461"/>
                  <a:pt x="44" y="456"/>
                  <a:pt x="0" y="450"/>
                </a:cubicBezTo>
                <a:cubicBezTo>
                  <a:pt x="0" y="841"/>
                  <a:pt x="0" y="841"/>
                  <a:pt x="0" y="841"/>
                </a:cubicBezTo>
                <a:cubicBezTo>
                  <a:pt x="3024" y="841"/>
                  <a:pt x="3024" y="841"/>
                  <a:pt x="3024" y="841"/>
                </a:cubicBezTo>
                <a:cubicBezTo>
                  <a:pt x="3024" y="0"/>
                  <a:pt x="3024" y="0"/>
                  <a:pt x="3024" y="0"/>
                </a:cubicBezTo>
                <a:cubicBezTo>
                  <a:pt x="2400" y="273"/>
                  <a:pt x="1729" y="441"/>
                  <a:pt x="1013" y="482"/>
                </a:cubicBezTo>
                <a:cubicBezTo>
                  <a:pt x="717" y="498"/>
                  <a:pt x="420" y="491"/>
                  <a:pt x="140" y="46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605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741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759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53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459" y="1034060"/>
            <a:ext cx="4336236" cy="911784"/>
          </a:xfrm>
        </p:spPr>
        <p:txBody>
          <a:bodyPr vert="horz" lIns="91440" tIns="45720" rIns="0" bIns="45720" rtlCol="0" anchor="t" anchorCtr="0">
            <a:noAutofit/>
          </a:bodyPr>
          <a:lstStyle>
            <a:lvl1pPr>
              <a:defRPr lang="nl-NL" sz="2300" kern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774" y="2004364"/>
            <a:ext cx="4336236" cy="3987439"/>
          </a:xfrm>
        </p:spPr>
        <p:txBody>
          <a:bodyPr vert="horz" lIns="91440" tIns="45720" rIns="0" bIns="45720" rtlCol="0">
            <a:noAutofit/>
          </a:bodyPr>
          <a:lstStyle>
            <a:lvl1pPr>
              <a:defRPr lang="en-US" sz="2300" smtClean="0"/>
            </a:lvl1pPr>
            <a:lvl2pPr>
              <a:defRPr lang="en-US" sz="2300" smtClean="0"/>
            </a:lvl2pPr>
            <a:lvl3pPr>
              <a:defRPr lang="en-US" sz="2300" smtClean="0"/>
            </a:lvl3pPr>
            <a:lvl4pPr>
              <a:defRPr lang="en-US" sz="2300" smtClean="0"/>
            </a:lvl4pPr>
            <a:lvl5pPr>
              <a:defRPr lang="nl-NL"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477520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467279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44450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4414" y="1033430"/>
            <a:ext cx="4336236" cy="911784"/>
          </a:xfrm>
        </p:spPr>
        <p:txBody>
          <a:bodyPr rIns="0" anchor="t" anchorCtr="0">
            <a:noAutofit/>
          </a:bodyPr>
          <a:lstStyle>
            <a:lvl1pPr>
              <a:defRPr sz="2300" kern="100" baseline="0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4414" y="2004364"/>
            <a:ext cx="4336236" cy="3987439"/>
          </a:xfrm>
        </p:spPr>
        <p:txBody>
          <a:bodyPr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30701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0460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46869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459" y="1034060"/>
            <a:ext cx="4336236" cy="911784"/>
          </a:xfrm>
        </p:spPr>
        <p:txBody>
          <a:bodyPr vert="horz" lIns="91440" tIns="45720" rIns="0" bIns="45720" rtlCol="0" anchor="t" anchorCtr="0">
            <a:noAutofit/>
          </a:bodyPr>
          <a:lstStyle>
            <a:lvl1pPr>
              <a:defRPr lang="nl-NL" sz="2300" kern="100" baseline="0"/>
            </a:lvl1pPr>
          </a:lstStyle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774" y="2004364"/>
            <a:ext cx="4336236" cy="3987439"/>
          </a:xfrm>
        </p:spPr>
        <p:txBody>
          <a:bodyPr vert="horz" lIns="91440" tIns="45720" rIns="0" bIns="45720" rtlCol="0">
            <a:noAutofit/>
          </a:bodyPr>
          <a:lstStyle>
            <a:lvl1pPr>
              <a:defRPr lang="en-US" sz="2300" smtClean="0"/>
            </a:lvl1pPr>
            <a:lvl2pPr>
              <a:defRPr lang="en-US" sz="2300" smtClean="0"/>
            </a:lvl2pPr>
            <a:lvl3pPr>
              <a:defRPr lang="en-US" sz="2300" smtClean="0"/>
            </a:lvl3pPr>
            <a:lvl4pPr>
              <a:defRPr lang="en-US" sz="2300" smtClean="0"/>
            </a:lvl4pPr>
            <a:lvl5pPr>
              <a:defRPr lang="nl-NL"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477520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467279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02387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773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3565" y="1019430"/>
            <a:ext cx="4248000" cy="538708"/>
          </a:xfrm>
        </p:spPr>
        <p:txBody>
          <a:bodyPr anchor="t" anchorCtr="0"/>
          <a:lstStyle/>
          <a:p>
            <a:r>
              <a:rPr lang="en-US"/>
              <a:t>Titelstijl van model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760404" y="1020104"/>
            <a:ext cx="4248000" cy="5400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lang="nl-NL" sz="2800" b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>
              <a:spcBef>
                <a:spcPct val="0"/>
              </a:spcBef>
            </a:pPr>
            <a:r>
              <a:rPr lang="nl-NL"/>
              <a:t>Klik om de modelstijlen</a:t>
            </a:r>
          </a:p>
        </p:txBody>
      </p:sp>
    </p:spTree>
    <p:extLst>
      <p:ext uri="{BB962C8B-B14F-4D97-AF65-F5344CB8AC3E}">
        <p14:creationId xmlns:p14="http://schemas.microsoft.com/office/powerpoint/2010/main" val="1881374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382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136" y="1077950"/>
            <a:ext cx="8828514" cy="406594"/>
          </a:xfrm>
        </p:spPr>
        <p:txBody>
          <a:bodyPr lIns="111600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136" y="1577899"/>
            <a:ext cx="8828514" cy="352079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000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16681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133350" y="4238400"/>
            <a:ext cx="8877600" cy="2469522"/>
          </a:xfrm>
          <a:custGeom>
            <a:avLst/>
            <a:gdLst>
              <a:gd name="T0" fmla="*/ 140 w 3024"/>
              <a:gd name="T1" fmla="*/ 464 h 841"/>
              <a:gd name="T2" fmla="*/ 140 w 3024"/>
              <a:gd name="T3" fmla="*/ 465 h 841"/>
              <a:gd name="T4" fmla="*/ 0 w 3024"/>
              <a:gd name="T5" fmla="*/ 450 h 841"/>
              <a:gd name="T6" fmla="*/ 0 w 3024"/>
              <a:gd name="T7" fmla="*/ 841 h 841"/>
              <a:gd name="T8" fmla="*/ 3024 w 3024"/>
              <a:gd name="T9" fmla="*/ 841 h 841"/>
              <a:gd name="T10" fmla="*/ 3024 w 3024"/>
              <a:gd name="T11" fmla="*/ 0 h 841"/>
              <a:gd name="T12" fmla="*/ 1013 w 3024"/>
              <a:gd name="T13" fmla="*/ 482 h 841"/>
              <a:gd name="T14" fmla="*/ 140 w 3024"/>
              <a:gd name="T15" fmla="*/ 464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841">
                <a:moveTo>
                  <a:pt x="140" y="464"/>
                </a:moveTo>
                <a:cubicBezTo>
                  <a:pt x="140" y="465"/>
                  <a:pt x="140" y="465"/>
                  <a:pt x="140" y="465"/>
                </a:cubicBezTo>
                <a:cubicBezTo>
                  <a:pt x="92" y="461"/>
                  <a:pt x="44" y="456"/>
                  <a:pt x="0" y="450"/>
                </a:cubicBezTo>
                <a:cubicBezTo>
                  <a:pt x="0" y="841"/>
                  <a:pt x="0" y="841"/>
                  <a:pt x="0" y="841"/>
                </a:cubicBezTo>
                <a:cubicBezTo>
                  <a:pt x="3024" y="841"/>
                  <a:pt x="3024" y="841"/>
                  <a:pt x="3024" y="841"/>
                </a:cubicBezTo>
                <a:cubicBezTo>
                  <a:pt x="3024" y="0"/>
                  <a:pt x="3024" y="0"/>
                  <a:pt x="3024" y="0"/>
                </a:cubicBezTo>
                <a:cubicBezTo>
                  <a:pt x="2400" y="273"/>
                  <a:pt x="1729" y="441"/>
                  <a:pt x="1013" y="482"/>
                </a:cubicBezTo>
                <a:cubicBezTo>
                  <a:pt x="717" y="498"/>
                  <a:pt x="420" y="491"/>
                  <a:pt x="140" y="46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133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350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897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158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4414" y="1033430"/>
            <a:ext cx="4336236" cy="911784"/>
          </a:xfrm>
        </p:spPr>
        <p:txBody>
          <a:bodyPr rIns="0" anchor="t" anchorCtr="0">
            <a:noAutofit/>
          </a:bodyPr>
          <a:lstStyle>
            <a:lvl1pPr>
              <a:defRPr sz="2300" kern="100" baseline="0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4414" y="2004364"/>
            <a:ext cx="4336236" cy="3987439"/>
          </a:xfrm>
        </p:spPr>
        <p:txBody>
          <a:bodyPr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30701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0460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1756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416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459" y="1034060"/>
            <a:ext cx="4336236" cy="911784"/>
          </a:xfrm>
        </p:spPr>
        <p:txBody>
          <a:bodyPr vert="horz" lIns="91440" tIns="45720" rIns="0" bIns="45720" rtlCol="0" anchor="t" anchorCtr="0">
            <a:noAutofit/>
          </a:bodyPr>
          <a:lstStyle>
            <a:lvl1pPr>
              <a:defRPr lang="nl-NL" sz="2300" kern="100" baseline="0"/>
            </a:lvl1pPr>
          </a:lstStyle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774" y="2004364"/>
            <a:ext cx="4336236" cy="3987439"/>
          </a:xfrm>
        </p:spPr>
        <p:txBody>
          <a:bodyPr vert="horz" lIns="91440" tIns="45720" rIns="0" bIns="45720" rtlCol="0">
            <a:noAutofit/>
          </a:bodyPr>
          <a:lstStyle>
            <a:lvl1pPr>
              <a:defRPr lang="en-US" sz="2300" smtClean="0"/>
            </a:lvl1pPr>
            <a:lvl2pPr>
              <a:defRPr lang="en-US" sz="2300" smtClean="0"/>
            </a:lvl2pPr>
            <a:lvl3pPr>
              <a:defRPr lang="en-US" sz="2300" smtClean="0"/>
            </a:lvl3pPr>
            <a:lvl4pPr>
              <a:defRPr lang="en-US" sz="2300" smtClean="0"/>
            </a:lvl4pPr>
            <a:lvl5pPr>
              <a:defRPr lang="nl-NL"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477520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467279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16502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859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3565" y="1019430"/>
            <a:ext cx="4248000" cy="538708"/>
          </a:xfrm>
        </p:spPr>
        <p:txBody>
          <a:bodyPr anchor="t" anchorCtr="0"/>
          <a:lstStyle/>
          <a:p>
            <a:r>
              <a:rPr lang="en-US"/>
              <a:t>Titelstijl van model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760404" y="1020104"/>
            <a:ext cx="4248000" cy="5400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lang="nl-NL" sz="2800" b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>
              <a:spcBef>
                <a:spcPct val="0"/>
              </a:spcBef>
            </a:pPr>
            <a:r>
              <a:rPr lang="nl-NL"/>
              <a:t>Klik om de modelstijlen</a:t>
            </a:r>
          </a:p>
        </p:txBody>
      </p:sp>
    </p:spTree>
    <p:extLst>
      <p:ext uri="{BB962C8B-B14F-4D97-AF65-F5344CB8AC3E}">
        <p14:creationId xmlns:p14="http://schemas.microsoft.com/office/powerpoint/2010/main" val="2582590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0048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136" y="1077950"/>
            <a:ext cx="8828514" cy="406594"/>
          </a:xfrm>
        </p:spPr>
        <p:txBody>
          <a:bodyPr lIns="111600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136" y="1577899"/>
            <a:ext cx="8828514" cy="352079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000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16681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133350" y="4238400"/>
            <a:ext cx="8877600" cy="2469522"/>
          </a:xfrm>
          <a:custGeom>
            <a:avLst/>
            <a:gdLst>
              <a:gd name="T0" fmla="*/ 140 w 3024"/>
              <a:gd name="T1" fmla="*/ 464 h 841"/>
              <a:gd name="T2" fmla="*/ 140 w 3024"/>
              <a:gd name="T3" fmla="*/ 465 h 841"/>
              <a:gd name="T4" fmla="*/ 0 w 3024"/>
              <a:gd name="T5" fmla="*/ 450 h 841"/>
              <a:gd name="T6" fmla="*/ 0 w 3024"/>
              <a:gd name="T7" fmla="*/ 841 h 841"/>
              <a:gd name="T8" fmla="*/ 3024 w 3024"/>
              <a:gd name="T9" fmla="*/ 841 h 841"/>
              <a:gd name="T10" fmla="*/ 3024 w 3024"/>
              <a:gd name="T11" fmla="*/ 0 h 841"/>
              <a:gd name="T12" fmla="*/ 1013 w 3024"/>
              <a:gd name="T13" fmla="*/ 482 h 841"/>
              <a:gd name="T14" fmla="*/ 140 w 3024"/>
              <a:gd name="T15" fmla="*/ 464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841">
                <a:moveTo>
                  <a:pt x="140" y="464"/>
                </a:moveTo>
                <a:cubicBezTo>
                  <a:pt x="140" y="465"/>
                  <a:pt x="140" y="465"/>
                  <a:pt x="140" y="465"/>
                </a:cubicBezTo>
                <a:cubicBezTo>
                  <a:pt x="92" y="461"/>
                  <a:pt x="44" y="456"/>
                  <a:pt x="0" y="450"/>
                </a:cubicBezTo>
                <a:cubicBezTo>
                  <a:pt x="0" y="841"/>
                  <a:pt x="0" y="841"/>
                  <a:pt x="0" y="841"/>
                </a:cubicBezTo>
                <a:cubicBezTo>
                  <a:pt x="3024" y="841"/>
                  <a:pt x="3024" y="841"/>
                  <a:pt x="3024" y="841"/>
                </a:cubicBezTo>
                <a:cubicBezTo>
                  <a:pt x="3024" y="0"/>
                  <a:pt x="3024" y="0"/>
                  <a:pt x="3024" y="0"/>
                </a:cubicBezTo>
                <a:cubicBezTo>
                  <a:pt x="2400" y="273"/>
                  <a:pt x="1729" y="441"/>
                  <a:pt x="1013" y="482"/>
                </a:cubicBezTo>
                <a:cubicBezTo>
                  <a:pt x="717" y="498"/>
                  <a:pt x="420" y="491"/>
                  <a:pt x="140" y="46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632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0791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33350" y="765717"/>
            <a:ext cx="8877300" cy="27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33350" y="1037194"/>
            <a:ext cx="8877600" cy="4797360"/>
          </a:xfrm>
          <a:custGeom>
            <a:avLst/>
            <a:gdLst>
              <a:gd name="T0" fmla="*/ 0 w 3024"/>
              <a:gd name="T1" fmla="*/ 0 h 1634"/>
              <a:gd name="T2" fmla="*/ 0 w 3024"/>
              <a:gd name="T3" fmla="*/ 1586 h 1634"/>
              <a:gd name="T4" fmla="*/ 140 w 3024"/>
              <a:gd name="T5" fmla="*/ 1600 h 1634"/>
              <a:gd name="T6" fmla="*/ 140 w 3024"/>
              <a:gd name="T7" fmla="*/ 1600 h 1634"/>
              <a:gd name="T8" fmla="*/ 1013 w 3024"/>
              <a:gd name="T9" fmla="*/ 1617 h 1634"/>
              <a:gd name="T10" fmla="*/ 3024 w 3024"/>
              <a:gd name="T11" fmla="*/ 1135 h 1634"/>
              <a:gd name="T12" fmla="*/ 3024 w 3024"/>
              <a:gd name="T13" fmla="*/ 0 h 1634"/>
              <a:gd name="T14" fmla="*/ 0 w 3024"/>
              <a:gd name="T15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1634">
                <a:moveTo>
                  <a:pt x="0" y="0"/>
                </a:moveTo>
                <a:cubicBezTo>
                  <a:pt x="0" y="1586"/>
                  <a:pt x="0" y="1586"/>
                  <a:pt x="0" y="1586"/>
                </a:cubicBezTo>
                <a:cubicBezTo>
                  <a:pt x="44" y="1591"/>
                  <a:pt x="92" y="1596"/>
                  <a:pt x="140" y="1600"/>
                </a:cubicBezTo>
                <a:cubicBezTo>
                  <a:pt x="140" y="1600"/>
                  <a:pt x="140" y="1600"/>
                  <a:pt x="140" y="1600"/>
                </a:cubicBezTo>
                <a:cubicBezTo>
                  <a:pt x="420" y="1627"/>
                  <a:pt x="717" y="1634"/>
                  <a:pt x="1013" y="1617"/>
                </a:cubicBezTo>
                <a:cubicBezTo>
                  <a:pt x="1729" y="1577"/>
                  <a:pt x="2400" y="1408"/>
                  <a:pt x="3024" y="1135"/>
                </a:cubicBezTo>
                <a:cubicBezTo>
                  <a:pt x="3024" y="0"/>
                  <a:pt x="3024" y="0"/>
                  <a:pt x="3024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7851" y="1107476"/>
            <a:ext cx="8669924" cy="2652537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7851" y="786861"/>
            <a:ext cx="3808593" cy="227966"/>
          </a:xfrm>
        </p:spPr>
        <p:txBody>
          <a:bodyPr tIns="36000" bIns="36000"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138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9421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4414" y="1033430"/>
            <a:ext cx="4336236" cy="911784"/>
          </a:xfrm>
        </p:spPr>
        <p:txBody>
          <a:bodyPr rIns="0" anchor="t" anchorCtr="0">
            <a:noAutofit/>
          </a:bodyPr>
          <a:lstStyle>
            <a:lvl1pPr>
              <a:defRPr sz="2300" kern="100" baseline="0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4414" y="2004364"/>
            <a:ext cx="4336236" cy="3987439"/>
          </a:xfrm>
        </p:spPr>
        <p:txBody>
          <a:bodyPr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30701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0460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19513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459" y="1034060"/>
            <a:ext cx="4336236" cy="911784"/>
          </a:xfrm>
        </p:spPr>
        <p:txBody>
          <a:bodyPr vert="horz" lIns="91440" tIns="45720" rIns="0" bIns="45720" rtlCol="0" anchor="t" anchorCtr="0">
            <a:noAutofit/>
          </a:bodyPr>
          <a:lstStyle>
            <a:lvl1pPr>
              <a:defRPr lang="nl-NL" sz="2300" kern="100" baseline="0"/>
            </a:lvl1pPr>
          </a:lstStyle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774" y="2004364"/>
            <a:ext cx="4336236" cy="3987439"/>
          </a:xfrm>
        </p:spPr>
        <p:txBody>
          <a:bodyPr vert="horz" lIns="91440" tIns="45720" rIns="0" bIns="45720" rtlCol="0">
            <a:noAutofit/>
          </a:bodyPr>
          <a:lstStyle>
            <a:lvl1pPr>
              <a:defRPr lang="en-US" sz="2300" smtClean="0"/>
            </a:lvl1pPr>
            <a:lvl2pPr>
              <a:defRPr lang="en-US" sz="2300" smtClean="0"/>
            </a:lvl2pPr>
            <a:lvl3pPr>
              <a:defRPr lang="en-US" sz="2300" smtClean="0"/>
            </a:lvl3pPr>
            <a:lvl4pPr>
              <a:defRPr lang="en-US" sz="2300" smtClean="0"/>
            </a:lvl4pPr>
            <a:lvl5pPr>
              <a:defRPr lang="nl-NL"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477520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467279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91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3565" y="1019430"/>
            <a:ext cx="4248000" cy="538708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760404" y="1020104"/>
            <a:ext cx="4248000" cy="5400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lang="nl-NL" sz="2800" b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>
              <a:spcBef>
                <a:spcPct val="0"/>
              </a:spcBef>
            </a:pPr>
            <a:r>
              <a:rPr lang="nl-NL"/>
              <a:t>Klik om de modelstijlen</a:t>
            </a:r>
          </a:p>
        </p:txBody>
      </p:sp>
    </p:spTree>
    <p:extLst>
      <p:ext uri="{BB962C8B-B14F-4D97-AF65-F5344CB8AC3E}">
        <p14:creationId xmlns:p14="http://schemas.microsoft.com/office/powerpoint/2010/main" val="3532422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876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3565" y="1019430"/>
            <a:ext cx="4248000" cy="538708"/>
          </a:xfrm>
        </p:spPr>
        <p:txBody>
          <a:bodyPr anchor="t" anchorCtr="0"/>
          <a:lstStyle/>
          <a:p>
            <a:r>
              <a:rPr lang="en-US"/>
              <a:t>Titelstijl van model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760404" y="1020104"/>
            <a:ext cx="4248000" cy="5400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lang="nl-NL" sz="2800" b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>
              <a:spcBef>
                <a:spcPct val="0"/>
              </a:spcBef>
            </a:pPr>
            <a:r>
              <a:rPr lang="nl-NL"/>
              <a:t>Klik om de modelstijlen</a:t>
            </a:r>
          </a:p>
        </p:txBody>
      </p:sp>
    </p:spTree>
    <p:extLst>
      <p:ext uri="{BB962C8B-B14F-4D97-AF65-F5344CB8AC3E}">
        <p14:creationId xmlns:p14="http://schemas.microsoft.com/office/powerpoint/2010/main" val="111666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6507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136" y="1077950"/>
            <a:ext cx="8828514" cy="406594"/>
          </a:xfrm>
        </p:spPr>
        <p:txBody>
          <a:bodyPr lIns="111600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136" y="1577899"/>
            <a:ext cx="8828514" cy="352079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000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16681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133350" y="4238400"/>
            <a:ext cx="8877600" cy="2469522"/>
          </a:xfrm>
          <a:custGeom>
            <a:avLst/>
            <a:gdLst>
              <a:gd name="T0" fmla="*/ 140 w 3024"/>
              <a:gd name="T1" fmla="*/ 464 h 841"/>
              <a:gd name="T2" fmla="*/ 140 w 3024"/>
              <a:gd name="T3" fmla="*/ 465 h 841"/>
              <a:gd name="T4" fmla="*/ 0 w 3024"/>
              <a:gd name="T5" fmla="*/ 450 h 841"/>
              <a:gd name="T6" fmla="*/ 0 w 3024"/>
              <a:gd name="T7" fmla="*/ 841 h 841"/>
              <a:gd name="T8" fmla="*/ 3024 w 3024"/>
              <a:gd name="T9" fmla="*/ 841 h 841"/>
              <a:gd name="T10" fmla="*/ 3024 w 3024"/>
              <a:gd name="T11" fmla="*/ 0 h 841"/>
              <a:gd name="T12" fmla="*/ 1013 w 3024"/>
              <a:gd name="T13" fmla="*/ 482 h 841"/>
              <a:gd name="T14" fmla="*/ 140 w 3024"/>
              <a:gd name="T15" fmla="*/ 464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841">
                <a:moveTo>
                  <a:pt x="140" y="464"/>
                </a:moveTo>
                <a:cubicBezTo>
                  <a:pt x="140" y="465"/>
                  <a:pt x="140" y="465"/>
                  <a:pt x="140" y="465"/>
                </a:cubicBezTo>
                <a:cubicBezTo>
                  <a:pt x="92" y="461"/>
                  <a:pt x="44" y="456"/>
                  <a:pt x="0" y="450"/>
                </a:cubicBezTo>
                <a:cubicBezTo>
                  <a:pt x="0" y="841"/>
                  <a:pt x="0" y="841"/>
                  <a:pt x="0" y="841"/>
                </a:cubicBezTo>
                <a:cubicBezTo>
                  <a:pt x="3024" y="841"/>
                  <a:pt x="3024" y="841"/>
                  <a:pt x="3024" y="841"/>
                </a:cubicBezTo>
                <a:cubicBezTo>
                  <a:pt x="3024" y="0"/>
                  <a:pt x="3024" y="0"/>
                  <a:pt x="3024" y="0"/>
                </a:cubicBezTo>
                <a:cubicBezTo>
                  <a:pt x="2400" y="273"/>
                  <a:pt x="1729" y="441"/>
                  <a:pt x="1013" y="482"/>
                </a:cubicBezTo>
                <a:cubicBezTo>
                  <a:pt x="717" y="498"/>
                  <a:pt x="420" y="491"/>
                  <a:pt x="140" y="46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602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4414" y="1033430"/>
            <a:ext cx="4336236" cy="911784"/>
          </a:xfrm>
        </p:spPr>
        <p:txBody>
          <a:bodyPr rIns="0" anchor="t" anchorCtr="0">
            <a:noAutofit/>
          </a:bodyPr>
          <a:lstStyle>
            <a:lvl1pPr>
              <a:defRPr sz="2300" kern="100" baseline="0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4414" y="2004364"/>
            <a:ext cx="4336236" cy="3987439"/>
          </a:xfrm>
        </p:spPr>
        <p:txBody>
          <a:bodyPr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30701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0460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786529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459" y="1034060"/>
            <a:ext cx="4336236" cy="911784"/>
          </a:xfrm>
        </p:spPr>
        <p:txBody>
          <a:bodyPr vert="horz" lIns="91440" tIns="45720" rIns="0" bIns="45720" rtlCol="0" anchor="t" anchorCtr="0">
            <a:noAutofit/>
          </a:bodyPr>
          <a:lstStyle>
            <a:lvl1pPr>
              <a:defRPr lang="nl-NL" sz="2300" kern="100" baseline="0"/>
            </a:lvl1pPr>
          </a:lstStyle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774" y="2004364"/>
            <a:ext cx="4336236" cy="3987439"/>
          </a:xfrm>
        </p:spPr>
        <p:txBody>
          <a:bodyPr vert="horz" lIns="91440" tIns="45720" rIns="0" bIns="45720" rtlCol="0">
            <a:noAutofit/>
          </a:bodyPr>
          <a:lstStyle>
            <a:lvl1pPr>
              <a:defRPr lang="en-US" sz="2300" smtClean="0"/>
            </a:lvl1pPr>
            <a:lvl2pPr>
              <a:defRPr lang="en-US" sz="2300" smtClean="0"/>
            </a:lvl2pPr>
            <a:lvl3pPr>
              <a:defRPr lang="en-US" sz="2300" smtClean="0"/>
            </a:lvl3pPr>
            <a:lvl4pPr>
              <a:defRPr lang="en-US" sz="2300" smtClean="0"/>
            </a:lvl4pPr>
            <a:lvl5pPr>
              <a:defRPr lang="nl-NL" sz="2300"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0"/>
          </p:nvPr>
        </p:nvSpPr>
        <p:spPr>
          <a:xfrm>
            <a:off x="4775200" y="1154113"/>
            <a:ext cx="4235450" cy="2949575"/>
          </a:xfrm>
        </p:spPr>
        <p:txBody>
          <a:bodyPr lIns="216000" tIns="180000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4672790" y="4206813"/>
            <a:ext cx="4337860" cy="1733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600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720725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116681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53003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2364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3565" y="1019430"/>
            <a:ext cx="4248000" cy="538708"/>
          </a:xfrm>
        </p:spPr>
        <p:txBody>
          <a:bodyPr anchor="t" anchorCtr="0"/>
          <a:lstStyle/>
          <a:p>
            <a:r>
              <a:rPr lang="en-US"/>
              <a:t>Titelstijl van model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760404" y="1020104"/>
            <a:ext cx="4248000" cy="5400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lang="nl-NL" sz="2800" b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>
              <a:spcBef>
                <a:spcPct val="0"/>
              </a:spcBef>
            </a:pPr>
            <a:r>
              <a:rPr lang="nl-NL"/>
              <a:t>Klik om de modelstijlen</a:t>
            </a:r>
          </a:p>
        </p:txBody>
      </p:sp>
    </p:spTree>
    <p:extLst>
      <p:ext uri="{BB962C8B-B14F-4D97-AF65-F5344CB8AC3E}">
        <p14:creationId xmlns:p14="http://schemas.microsoft.com/office/powerpoint/2010/main" val="35205664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3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4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136" y="1077950"/>
            <a:ext cx="8828514" cy="406594"/>
          </a:xfrm>
        </p:spPr>
        <p:txBody>
          <a:bodyPr lIns="1116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136" y="1577899"/>
            <a:ext cx="8828514" cy="352079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000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16681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133350" y="4238400"/>
            <a:ext cx="8877600" cy="2469522"/>
          </a:xfrm>
          <a:custGeom>
            <a:avLst/>
            <a:gdLst>
              <a:gd name="T0" fmla="*/ 140 w 3024"/>
              <a:gd name="T1" fmla="*/ 464 h 841"/>
              <a:gd name="T2" fmla="*/ 140 w 3024"/>
              <a:gd name="T3" fmla="*/ 465 h 841"/>
              <a:gd name="T4" fmla="*/ 0 w 3024"/>
              <a:gd name="T5" fmla="*/ 450 h 841"/>
              <a:gd name="T6" fmla="*/ 0 w 3024"/>
              <a:gd name="T7" fmla="*/ 841 h 841"/>
              <a:gd name="T8" fmla="*/ 3024 w 3024"/>
              <a:gd name="T9" fmla="*/ 841 h 841"/>
              <a:gd name="T10" fmla="*/ 3024 w 3024"/>
              <a:gd name="T11" fmla="*/ 0 h 841"/>
              <a:gd name="T12" fmla="*/ 1013 w 3024"/>
              <a:gd name="T13" fmla="*/ 482 h 841"/>
              <a:gd name="T14" fmla="*/ 140 w 3024"/>
              <a:gd name="T15" fmla="*/ 464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4" h="841">
                <a:moveTo>
                  <a:pt x="140" y="464"/>
                </a:moveTo>
                <a:cubicBezTo>
                  <a:pt x="140" y="465"/>
                  <a:pt x="140" y="465"/>
                  <a:pt x="140" y="465"/>
                </a:cubicBezTo>
                <a:cubicBezTo>
                  <a:pt x="92" y="461"/>
                  <a:pt x="44" y="456"/>
                  <a:pt x="0" y="450"/>
                </a:cubicBezTo>
                <a:cubicBezTo>
                  <a:pt x="0" y="841"/>
                  <a:pt x="0" y="841"/>
                  <a:pt x="0" y="841"/>
                </a:cubicBezTo>
                <a:cubicBezTo>
                  <a:pt x="3024" y="841"/>
                  <a:pt x="3024" y="841"/>
                  <a:pt x="3024" y="841"/>
                </a:cubicBezTo>
                <a:cubicBezTo>
                  <a:pt x="3024" y="0"/>
                  <a:pt x="3024" y="0"/>
                  <a:pt x="3024" y="0"/>
                </a:cubicBezTo>
                <a:cubicBezTo>
                  <a:pt x="2400" y="273"/>
                  <a:pt x="1729" y="441"/>
                  <a:pt x="1013" y="482"/>
                </a:cubicBezTo>
                <a:cubicBezTo>
                  <a:pt x="717" y="498"/>
                  <a:pt x="420" y="491"/>
                  <a:pt x="140" y="46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69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3565" y="1016037"/>
            <a:ext cx="8229600" cy="48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0708" y="1558851"/>
            <a:ext cx="8229600" cy="4406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133350" y="765717"/>
            <a:ext cx="8877300" cy="2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4" y="201419"/>
            <a:ext cx="1714925" cy="3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2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71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682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3565" y="1016037"/>
            <a:ext cx="8229600" cy="48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0708" y="1558851"/>
            <a:ext cx="8229600" cy="4406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133350" y="765717"/>
            <a:ext cx="8877300" cy="2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4" y="201419"/>
            <a:ext cx="1714925" cy="3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64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71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682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3565" y="1016037"/>
            <a:ext cx="8229600" cy="48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0708" y="1558851"/>
            <a:ext cx="8229600" cy="4406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133350" y="765717"/>
            <a:ext cx="8877300" cy="2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4" y="201419"/>
            <a:ext cx="1714925" cy="3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71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682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3565" y="1016037"/>
            <a:ext cx="8229600" cy="48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0708" y="1558851"/>
            <a:ext cx="8229600" cy="4406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133350" y="765717"/>
            <a:ext cx="8877300" cy="2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4" y="201419"/>
            <a:ext cx="1714925" cy="3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62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71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682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3565" y="1016037"/>
            <a:ext cx="8229600" cy="48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0708" y="1558851"/>
            <a:ext cx="8229600" cy="4406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133350" y="765717"/>
            <a:ext cx="8877300" cy="2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4" y="201419"/>
            <a:ext cx="1714925" cy="3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0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71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682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3565" y="1016037"/>
            <a:ext cx="8229600" cy="48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0708" y="1558851"/>
            <a:ext cx="8229600" cy="4406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133350" y="765717"/>
            <a:ext cx="8877300" cy="2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4" y="201419"/>
            <a:ext cx="1714925" cy="3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7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71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682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3565" y="1016037"/>
            <a:ext cx="8229600" cy="48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0708" y="1558851"/>
            <a:ext cx="8229600" cy="4406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133350" y="765717"/>
            <a:ext cx="8877300" cy="2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4" y="201419"/>
            <a:ext cx="1714925" cy="3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71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682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03565" y="1016037"/>
            <a:ext cx="8229600" cy="48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0708" y="1558851"/>
            <a:ext cx="8229600" cy="4406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133350" y="765717"/>
            <a:ext cx="8877300" cy="2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4" y="201419"/>
            <a:ext cx="1714925" cy="3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3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660" r:id="rId10"/>
    <p:sldLayoutId id="2147483661" r:id="rId11"/>
    <p:sldLayoutId id="2147483662" r:id="rId12"/>
    <p:sldLayoutId id="2147483663" r:id="rId13"/>
    <p:sldLayoutId id="214748367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71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68288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zonmw.nl/en/research-and-results/fair-data-data-management/creating-fair-data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nmw.nl/en/research-and-results/fair-data-data-management/data-management-at-zonmw/fair-principles-fairmetrics/" TargetMode="External"/><Relationship Id="rId2" Type="http://schemas.openxmlformats.org/officeDocument/2006/relationships/hyperlink" Target="mailto:toegangtotdata@zonmw.nl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toegangtotdata@zonmw.n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nmw.nl/en/research-and-results/fair-data-data-management/data-management-at-zonmw/monitoring-the-outcome-of-data-manageme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nl-NL" sz="3200" b="1" dirty="0">
                <a:solidFill>
                  <a:srgbClr val="00B0F0"/>
                </a:solidFill>
              </a:rPr>
              <a:t>New procedures </a:t>
            </a:r>
            <a:r>
              <a:rPr lang="nl-NL" sz="3200" b="1" dirty="0" err="1">
                <a:solidFill>
                  <a:srgbClr val="00B0F0"/>
                </a:solidFill>
              </a:rPr>
              <a:t>for</a:t>
            </a:r>
            <a:r>
              <a:rPr lang="nl-NL" sz="3200" b="1" dirty="0">
                <a:solidFill>
                  <a:srgbClr val="00B0F0"/>
                </a:solidFill>
              </a:rPr>
              <a:t> datamanagement </a:t>
            </a:r>
            <a:br>
              <a:rPr lang="nl-NL" sz="3200" b="1" dirty="0">
                <a:solidFill>
                  <a:srgbClr val="00B0F0"/>
                </a:solidFill>
              </a:rPr>
            </a:br>
            <a:r>
              <a:rPr lang="nl-NL" sz="3200" b="1" dirty="0">
                <a:solidFill>
                  <a:srgbClr val="00B0F0"/>
                </a:solidFill>
              </a:rPr>
              <a:t>in </a:t>
            </a:r>
            <a:r>
              <a:rPr lang="nl-NL" sz="3200" b="1" dirty="0" err="1">
                <a:solidFill>
                  <a:srgbClr val="00B0F0"/>
                </a:solidFill>
              </a:rPr>
              <a:t>ZonMw’s</a:t>
            </a:r>
            <a:r>
              <a:rPr lang="nl-NL" sz="3200" b="1" dirty="0">
                <a:solidFill>
                  <a:srgbClr val="00B0F0"/>
                </a:solidFill>
              </a:rPr>
              <a:t> </a:t>
            </a:r>
            <a:r>
              <a:rPr lang="nl-NL" sz="3200" b="1" dirty="0" err="1">
                <a:solidFill>
                  <a:srgbClr val="00B0F0"/>
                </a:solidFill>
              </a:rPr>
              <a:t>projects</a:t>
            </a:r>
            <a:br>
              <a:rPr lang="nl-NL" sz="2400" b="1" dirty="0">
                <a:solidFill>
                  <a:srgbClr val="00B0F0"/>
                </a:solidFill>
              </a:rPr>
            </a:br>
            <a:r>
              <a:rPr lang="nl-NL" sz="2400" b="1" dirty="0">
                <a:latin typeface="Arial" charset="0"/>
              </a:rPr>
              <a:t>M</a:t>
            </a:r>
            <a:r>
              <a:rPr lang="nl-NL" sz="2400" b="1" dirty="0">
                <a:latin typeface="Arial" charset="0"/>
                <a:ea typeface="ＭＳ Ｐゴシック" pitchFamily="34" charset="-128"/>
              </a:rPr>
              <a:t>argreet Bloemers (ZonMw)</a:t>
            </a:r>
            <a:br>
              <a:rPr lang="nl-NL" sz="2400" b="1" dirty="0">
                <a:latin typeface="Arial" charset="0"/>
                <a:ea typeface="ＭＳ Ｐゴシック" pitchFamily="34" charset="-128"/>
              </a:rPr>
            </a:br>
            <a:br>
              <a:rPr lang="nl-NL" sz="2400" dirty="0">
                <a:latin typeface="+mn-lt"/>
                <a:ea typeface="ＭＳ Ｐゴシック" pitchFamily="34" charset="-128"/>
              </a:rPr>
            </a:br>
            <a:br>
              <a:rPr lang="nl-NL" dirty="0">
                <a:latin typeface="Arial" charset="0"/>
                <a:ea typeface="ＭＳ Ｐゴシック" pitchFamily="34" charset="-128"/>
              </a:rPr>
            </a:br>
            <a:br>
              <a:rPr lang="nl-NL" sz="4800" i="1" dirty="0">
                <a:latin typeface="Arial" charset="0"/>
              </a:rPr>
            </a:br>
            <a:endParaRPr lang="nl-NL" sz="2800" dirty="0"/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DMPonline</a:t>
            </a:r>
            <a:r>
              <a:rPr lang="nl-NL" dirty="0"/>
              <a:t> workshop </a:t>
            </a:r>
            <a:r>
              <a:rPr lang="nl-NL" dirty="0" err="1"/>
              <a:t>Amsterdam_ZonMw</a:t>
            </a:r>
            <a:r>
              <a:rPr lang="nl-NL" dirty="0"/>
              <a:t> 13.03.2019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7" y="4061451"/>
            <a:ext cx="2859272" cy="24995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903756"/>
            <a:ext cx="2657272" cy="265727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54" y="4752502"/>
            <a:ext cx="2274641" cy="18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45" y="822037"/>
            <a:ext cx="6166843" cy="8173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b="0" dirty="0">
                <a:solidFill>
                  <a:srgbClr val="0070C0"/>
                </a:solidFill>
              </a:rPr>
              <a:t>Datamanagement at ZonMw:</a:t>
            </a: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b="1" dirty="0">
                <a:solidFill>
                  <a:srgbClr val="0070C0"/>
                </a:solidFill>
              </a:rPr>
              <a:t>	</a:t>
            </a:r>
            <a:br>
              <a:rPr lang="nl-NL" b="1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P</a:t>
            </a:r>
            <a:r>
              <a:rPr lang="nl-NL" b="1" dirty="0">
                <a:solidFill>
                  <a:srgbClr val="0070C0"/>
                </a:solidFill>
              </a:rPr>
              <a:t>rocedure 2016 - 2018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4944" y="1865745"/>
            <a:ext cx="7573819" cy="4992255"/>
          </a:xfrm>
        </p:spPr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  <a:defRPr/>
            </a:pPr>
            <a:r>
              <a:rPr lang="nl-NL" sz="1800" dirty="0">
                <a:solidFill>
                  <a:srgbClr val="0070C0"/>
                </a:solidFill>
              </a:rPr>
              <a:t>1. Call &gt; project </a:t>
            </a:r>
            <a:r>
              <a:rPr lang="nl-NL" sz="1800" dirty="0" err="1">
                <a:solidFill>
                  <a:srgbClr val="0070C0"/>
                </a:solidFill>
              </a:rPr>
              <a:t>idea</a:t>
            </a:r>
            <a:r>
              <a:rPr lang="nl-NL" sz="1800" dirty="0">
                <a:solidFill>
                  <a:srgbClr val="0070C0"/>
                </a:solidFill>
              </a:rPr>
              <a:t>: </a:t>
            </a:r>
          </a:p>
          <a:p>
            <a:pPr marL="305100" lvl="1" indent="0">
              <a:buClr>
                <a:srgbClr val="0070C0"/>
              </a:buClr>
              <a:buNone/>
              <a:defRPr/>
            </a:pPr>
            <a:r>
              <a:rPr lang="nl-NL" sz="1800" i="1" dirty="0"/>
              <a:t>Researcher must </a:t>
            </a:r>
            <a:r>
              <a:rPr lang="nl-NL" sz="1800" i="1" dirty="0" err="1"/>
              <a:t>explain</a:t>
            </a:r>
            <a:r>
              <a:rPr lang="nl-NL" sz="1800" i="1" dirty="0"/>
              <a:t>: do </a:t>
            </a:r>
            <a:r>
              <a:rPr lang="nl-NL" sz="1800" i="1" dirty="0" err="1"/>
              <a:t>you</a:t>
            </a:r>
            <a:r>
              <a:rPr lang="nl-NL" sz="1800" i="1" dirty="0"/>
              <a:t> </a:t>
            </a:r>
            <a:r>
              <a:rPr lang="nl-NL" sz="1800" i="1" dirty="0" err="1"/>
              <a:t>reuse</a:t>
            </a:r>
            <a:r>
              <a:rPr lang="nl-NL" sz="1800" i="1" dirty="0"/>
              <a:t> </a:t>
            </a:r>
            <a:r>
              <a:rPr lang="nl-NL" sz="1800" i="1" dirty="0" err="1"/>
              <a:t>existing</a:t>
            </a:r>
            <a:r>
              <a:rPr lang="nl-NL" sz="1800" i="1" dirty="0"/>
              <a:t> data?</a:t>
            </a:r>
          </a:p>
          <a:p>
            <a:pPr marL="0" indent="0">
              <a:buClr>
                <a:srgbClr val="0070C0"/>
              </a:buClr>
              <a:buNone/>
              <a:defRPr/>
            </a:pPr>
            <a:r>
              <a:rPr lang="nl-NL" sz="1800" dirty="0">
                <a:solidFill>
                  <a:srgbClr val="0070C0"/>
                </a:solidFill>
              </a:rPr>
              <a:t>2. Call &gt; full </a:t>
            </a:r>
            <a:r>
              <a:rPr lang="nl-NL" sz="1800" dirty="0" err="1">
                <a:solidFill>
                  <a:srgbClr val="0070C0"/>
                </a:solidFill>
              </a:rPr>
              <a:t>grant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proposal</a:t>
            </a:r>
            <a:r>
              <a:rPr lang="nl-NL" sz="1800" dirty="0">
                <a:solidFill>
                  <a:srgbClr val="0070C0"/>
                </a:solidFill>
              </a:rPr>
              <a:t>: </a:t>
            </a:r>
          </a:p>
          <a:p>
            <a:pPr marL="305100" lvl="1" indent="0">
              <a:buClr>
                <a:srgbClr val="0070C0"/>
              </a:buClr>
              <a:buNone/>
              <a:defRPr/>
            </a:pPr>
            <a:r>
              <a:rPr lang="nl-NL" sz="1800" i="1" dirty="0"/>
              <a:t>ZonMw </a:t>
            </a:r>
            <a:r>
              <a:rPr lang="nl-NL" sz="1800" i="1" dirty="0" err="1"/>
              <a:t>encourages</a:t>
            </a:r>
            <a:r>
              <a:rPr lang="nl-NL" sz="1800" i="1" dirty="0"/>
              <a:t> researcher </a:t>
            </a:r>
            <a:r>
              <a:rPr lang="nl-NL" sz="1800" i="1" dirty="0" err="1"/>
              <a:t>to</a:t>
            </a:r>
            <a:r>
              <a:rPr lang="nl-NL" sz="1800" i="1" dirty="0"/>
              <a:t> consult a data steward, </a:t>
            </a:r>
            <a:r>
              <a:rPr lang="nl-NL" sz="1800" i="1" dirty="0" err="1"/>
              <a:t>and</a:t>
            </a:r>
            <a:r>
              <a:rPr lang="nl-NL" sz="1800" i="1" dirty="0"/>
              <a:t> check </a:t>
            </a:r>
            <a:r>
              <a:rPr lang="nl-NL" sz="1800" i="1" dirty="0" err="1"/>
              <a:t>DMPonline</a:t>
            </a:r>
            <a:r>
              <a:rPr lang="nl-NL" sz="1800" i="1" dirty="0"/>
              <a:t> </a:t>
            </a:r>
            <a:r>
              <a:rPr lang="nl-NL" sz="1800" i="1" dirty="0" err="1"/>
              <a:t>for</a:t>
            </a:r>
            <a:r>
              <a:rPr lang="nl-NL" sz="1800" i="1" dirty="0"/>
              <a:t> </a:t>
            </a:r>
            <a:r>
              <a:rPr lang="nl-NL" sz="1800" i="1" dirty="0" err="1"/>
              <a:t>planning+budgetting</a:t>
            </a:r>
            <a:r>
              <a:rPr lang="nl-NL" sz="1800" i="1" dirty="0"/>
              <a:t> </a:t>
            </a:r>
            <a:r>
              <a:rPr lang="nl-NL" sz="1800" i="1" dirty="0" err="1"/>
              <a:t>the</a:t>
            </a:r>
            <a:r>
              <a:rPr lang="nl-NL" sz="1800" i="1" dirty="0"/>
              <a:t> project; </a:t>
            </a:r>
          </a:p>
          <a:p>
            <a:pPr marL="305100" lvl="1" indent="0">
              <a:buClr>
                <a:srgbClr val="0070C0"/>
              </a:buClr>
              <a:buNone/>
              <a:defRPr/>
            </a:pPr>
            <a:r>
              <a:rPr lang="nl-NL" sz="1800" i="1" dirty="0"/>
              <a:t>ZonMw does </a:t>
            </a:r>
            <a:r>
              <a:rPr lang="nl-NL" sz="1800" i="1" dirty="0" err="1"/>
              <a:t>not</a:t>
            </a:r>
            <a:r>
              <a:rPr lang="nl-NL" sz="1800" i="1" dirty="0"/>
              <a:t> </a:t>
            </a:r>
            <a:r>
              <a:rPr lang="nl-NL" sz="1800" i="1" dirty="0" err="1"/>
              <a:t>yet</a:t>
            </a:r>
            <a:r>
              <a:rPr lang="nl-NL" sz="1800" i="1" dirty="0"/>
              <a:t> </a:t>
            </a:r>
            <a:r>
              <a:rPr lang="nl-NL" sz="1800" i="1" dirty="0" err="1"/>
              <a:t>require</a:t>
            </a:r>
            <a:r>
              <a:rPr lang="nl-NL" sz="1800" i="1" dirty="0"/>
              <a:t> a DMP</a:t>
            </a:r>
          </a:p>
          <a:p>
            <a:pPr marL="0" indent="0">
              <a:buClr>
                <a:srgbClr val="0070C0"/>
              </a:buClr>
              <a:buNone/>
              <a:defRPr/>
            </a:pPr>
            <a:r>
              <a:rPr lang="nl-NL" sz="1800" dirty="0">
                <a:solidFill>
                  <a:srgbClr val="0070C0"/>
                </a:solidFill>
              </a:rPr>
              <a:t>3. </a:t>
            </a:r>
            <a:r>
              <a:rPr lang="nl-NL" sz="1800" dirty="0" err="1">
                <a:solidFill>
                  <a:srgbClr val="0070C0"/>
                </a:solidFill>
              </a:rPr>
              <a:t>When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grant</a:t>
            </a:r>
            <a:r>
              <a:rPr lang="nl-NL" sz="1800" dirty="0">
                <a:solidFill>
                  <a:srgbClr val="0070C0"/>
                </a:solidFill>
              </a:rPr>
              <a:t> is </a:t>
            </a:r>
            <a:r>
              <a:rPr lang="nl-NL" sz="1800" dirty="0" err="1">
                <a:solidFill>
                  <a:srgbClr val="0070C0"/>
                </a:solidFill>
              </a:rPr>
              <a:t>awarded</a:t>
            </a:r>
            <a:r>
              <a:rPr lang="nl-NL" sz="1800" dirty="0">
                <a:solidFill>
                  <a:srgbClr val="0070C0"/>
                </a:solidFill>
              </a:rPr>
              <a:t>: make a DMP + </a:t>
            </a:r>
            <a:r>
              <a:rPr lang="nl-NL" sz="1800" dirty="0" err="1">
                <a:solidFill>
                  <a:srgbClr val="0070C0"/>
                </a:solidFill>
              </a:rPr>
              <a:t>submit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to</a:t>
            </a:r>
            <a:r>
              <a:rPr lang="nl-NL" sz="1800" dirty="0">
                <a:solidFill>
                  <a:srgbClr val="0070C0"/>
                </a:solidFill>
              </a:rPr>
              <a:t> ZonMw!</a:t>
            </a:r>
          </a:p>
          <a:p>
            <a:pPr marL="305100" lvl="1" indent="0">
              <a:buClr>
                <a:srgbClr val="0070C0"/>
              </a:buClr>
              <a:buNone/>
              <a:defRPr/>
            </a:pPr>
            <a:r>
              <a:rPr lang="nl-NL" sz="1800" i="1" dirty="0"/>
              <a:t>Researcher must </a:t>
            </a:r>
            <a:r>
              <a:rPr lang="nl-NL" sz="1800" i="1" dirty="0" err="1"/>
              <a:t>use</a:t>
            </a:r>
            <a:r>
              <a:rPr lang="nl-NL" sz="1800" dirty="0"/>
              <a:t> </a:t>
            </a:r>
            <a:r>
              <a:rPr lang="nl-NL" sz="1800" i="1" dirty="0" err="1"/>
              <a:t>ZonMw’s</a:t>
            </a:r>
            <a:r>
              <a:rPr lang="nl-NL" sz="1800" i="1" dirty="0"/>
              <a:t> template </a:t>
            </a:r>
            <a:r>
              <a:rPr lang="nl-NL" sz="1800" i="1" dirty="0" err="1"/>
              <a:t>for</a:t>
            </a:r>
            <a:r>
              <a:rPr lang="nl-NL" sz="1800" i="1" dirty="0"/>
              <a:t> DMP on </a:t>
            </a:r>
            <a:r>
              <a:rPr lang="nl-NL" sz="1800" i="1" dirty="0" err="1"/>
              <a:t>DMPonline</a:t>
            </a:r>
            <a:endParaRPr lang="nl-NL" sz="1800" i="1" dirty="0"/>
          </a:p>
          <a:p>
            <a:pPr marL="0" indent="0">
              <a:buClr>
                <a:srgbClr val="0070C0"/>
              </a:buClr>
              <a:buNone/>
              <a:defRPr/>
            </a:pPr>
            <a:r>
              <a:rPr lang="nl-NL" sz="1800" dirty="0">
                <a:solidFill>
                  <a:srgbClr val="0070C0"/>
                </a:solidFill>
              </a:rPr>
              <a:t>4. Feedback on DMP </a:t>
            </a:r>
            <a:r>
              <a:rPr lang="nl-NL" sz="1800" dirty="0" err="1">
                <a:solidFill>
                  <a:srgbClr val="0070C0"/>
                </a:solidFill>
              </a:rPr>
              <a:t>from</a:t>
            </a:r>
            <a:r>
              <a:rPr lang="nl-NL" sz="1800" dirty="0">
                <a:solidFill>
                  <a:srgbClr val="0070C0"/>
                </a:solidFill>
              </a:rPr>
              <a:t> ZonMw</a:t>
            </a:r>
            <a:endParaRPr lang="nl-NL" sz="1800" i="1" dirty="0">
              <a:solidFill>
                <a:srgbClr val="0070C0"/>
              </a:solidFill>
            </a:endParaRPr>
          </a:p>
          <a:p>
            <a:pPr marL="0" indent="0">
              <a:buClr>
                <a:srgbClr val="0070C0"/>
              </a:buClr>
              <a:buNone/>
              <a:defRPr/>
            </a:pPr>
            <a:r>
              <a:rPr lang="nl-NL" sz="1800" dirty="0">
                <a:solidFill>
                  <a:srgbClr val="0070C0"/>
                </a:solidFill>
              </a:rPr>
              <a:t>5. Monitor </a:t>
            </a:r>
            <a:r>
              <a:rPr lang="nl-NL" sz="1800" dirty="0" err="1">
                <a:solidFill>
                  <a:srgbClr val="0070C0"/>
                </a:solidFill>
              </a:rPr>
              <a:t>progress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during</a:t>
            </a:r>
            <a:r>
              <a:rPr lang="nl-NL" sz="1800" dirty="0">
                <a:solidFill>
                  <a:srgbClr val="0070C0"/>
                </a:solidFill>
              </a:rPr>
              <a:t> project &amp; output </a:t>
            </a:r>
            <a:r>
              <a:rPr lang="nl-NL" sz="1800" dirty="0" err="1">
                <a:solidFill>
                  <a:srgbClr val="0070C0"/>
                </a:solidFill>
              </a:rPr>
              <a:t>from</a:t>
            </a:r>
            <a:r>
              <a:rPr lang="nl-NL" sz="1800" dirty="0">
                <a:solidFill>
                  <a:srgbClr val="0070C0"/>
                </a:solidFill>
              </a:rPr>
              <a:t> DM in </a:t>
            </a:r>
            <a:r>
              <a:rPr lang="nl-NL" sz="1800" dirty="0" err="1">
                <a:solidFill>
                  <a:srgbClr val="0070C0"/>
                </a:solidFill>
              </a:rPr>
              <a:t>final</a:t>
            </a:r>
            <a:r>
              <a:rPr lang="nl-NL" sz="1800" dirty="0">
                <a:solidFill>
                  <a:srgbClr val="0070C0"/>
                </a:solidFill>
              </a:rPr>
              <a:t> report</a:t>
            </a:r>
          </a:p>
          <a:p>
            <a:pPr marL="305100" lvl="1" indent="0">
              <a:buNone/>
              <a:defRPr/>
            </a:pPr>
            <a:r>
              <a:rPr lang="nl-NL" sz="1800" i="1" dirty="0" err="1"/>
              <a:t>Key</a:t>
            </a:r>
            <a:r>
              <a:rPr lang="nl-NL" sz="1800" i="1" dirty="0"/>
              <a:t> items </a:t>
            </a:r>
            <a:r>
              <a:rPr lang="nl-NL" sz="1800" i="1" dirty="0" err="1"/>
              <a:t>showing</a:t>
            </a:r>
            <a:r>
              <a:rPr lang="nl-NL" sz="1800" i="1" dirty="0"/>
              <a:t> </a:t>
            </a:r>
            <a:r>
              <a:rPr lang="nl-NL" sz="1800" i="1" dirty="0" err="1"/>
              <a:t>some</a:t>
            </a:r>
            <a:r>
              <a:rPr lang="nl-NL" sz="1800" i="1" dirty="0"/>
              <a:t> ‘F-A-I-</a:t>
            </a:r>
            <a:r>
              <a:rPr lang="nl-NL" sz="1800" i="1" dirty="0" err="1"/>
              <a:t>Rness</a:t>
            </a:r>
            <a:r>
              <a:rPr lang="nl-NL" sz="1800" i="1" dirty="0"/>
              <a:t>’</a:t>
            </a:r>
          </a:p>
          <a:p>
            <a:pPr marL="305100" lvl="1" indent="0">
              <a:buNone/>
              <a:defRPr/>
            </a:pPr>
            <a:r>
              <a:rPr lang="nl-NL" sz="1800" i="1" dirty="0" err="1"/>
              <a:t>Submit</a:t>
            </a:r>
            <a:r>
              <a:rPr lang="nl-NL" sz="1800" i="1" dirty="0"/>
              <a:t> </a:t>
            </a:r>
            <a:r>
              <a:rPr lang="nl-NL" sz="1800" i="1" dirty="0" err="1"/>
              <a:t>final</a:t>
            </a:r>
            <a:r>
              <a:rPr lang="nl-NL" sz="1800" i="1" dirty="0"/>
              <a:t> </a:t>
            </a:r>
            <a:r>
              <a:rPr lang="nl-NL" sz="1800" i="1" dirty="0" err="1"/>
              <a:t>version</a:t>
            </a:r>
            <a:r>
              <a:rPr lang="nl-NL" sz="1800" i="1" dirty="0"/>
              <a:t> of DMP</a:t>
            </a:r>
          </a:p>
        </p:txBody>
      </p:sp>
    </p:spTree>
    <p:extLst>
      <p:ext uri="{BB962C8B-B14F-4D97-AF65-F5344CB8AC3E}">
        <p14:creationId xmlns:p14="http://schemas.microsoft.com/office/powerpoint/2010/main" val="132826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79" y="3622499"/>
            <a:ext cx="3956401" cy="31456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Until</a:t>
            </a:r>
            <a:r>
              <a:rPr lang="nl-NL" dirty="0"/>
              <a:t> </a:t>
            </a:r>
            <a:r>
              <a:rPr lang="nl-NL" dirty="0" err="1"/>
              <a:t>sofar</a:t>
            </a:r>
            <a:r>
              <a:rPr lang="nl-NL" dirty="0"/>
              <a:t> ……. BUT……. It’s a </a:t>
            </a:r>
            <a:r>
              <a:rPr lang="nl-NL" dirty="0" err="1"/>
              <a:t>burden</a:t>
            </a:r>
            <a:r>
              <a:rPr lang="nl-NL" dirty="0"/>
              <a:t>!</a:t>
            </a:r>
          </a:p>
        </p:txBody>
      </p:sp>
      <p:pic>
        <p:nvPicPr>
          <p:cNvPr id="3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61" y="2115980"/>
            <a:ext cx="2476411" cy="17520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91" y="2115980"/>
            <a:ext cx="2138018" cy="1867202"/>
          </a:xfrm>
          <a:prstGeom prst="rect">
            <a:avLst/>
          </a:prstGeom>
        </p:spPr>
      </p:pic>
      <p:sp>
        <p:nvSpPr>
          <p:cNvPr id="6" name="Vermenigvuldigen 5"/>
          <p:cNvSpPr/>
          <p:nvPr/>
        </p:nvSpPr>
        <p:spPr>
          <a:xfrm>
            <a:off x="1267690" y="2771033"/>
            <a:ext cx="2050473" cy="2424298"/>
          </a:xfrm>
          <a:prstGeom prst="mathMultiply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47592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met pijl 5"/>
          <p:cNvCxnSpPr/>
          <p:nvPr/>
        </p:nvCxnSpPr>
        <p:spPr>
          <a:xfrm flipV="1">
            <a:off x="1555776" y="3136405"/>
            <a:ext cx="792259" cy="60125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711" y="869986"/>
            <a:ext cx="8417155" cy="5549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400" dirty="0"/>
              <a:t>WHO? </a:t>
            </a:r>
            <a:r>
              <a:rPr lang="nl-NL" sz="2400" dirty="0">
                <a:solidFill>
                  <a:srgbClr val="00B0F0"/>
                </a:solidFill>
              </a:rPr>
              <a:t>FAIR data </a:t>
            </a:r>
            <a:r>
              <a:rPr lang="nl-NL" sz="2400" dirty="0"/>
              <a:t>on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work</a:t>
            </a:r>
            <a:r>
              <a:rPr lang="nl-NL" sz="2400" dirty="0"/>
              <a:t> floor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4" name="Ovaal 3"/>
          <p:cNvSpPr>
            <a:spLocks noChangeArrowheads="1"/>
          </p:cNvSpPr>
          <p:nvPr/>
        </p:nvSpPr>
        <p:spPr bwMode="auto">
          <a:xfrm>
            <a:off x="2441575" y="3537745"/>
            <a:ext cx="2889250" cy="1169987"/>
          </a:xfrm>
          <a:prstGeom prst="ellipse">
            <a:avLst/>
          </a:prstGeom>
          <a:solidFill>
            <a:srgbClr val="C0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2000" b="1" dirty="0">
                <a:solidFill>
                  <a:schemeClr val="lt1"/>
                </a:solidFill>
                <a:latin typeface="+mn-lt"/>
                <a:ea typeface="+mn-ea"/>
              </a:rPr>
              <a:t>Researcher</a:t>
            </a:r>
          </a:p>
          <a:p>
            <a:pPr algn="ctr">
              <a:defRPr/>
            </a:pPr>
            <a:r>
              <a:rPr lang="nl-NL" sz="2000" dirty="0">
                <a:solidFill>
                  <a:schemeClr val="lt1"/>
                </a:solidFill>
              </a:rPr>
              <a:t>(producer &amp; </a:t>
            </a:r>
            <a:r>
              <a:rPr lang="nl-NL" sz="2000" dirty="0" err="1">
                <a:solidFill>
                  <a:schemeClr val="lt1"/>
                </a:solidFill>
              </a:rPr>
              <a:t>reuser</a:t>
            </a:r>
            <a:r>
              <a:rPr lang="nl-NL" sz="2000" dirty="0">
                <a:solidFill>
                  <a:schemeClr val="lt1"/>
                </a:solidFill>
              </a:rPr>
              <a:t>)</a:t>
            </a:r>
            <a:r>
              <a:rPr lang="nl-NL" dirty="0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7" name="Afgeronde rechthoek 6"/>
          <p:cNvSpPr>
            <a:spLocks noChangeArrowheads="1"/>
          </p:cNvSpPr>
          <p:nvPr/>
        </p:nvSpPr>
        <p:spPr bwMode="auto">
          <a:xfrm>
            <a:off x="5608601" y="1790176"/>
            <a:ext cx="2883392" cy="1473200"/>
          </a:xfrm>
          <a:prstGeom prst="roundRect">
            <a:avLst>
              <a:gd name="adj" fmla="val 20023"/>
            </a:avLst>
          </a:prstGeom>
          <a:gradFill rotWithShape="1">
            <a:gsLst>
              <a:gs pos="0">
                <a:srgbClr val="7F5BAB"/>
              </a:gs>
              <a:gs pos="100000">
                <a:srgbClr val="C8B0ED"/>
              </a:gs>
            </a:gsLst>
            <a:lin ang="162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2000" b="1" dirty="0">
                <a:solidFill>
                  <a:schemeClr val="lt1"/>
                </a:solidFill>
                <a:latin typeface="+mn-lt"/>
                <a:ea typeface="+mn-ea"/>
              </a:rPr>
              <a:t>RI service providers</a:t>
            </a:r>
          </a:p>
          <a:p>
            <a:pPr algn="ctr">
              <a:defRPr/>
            </a:pPr>
            <a:endParaRPr lang="nl-NL" sz="1600" dirty="0">
              <a:solidFill>
                <a:schemeClr val="lt1"/>
              </a:solidFill>
            </a:endParaRPr>
          </a:p>
          <a:p>
            <a:pPr algn="ctr">
              <a:defRPr/>
            </a:pPr>
            <a:r>
              <a:rPr lang="nl-NL" sz="1600" b="1" dirty="0">
                <a:solidFill>
                  <a:srgbClr val="0070C0"/>
                </a:solidFill>
              </a:rPr>
              <a:t>LIBRARIES</a:t>
            </a:r>
            <a:r>
              <a:rPr lang="nl-NL" sz="1600" dirty="0">
                <a:solidFill>
                  <a:schemeClr val="lt1"/>
                </a:solidFill>
              </a:rPr>
              <a:t>, </a:t>
            </a:r>
          </a:p>
          <a:p>
            <a:pPr algn="ctr">
              <a:defRPr/>
            </a:pPr>
            <a:r>
              <a:rPr lang="nl-NL" sz="1600" dirty="0">
                <a:solidFill>
                  <a:schemeClr val="lt1"/>
                </a:solidFill>
              </a:rPr>
              <a:t>ELIXIR, BBMRI, EATRIS, </a:t>
            </a:r>
            <a:r>
              <a:rPr lang="nl-NL" sz="1600" dirty="0" err="1">
                <a:solidFill>
                  <a:schemeClr val="lt1"/>
                </a:solidFill>
              </a:rPr>
              <a:t>CORBEL’s</a:t>
            </a:r>
            <a:r>
              <a:rPr lang="nl-NL" sz="1600" dirty="0">
                <a:solidFill>
                  <a:schemeClr val="lt1"/>
                </a:solidFill>
              </a:rPr>
              <a:t> </a:t>
            </a:r>
            <a:r>
              <a:rPr lang="nl-NL" sz="1600" dirty="0" err="1">
                <a:solidFill>
                  <a:schemeClr val="lt1"/>
                </a:solidFill>
              </a:rPr>
              <a:t>CoS</a:t>
            </a:r>
            <a:r>
              <a:rPr lang="nl-NL" sz="1600" dirty="0">
                <a:solidFill>
                  <a:schemeClr val="lt1"/>
                </a:solidFill>
              </a:rPr>
              <a:t>, …. </a:t>
            </a:r>
            <a:endParaRPr lang="nl-NL" sz="16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hthoek met één afgeknipte en afgeronde hoek 7"/>
          <p:cNvSpPr/>
          <p:nvPr/>
        </p:nvSpPr>
        <p:spPr>
          <a:xfrm>
            <a:off x="1809750" y="5029200"/>
            <a:ext cx="3960813" cy="1427163"/>
          </a:xfrm>
          <a:prstGeom prst="snip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000" b="1" dirty="0"/>
          </a:p>
          <a:p>
            <a:pPr algn="ctr">
              <a:defRPr/>
            </a:pPr>
            <a:r>
              <a:rPr lang="nl-NL" sz="2000" b="1" dirty="0" err="1"/>
              <a:t>Universities</a:t>
            </a:r>
            <a:r>
              <a:rPr lang="nl-NL" dirty="0"/>
              <a:t> </a:t>
            </a:r>
          </a:p>
          <a:p>
            <a:pPr algn="ctr">
              <a:defRPr/>
            </a:pPr>
            <a:endParaRPr lang="nl-NL" dirty="0"/>
          </a:p>
          <a:p>
            <a:pPr algn="ctr">
              <a:defRPr/>
            </a:pPr>
            <a:r>
              <a:rPr lang="nl-NL" dirty="0"/>
              <a:t>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Data stewards)</a:t>
            </a:r>
          </a:p>
        </p:txBody>
      </p:sp>
      <p:sp>
        <p:nvSpPr>
          <p:cNvPr id="9" name="Afgeschuind diagonale hoek rechthoek 8"/>
          <p:cNvSpPr>
            <a:spLocks noChangeArrowheads="1"/>
          </p:cNvSpPr>
          <p:nvPr/>
        </p:nvSpPr>
        <p:spPr bwMode="auto">
          <a:xfrm>
            <a:off x="501887" y="1798405"/>
            <a:ext cx="2459038" cy="1087438"/>
          </a:xfrm>
          <a:custGeom>
            <a:avLst/>
            <a:gdLst>
              <a:gd name="T0" fmla="*/ 2459038 w 2459038"/>
              <a:gd name="T1" fmla="*/ 543719 h 1087438"/>
              <a:gd name="T2" fmla="*/ 1229519 w 2459038"/>
              <a:gd name="T3" fmla="*/ 1087438 h 1087438"/>
              <a:gd name="T4" fmla="*/ 0 w 2459038"/>
              <a:gd name="T5" fmla="*/ 543719 h 1087438"/>
              <a:gd name="T6" fmla="*/ 1229519 w 2459038"/>
              <a:gd name="T7" fmla="*/ 0 h 10874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0622 w 2459038"/>
              <a:gd name="T13" fmla="*/ 90622 h 1087438"/>
              <a:gd name="T14" fmla="*/ 2368416 w 2459038"/>
              <a:gd name="T15" fmla="*/ 996816 h 1087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9038" h="1087438">
                <a:moveTo>
                  <a:pt x="0" y="0"/>
                </a:moveTo>
                <a:lnTo>
                  <a:pt x="2277795" y="0"/>
                </a:lnTo>
                <a:lnTo>
                  <a:pt x="2459038" y="181243"/>
                </a:lnTo>
                <a:lnTo>
                  <a:pt x="2459038" y="1087438"/>
                </a:lnTo>
                <a:lnTo>
                  <a:pt x="181243" y="1087438"/>
                </a:lnTo>
                <a:lnTo>
                  <a:pt x="0" y="90619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2000" b="1" dirty="0">
                <a:solidFill>
                  <a:srgbClr val="FFFFFF"/>
                </a:solidFill>
                <a:latin typeface="Calibri" pitchFamily="34" charset="0"/>
              </a:rPr>
              <a:t>Research FUNDING </a:t>
            </a:r>
            <a:r>
              <a:rPr lang="nl-NL" sz="2000" b="1" dirty="0" err="1">
                <a:solidFill>
                  <a:srgbClr val="FFFFFF"/>
                </a:solidFill>
                <a:latin typeface="Calibri" pitchFamily="34" charset="0"/>
              </a:rPr>
              <a:t>organisations</a:t>
            </a:r>
            <a:endParaRPr lang="nl-NL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Gelijkbenige driehoek 9"/>
          <p:cNvSpPr>
            <a:spLocks noChangeArrowheads="1"/>
          </p:cNvSpPr>
          <p:nvPr/>
        </p:nvSpPr>
        <p:spPr bwMode="auto">
          <a:xfrm>
            <a:off x="5745758" y="3344521"/>
            <a:ext cx="2349500" cy="1801812"/>
          </a:xfrm>
          <a:prstGeom prst="triangle">
            <a:avLst>
              <a:gd name="adj" fmla="val 49162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2000" b="1" dirty="0">
                <a:solidFill>
                  <a:schemeClr val="lt1"/>
                </a:solidFill>
                <a:latin typeface="+mn-lt"/>
                <a:ea typeface="+mn-ea"/>
              </a:rPr>
              <a:t>Training</a:t>
            </a:r>
          </a:p>
          <a:p>
            <a:pPr algn="ctr">
              <a:defRPr/>
            </a:pPr>
            <a:r>
              <a:rPr lang="nl-NL" dirty="0" err="1">
                <a:solidFill>
                  <a:schemeClr val="lt1"/>
                </a:solidFill>
                <a:latin typeface="+mn-lt"/>
                <a:ea typeface="+mn-ea"/>
              </a:rPr>
              <a:t>education</a:t>
            </a:r>
            <a:endParaRPr lang="nl-NL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2" name="Rechte verbindingslijn met pijl 11"/>
          <p:cNvCxnSpPr>
            <a:cxnSpLocks noChangeShapeType="1"/>
          </p:cNvCxnSpPr>
          <p:nvPr/>
        </p:nvCxnSpPr>
        <p:spPr bwMode="auto">
          <a:xfrm>
            <a:off x="2338460" y="2929081"/>
            <a:ext cx="761870" cy="1039096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4" name="Rechte verbindingslijn met pijl 13"/>
          <p:cNvCxnSpPr>
            <a:cxnSpLocks noChangeShapeType="1"/>
          </p:cNvCxnSpPr>
          <p:nvPr/>
        </p:nvCxnSpPr>
        <p:spPr bwMode="auto">
          <a:xfrm flipH="1">
            <a:off x="4781551" y="3136405"/>
            <a:ext cx="937615" cy="922833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6" name="Rechte verbindingslijn met pijl 15"/>
          <p:cNvCxnSpPr>
            <a:cxnSpLocks noChangeShapeType="1"/>
          </p:cNvCxnSpPr>
          <p:nvPr/>
        </p:nvCxnSpPr>
        <p:spPr bwMode="auto">
          <a:xfrm flipV="1">
            <a:off x="3790156" y="4620079"/>
            <a:ext cx="0" cy="840127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8" name="Rechte verbindingslijn met pijl 17"/>
          <p:cNvCxnSpPr>
            <a:cxnSpLocks noChangeShapeType="1"/>
          </p:cNvCxnSpPr>
          <p:nvPr/>
        </p:nvCxnSpPr>
        <p:spPr bwMode="auto">
          <a:xfrm flipH="1">
            <a:off x="4890372" y="3294965"/>
            <a:ext cx="1611478" cy="2045385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" name="Tekstvak 2"/>
          <p:cNvSpPr txBox="1"/>
          <p:nvPr/>
        </p:nvSpPr>
        <p:spPr>
          <a:xfrm>
            <a:off x="252712" y="3829625"/>
            <a:ext cx="2023778" cy="646331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Datamanagement</a:t>
            </a:r>
          </a:p>
          <a:p>
            <a:r>
              <a:rPr lang="nl-NL" dirty="0" err="1">
                <a:solidFill>
                  <a:srgbClr val="FF0000"/>
                </a:solidFill>
              </a:rPr>
              <a:t>for</a:t>
            </a:r>
            <a:r>
              <a:rPr lang="nl-NL" dirty="0">
                <a:solidFill>
                  <a:srgbClr val="FF0000"/>
                </a:solidFill>
              </a:rPr>
              <a:t> FAIR data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238259" y="2661336"/>
            <a:ext cx="173885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Stimulate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use</a:t>
            </a:r>
            <a:r>
              <a:rPr lang="nl-NL" dirty="0">
                <a:solidFill>
                  <a:srgbClr val="FF0000"/>
                </a:solidFill>
              </a:rPr>
              <a:t> of RI services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 flipH="1">
            <a:off x="2831647" y="3109489"/>
            <a:ext cx="389745" cy="28355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>
            <a:off x="5033176" y="2506855"/>
            <a:ext cx="574799" cy="28287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3162925" y="2181069"/>
            <a:ext cx="229349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1596412" y="4620079"/>
            <a:ext cx="1503918" cy="272596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500" y="5737228"/>
            <a:ext cx="1430370" cy="76488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304547" y="5806088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short:</a:t>
            </a:r>
          </a:p>
        </p:txBody>
      </p:sp>
      <p:sp>
        <p:nvSpPr>
          <p:cNvPr id="17" name="Explosie 1 16"/>
          <p:cNvSpPr/>
          <p:nvPr/>
        </p:nvSpPr>
        <p:spPr>
          <a:xfrm>
            <a:off x="356664" y="4317657"/>
            <a:ext cx="914400" cy="9144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Explosie 1 21"/>
          <p:cNvSpPr/>
          <p:nvPr/>
        </p:nvSpPr>
        <p:spPr>
          <a:xfrm>
            <a:off x="5189367" y="3289537"/>
            <a:ext cx="914400" cy="9144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Explosie 1 23"/>
          <p:cNvSpPr/>
          <p:nvPr/>
        </p:nvSpPr>
        <p:spPr>
          <a:xfrm>
            <a:off x="4232851" y="1964003"/>
            <a:ext cx="914400" cy="9144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Explosie 1 24"/>
          <p:cNvSpPr/>
          <p:nvPr/>
        </p:nvSpPr>
        <p:spPr>
          <a:xfrm>
            <a:off x="2115490" y="2823255"/>
            <a:ext cx="914400" cy="9144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38" y="4664342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/>
      <p:bldP spid="17" grpId="0" animBg="1"/>
      <p:bldP spid="2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459477" y="1840148"/>
            <a:ext cx="2263140" cy="7239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/>
              <a:t>FAIR data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3444238" y="2570756"/>
            <a:ext cx="2263140" cy="723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/>
              <a:t>researcher</a:t>
            </a:r>
          </a:p>
        </p:txBody>
      </p:sp>
      <p:sp>
        <p:nvSpPr>
          <p:cNvPr id="6" name="Ovaal 5"/>
          <p:cNvSpPr/>
          <p:nvPr/>
        </p:nvSpPr>
        <p:spPr>
          <a:xfrm>
            <a:off x="2992708" y="3966376"/>
            <a:ext cx="1310640" cy="573159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/>
              <a:t>DMP</a:t>
            </a:r>
          </a:p>
        </p:txBody>
      </p:sp>
      <p:sp>
        <p:nvSpPr>
          <p:cNvPr id="7" name="Ovaal 6"/>
          <p:cNvSpPr/>
          <p:nvPr/>
        </p:nvSpPr>
        <p:spPr>
          <a:xfrm>
            <a:off x="4853938" y="3966377"/>
            <a:ext cx="1310640" cy="54054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/>
              <a:t>DMP</a:t>
            </a:r>
          </a:p>
        </p:txBody>
      </p:sp>
      <p:sp>
        <p:nvSpPr>
          <p:cNvPr id="8" name="Traan 7"/>
          <p:cNvSpPr/>
          <p:nvPr/>
        </p:nvSpPr>
        <p:spPr>
          <a:xfrm>
            <a:off x="2630774" y="4994393"/>
            <a:ext cx="1659286" cy="1006358"/>
          </a:xfrm>
          <a:prstGeom prst="teardrop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Funder</a:t>
            </a:r>
            <a:endParaRPr lang="nl-NL" b="1" dirty="0"/>
          </a:p>
          <a:p>
            <a:pPr algn="ctr"/>
            <a:r>
              <a:rPr lang="nl-NL" b="1" dirty="0"/>
              <a:t>(ZonMw)</a:t>
            </a:r>
          </a:p>
        </p:txBody>
      </p:sp>
      <p:sp>
        <p:nvSpPr>
          <p:cNvPr id="9" name="Traan 8"/>
          <p:cNvSpPr/>
          <p:nvPr/>
        </p:nvSpPr>
        <p:spPr>
          <a:xfrm flipH="1">
            <a:off x="4922518" y="4994393"/>
            <a:ext cx="1623062" cy="1006358"/>
          </a:xfrm>
          <a:prstGeom prst="teardrop">
            <a:avLst/>
          </a:prstGeom>
          <a:solidFill>
            <a:srgbClr val="84B9EF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Institute</a:t>
            </a:r>
            <a:endParaRPr lang="nl-NL" b="1" dirty="0"/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3737552" y="3282433"/>
            <a:ext cx="266700" cy="692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>
            <a:endCxn id="8" idx="6"/>
          </p:cNvCxnSpPr>
          <p:nvPr/>
        </p:nvCxnSpPr>
        <p:spPr>
          <a:xfrm flipH="1">
            <a:off x="3516630" y="4539535"/>
            <a:ext cx="7155" cy="454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5290176" y="3324206"/>
            <a:ext cx="325216" cy="64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5071356" y="3326811"/>
            <a:ext cx="353336" cy="626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5473888" y="4460455"/>
            <a:ext cx="15240" cy="556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H="1">
            <a:off x="3928252" y="3275132"/>
            <a:ext cx="287201" cy="7107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V="1">
            <a:off x="3665220" y="4539535"/>
            <a:ext cx="0" cy="469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 flipV="1">
            <a:off x="5673184" y="4506919"/>
            <a:ext cx="14477" cy="429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jl-omhoog en -omlaag 45"/>
          <p:cNvSpPr/>
          <p:nvPr/>
        </p:nvSpPr>
        <p:spPr>
          <a:xfrm>
            <a:off x="4478237" y="2377845"/>
            <a:ext cx="248484" cy="427426"/>
          </a:xfrm>
          <a:prstGeom prst="up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3" y="3067142"/>
            <a:ext cx="695004" cy="695004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67" y="3889145"/>
            <a:ext cx="695004" cy="695004"/>
          </a:xfrm>
          <a:prstGeom prst="rect">
            <a:avLst/>
          </a:prstGeom>
        </p:spPr>
      </p:pic>
      <p:sp>
        <p:nvSpPr>
          <p:cNvPr id="33" name="Bijschrift met pijl-links 32"/>
          <p:cNvSpPr/>
          <p:nvPr/>
        </p:nvSpPr>
        <p:spPr>
          <a:xfrm>
            <a:off x="6563281" y="1840148"/>
            <a:ext cx="1130516" cy="3929160"/>
          </a:xfrm>
          <a:prstGeom prst="leftArrowCallout">
            <a:avLst>
              <a:gd name="adj1" fmla="val 209506"/>
              <a:gd name="adj2" fmla="val 158217"/>
              <a:gd name="adj3" fmla="val 25000"/>
              <a:gd name="adj4" fmla="val 7156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2100" dirty="0"/>
              <a:t>Research </a:t>
            </a:r>
            <a:r>
              <a:rPr lang="nl-NL" sz="2100"/>
              <a:t>infrastructure</a:t>
            </a:r>
            <a:endParaRPr lang="nl-NL" sz="2100" dirty="0"/>
          </a:p>
        </p:txBody>
      </p:sp>
      <p:sp>
        <p:nvSpPr>
          <p:cNvPr id="34" name="Bijschrift met pijl-links 33"/>
          <p:cNvSpPr/>
          <p:nvPr/>
        </p:nvSpPr>
        <p:spPr>
          <a:xfrm>
            <a:off x="6561643" y="1840148"/>
            <a:ext cx="1132154" cy="3929160"/>
          </a:xfrm>
          <a:prstGeom prst="leftArrowCallout">
            <a:avLst>
              <a:gd name="adj1" fmla="val 190815"/>
              <a:gd name="adj2" fmla="val 158217"/>
              <a:gd name="adj3" fmla="val 25000"/>
              <a:gd name="adj4" fmla="val 6497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2100" dirty="0"/>
              <a:t>Research </a:t>
            </a:r>
            <a:r>
              <a:rPr lang="nl-NL" sz="2100"/>
              <a:t>infrastructure</a:t>
            </a:r>
            <a:endParaRPr lang="nl-NL" sz="2100" dirty="0"/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484" y="2246979"/>
            <a:ext cx="695004" cy="695004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031" y="3334601"/>
            <a:ext cx="695004" cy="6950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DM in ZonMw-</a:t>
            </a:r>
            <a:r>
              <a:rPr lang="nl-NL" dirty="0" err="1"/>
              <a:t>projects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The procedure </a:t>
            </a:r>
          </a:p>
          <a:p>
            <a:pPr marL="0" indent="0">
              <a:buNone/>
            </a:pPr>
            <a:r>
              <a:rPr lang="nl-NL" dirty="0"/>
              <a:t>2016-2018</a:t>
            </a:r>
          </a:p>
          <a:p>
            <a:pPr marL="0" indent="0">
              <a:buNone/>
            </a:pPr>
            <a:r>
              <a:rPr lang="nl-NL" dirty="0"/>
              <a:t>&amp;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obstacles</a:t>
            </a:r>
            <a:r>
              <a:rPr lang="nl-NL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9812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11382"/>
            <a:ext cx="8229600" cy="852054"/>
          </a:xfrm>
        </p:spPr>
        <p:txBody>
          <a:bodyPr/>
          <a:lstStyle/>
          <a:p>
            <a:r>
              <a:rPr lang="nl-NL" dirty="0"/>
              <a:t>Challenges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solutions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new procedure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24892"/>
            <a:ext cx="8229600" cy="4401272"/>
          </a:xfrm>
        </p:spPr>
        <p:txBody>
          <a:bodyPr>
            <a:normAutofit fontScale="85000" lnSpcReduction="20000"/>
          </a:bodyPr>
          <a:lstStyle/>
          <a:p>
            <a:pPr marL="360000" lvl="1" indent="0">
              <a:buNone/>
            </a:pPr>
            <a:r>
              <a:rPr lang="nl-NL" dirty="0" err="1">
                <a:solidFill>
                  <a:srgbClr val="0070C0"/>
                </a:solidFill>
              </a:rPr>
              <a:t>What</a:t>
            </a:r>
            <a:r>
              <a:rPr lang="nl-NL" dirty="0">
                <a:solidFill>
                  <a:srgbClr val="0070C0"/>
                </a:solidFill>
              </a:rPr>
              <a:t> we want </a:t>
            </a:r>
            <a:r>
              <a:rPr lang="nl-NL" dirty="0" err="1">
                <a:solidFill>
                  <a:srgbClr val="0070C0"/>
                </a:solidFill>
              </a:rPr>
              <a:t>to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achieve</a:t>
            </a:r>
            <a:r>
              <a:rPr lang="nl-NL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nl-NL" dirty="0"/>
              <a:t>DM </a:t>
            </a:r>
            <a:r>
              <a:rPr lang="nl-NL" dirty="0" err="1"/>
              <a:t>becomes</a:t>
            </a:r>
            <a:r>
              <a:rPr lang="nl-NL" dirty="0"/>
              <a:t> </a:t>
            </a:r>
            <a:r>
              <a:rPr lang="nl-NL" dirty="0" err="1"/>
              <a:t>integral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in </a:t>
            </a:r>
            <a:r>
              <a:rPr lang="nl-NL" dirty="0" err="1"/>
              <a:t>stead</a:t>
            </a:r>
            <a:r>
              <a:rPr lang="nl-NL" dirty="0"/>
              <a:t> of </a:t>
            </a:r>
            <a:r>
              <a:rPr lang="nl-NL" dirty="0" err="1"/>
              <a:t>hurdle</a:t>
            </a:r>
            <a:endParaRPr lang="nl-NL" dirty="0"/>
          </a:p>
          <a:p>
            <a:pPr lvl="1"/>
            <a:r>
              <a:rPr lang="nl-NL" dirty="0" err="1"/>
              <a:t>Added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research, </a:t>
            </a:r>
            <a:r>
              <a:rPr lang="nl-NL" dirty="0" err="1"/>
              <a:t>quality</a:t>
            </a:r>
            <a:endParaRPr lang="nl-NL" dirty="0"/>
          </a:p>
          <a:p>
            <a:pPr lvl="1"/>
            <a:r>
              <a:rPr lang="nl-NL" dirty="0"/>
              <a:t>For </a:t>
            </a:r>
            <a:r>
              <a:rPr lang="nl-NL" dirty="0" err="1"/>
              <a:t>innovative</a:t>
            </a:r>
            <a:r>
              <a:rPr lang="nl-NL" dirty="0"/>
              <a:t> research (&amp; </a:t>
            </a:r>
            <a:r>
              <a:rPr lang="nl-NL" dirty="0" err="1"/>
              <a:t>improving</a:t>
            </a:r>
            <a:r>
              <a:rPr lang="nl-NL" dirty="0"/>
              <a:t> health !)</a:t>
            </a:r>
          </a:p>
          <a:p>
            <a:pPr marL="360000" lvl="1" indent="0">
              <a:buNone/>
            </a:pPr>
            <a:r>
              <a:rPr lang="nl-NL" dirty="0">
                <a:solidFill>
                  <a:srgbClr val="0070C0"/>
                </a:solidFill>
              </a:rPr>
              <a:t>Through: </a:t>
            </a:r>
          </a:p>
          <a:p>
            <a:pPr lvl="1"/>
            <a:r>
              <a:rPr lang="nl-NL" dirty="0" err="1"/>
              <a:t>Tailoring</a:t>
            </a:r>
            <a:r>
              <a:rPr lang="nl-NL" dirty="0"/>
              <a:t> DM </a:t>
            </a:r>
            <a:r>
              <a:rPr lang="nl-NL" dirty="0" err="1"/>
              <a:t>requirements</a:t>
            </a:r>
            <a:endParaRPr lang="nl-NL" dirty="0"/>
          </a:p>
          <a:p>
            <a:pPr lvl="1"/>
            <a:r>
              <a:rPr lang="nl-NL" dirty="0" err="1"/>
              <a:t>Contributing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standardisation</a:t>
            </a:r>
            <a:endParaRPr lang="nl-NL" dirty="0"/>
          </a:p>
          <a:p>
            <a:pPr lvl="1"/>
            <a:r>
              <a:rPr lang="nl-NL" dirty="0"/>
              <a:t>New tools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Research </a:t>
            </a:r>
            <a:r>
              <a:rPr lang="nl-NL" dirty="0" err="1">
                <a:solidFill>
                  <a:srgbClr val="0070C0"/>
                </a:solidFill>
              </a:rPr>
              <a:t>institutes</a:t>
            </a:r>
            <a:r>
              <a:rPr lang="nl-NL" dirty="0">
                <a:solidFill>
                  <a:srgbClr val="0070C0"/>
                </a:solidFill>
              </a:rPr>
              <a:t> are </a:t>
            </a:r>
            <a:r>
              <a:rPr lang="nl-NL" dirty="0" err="1">
                <a:solidFill>
                  <a:srgbClr val="0070C0"/>
                </a:solidFill>
              </a:rPr>
              <a:t>responsible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for</a:t>
            </a:r>
            <a:r>
              <a:rPr lang="nl-NL" dirty="0">
                <a:solidFill>
                  <a:srgbClr val="0070C0"/>
                </a:solidFill>
              </a:rPr>
              <a:t> DM</a:t>
            </a:r>
          </a:p>
          <a:p>
            <a:pPr lvl="1"/>
            <a:r>
              <a:rPr lang="nl-NL" dirty="0"/>
              <a:t>Machine actionable DMP</a:t>
            </a:r>
          </a:p>
          <a:p>
            <a:pPr lvl="1"/>
            <a:r>
              <a:rPr lang="nl-NL" dirty="0"/>
              <a:t>FAIR </a:t>
            </a:r>
            <a:r>
              <a:rPr lang="nl-NL" dirty="0" err="1"/>
              <a:t>funding</a:t>
            </a:r>
            <a:r>
              <a:rPr lang="nl-NL" dirty="0"/>
              <a:t> model / pilot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403" y="4641273"/>
            <a:ext cx="3272597" cy="1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2529651" y="3808927"/>
            <a:ext cx="2216975" cy="746726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Kerngegevens</a:t>
            </a:r>
            <a:endParaRPr lang="nl-NL" dirty="0"/>
          </a:p>
        </p:txBody>
      </p:sp>
      <p:sp>
        <p:nvSpPr>
          <p:cNvPr id="8" name="Traan 7"/>
          <p:cNvSpPr/>
          <p:nvPr/>
        </p:nvSpPr>
        <p:spPr>
          <a:xfrm>
            <a:off x="2632016" y="4994393"/>
            <a:ext cx="1653657" cy="1006358"/>
          </a:xfrm>
          <a:prstGeom prst="teardrop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b="1" dirty="0">
                <a:solidFill>
                  <a:srgbClr val="C00000"/>
                </a:solidFill>
              </a:rPr>
              <a:t>ZonMw</a:t>
            </a:r>
          </a:p>
        </p:txBody>
      </p:sp>
      <p:sp>
        <p:nvSpPr>
          <p:cNvPr id="9" name="Traan 8"/>
          <p:cNvSpPr/>
          <p:nvPr/>
        </p:nvSpPr>
        <p:spPr>
          <a:xfrm flipH="1">
            <a:off x="4922518" y="4994393"/>
            <a:ext cx="1623062" cy="1006358"/>
          </a:xfrm>
          <a:prstGeom prst="teardrop">
            <a:avLst/>
          </a:prstGeom>
          <a:solidFill>
            <a:srgbClr val="84B9EF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Institute</a:t>
            </a:r>
            <a:endParaRPr lang="nl-NL" b="1" dirty="0"/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3737552" y="3282433"/>
            <a:ext cx="266700" cy="6922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5290176" y="3324206"/>
            <a:ext cx="325216" cy="64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5071356" y="3326811"/>
            <a:ext cx="353336" cy="626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H="1">
            <a:off x="4016481" y="3275132"/>
            <a:ext cx="198973" cy="5337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jl-omhoog en -omlaag 45"/>
          <p:cNvSpPr/>
          <p:nvPr/>
        </p:nvSpPr>
        <p:spPr>
          <a:xfrm>
            <a:off x="4478237" y="2377845"/>
            <a:ext cx="248484" cy="427426"/>
          </a:xfrm>
          <a:prstGeom prst="up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57" y="1615000"/>
            <a:ext cx="2167472" cy="1682978"/>
          </a:xfrm>
          <a:prstGeom prst="rect">
            <a:avLst/>
          </a:prstGeom>
        </p:spPr>
      </p:pic>
      <p:sp>
        <p:nvSpPr>
          <p:cNvPr id="4" name="Afgeronde rechthoek 3"/>
          <p:cNvSpPr/>
          <p:nvPr/>
        </p:nvSpPr>
        <p:spPr>
          <a:xfrm>
            <a:off x="3459477" y="1840148"/>
            <a:ext cx="2263140" cy="7239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/>
              <a:t>FAIR data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3444238" y="2570756"/>
            <a:ext cx="2263140" cy="723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/>
              <a:t>researcher</a:t>
            </a:r>
          </a:p>
        </p:txBody>
      </p:sp>
      <p:cxnSp>
        <p:nvCxnSpPr>
          <p:cNvPr id="28" name="Rechte verbindingslijn met pijl 27"/>
          <p:cNvCxnSpPr>
            <a:endCxn id="8" idx="7"/>
          </p:cNvCxnSpPr>
          <p:nvPr/>
        </p:nvCxnSpPr>
        <p:spPr>
          <a:xfrm flipH="1">
            <a:off x="4285673" y="4460455"/>
            <a:ext cx="1063646" cy="5339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Bijschrift met pijl-links 24"/>
          <p:cNvSpPr/>
          <p:nvPr/>
        </p:nvSpPr>
        <p:spPr>
          <a:xfrm>
            <a:off x="6049095" y="1800960"/>
            <a:ext cx="1628639" cy="3929160"/>
          </a:xfrm>
          <a:prstGeom prst="leftArrowCallout">
            <a:avLst>
              <a:gd name="adj1" fmla="val 60879"/>
              <a:gd name="adj2" fmla="val 159255"/>
              <a:gd name="adj3" fmla="val 27406"/>
              <a:gd name="adj4" fmla="val 4142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2100" dirty="0"/>
              <a:t>Research </a:t>
            </a:r>
            <a:r>
              <a:rPr lang="nl-NL" sz="2100"/>
              <a:t>infrastructure</a:t>
            </a:r>
            <a:endParaRPr lang="nl-NL" sz="2100" dirty="0"/>
          </a:p>
        </p:txBody>
      </p:sp>
      <p:sp>
        <p:nvSpPr>
          <p:cNvPr id="29" name="Tekstvak 28"/>
          <p:cNvSpPr txBox="1"/>
          <p:nvPr/>
        </p:nvSpPr>
        <p:spPr>
          <a:xfrm>
            <a:off x="580795" y="4236648"/>
            <a:ext cx="1834370" cy="1546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350" dirty="0" err="1"/>
              <a:t>Create</a:t>
            </a:r>
            <a:r>
              <a:rPr lang="nl-NL" sz="1350" dirty="0"/>
              <a:t> &amp; Select </a:t>
            </a:r>
            <a:r>
              <a:rPr lang="nl-NL" sz="1350" b="1" dirty="0" err="1">
                <a:solidFill>
                  <a:srgbClr val="0070C0"/>
                </a:solidFill>
              </a:rPr>
              <a:t>feasible</a:t>
            </a:r>
            <a:r>
              <a:rPr lang="nl-NL" sz="1350" b="1" dirty="0">
                <a:solidFill>
                  <a:srgbClr val="0070C0"/>
                </a:solidFill>
              </a:rPr>
              <a:t> </a:t>
            </a:r>
            <a:r>
              <a:rPr lang="nl-NL" sz="1350" b="1" dirty="0" err="1">
                <a:solidFill>
                  <a:srgbClr val="0070C0"/>
                </a:solidFill>
              </a:rPr>
              <a:t>key</a:t>
            </a:r>
            <a:r>
              <a:rPr lang="nl-NL" sz="1350" b="1" dirty="0">
                <a:solidFill>
                  <a:srgbClr val="0070C0"/>
                </a:solidFill>
              </a:rPr>
              <a:t> items / metrics</a:t>
            </a:r>
          </a:p>
          <a:p>
            <a:endParaRPr lang="nl-NL" sz="1350" b="1" dirty="0">
              <a:solidFill>
                <a:srgbClr val="0070C0"/>
              </a:solidFill>
            </a:endParaRPr>
          </a:p>
          <a:p>
            <a:r>
              <a:rPr lang="nl-NL" sz="1350" dirty="0"/>
              <a:t>&gt;&gt; </a:t>
            </a:r>
            <a:r>
              <a:rPr lang="nl-NL" sz="1350" dirty="0" err="1"/>
              <a:t>use</a:t>
            </a:r>
            <a:r>
              <a:rPr lang="nl-NL" sz="1350" dirty="0"/>
              <a:t> </a:t>
            </a:r>
            <a:r>
              <a:rPr lang="nl-NL" sz="1350" dirty="0" err="1"/>
              <a:t>for</a:t>
            </a:r>
            <a:r>
              <a:rPr lang="nl-NL" sz="1350" dirty="0"/>
              <a:t> monitoring </a:t>
            </a:r>
            <a:r>
              <a:rPr lang="nl-NL" sz="1350" b="1" dirty="0">
                <a:solidFill>
                  <a:srgbClr val="0070C0"/>
                </a:solidFill>
              </a:rPr>
              <a:t>output </a:t>
            </a:r>
            <a:r>
              <a:rPr lang="nl-NL" sz="1350" dirty="0" err="1"/>
              <a:t>from</a:t>
            </a:r>
            <a:r>
              <a:rPr lang="nl-NL" sz="1350" dirty="0"/>
              <a:t> DMP</a:t>
            </a:r>
          </a:p>
          <a:p>
            <a:endParaRPr lang="nl-NL" sz="1350" dirty="0"/>
          </a:p>
        </p:txBody>
      </p:sp>
      <p:sp>
        <p:nvSpPr>
          <p:cNvPr id="31" name="Tekstvak 30"/>
          <p:cNvSpPr txBox="1"/>
          <p:nvPr/>
        </p:nvSpPr>
        <p:spPr>
          <a:xfrm>
            <a:off x="587729" y="1549442"/>
            <a:ext cx="2662792" cy="21698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350" dirty="0" err="1"/>
              <a:t>Updated</a:t>
            </a:r>
            <a:r>
              <a:rPr lang="nl-NL" sz="1350" dirty="0"/>
              <a:t> </a:t>
            </a:r>
            <a:r>
              <a:rPr lang="nl-NL" sz="1350" dirty="0" err="1"/>
              <a:t>guidance</a:t>
            </a:r>
            <a:r>
              <a:rPr lang="nl-NL" sz="1350" dirty="0"/>
              <a:t> </a:t>
            </a:r>
          </a:p>
          <a:p>
            <a:r>
              <a:rPr lang="nl-NL" sz="1350" b="1" dirty="0"/>
              <a:t>&gt;&gt; </a:t>
            </a:r>
            <a:r>
              <a:rPr lang="nl-NL" sz="1350" b="1" dirty="0" err="1"/>
              <a:t>DMPonline</a:t>
            </a:r>
            <a:r>
              <a:rPr lang="nl-NL" sz="1350" b="1" dirty="0"/>
              <a:t> ZonMw template</a:t>
            </a:r>
          </a:p>
          <a:p>
            <a:endParaRPr lang="nl-NL" sz="1350" b="1" dirty="0">
              <a:solidFill>
                <a:srgbClr val="0070C0"/>
              </a:solidFill>
            </a:endParaRPr>
          </a:p>
          <a:p>
            <a:r>
              <a:rPr lang="nl-NL" sz="1350" dirty="0"/>
              <a:t>How FAIR </a:t>
            </a:r>
            <a:r>
              <a:rPr lang="nl-NL" sz="1350" dirty="0" err="1"/>
              <a:t>should</a:t>
            </a:r>
            <a:r>
              <a:rPr lang="nl-NL" sz="1350" dirty="0"/>
              <a:t> </a:t>
            </a:r>
            <a:r>
              <a:rPr lang="nl-NL" sz="1350" dirty="0" err="1"/>
              <a:t>it</a:t>
            </a:r>
            <a:r>
              <a:rPr lang="nl-NL" sz="1350" dirty="0"/>
              <a:t> </a:t>
            </a:r>
            <a:r>
              <a:rPr lang="nl-NL" sz="1350" dirty="0" err="1"/>
              <a:t>be</a:t>
            </a:r>
            <a:r>
              <a:rPr lang="nl-NL" sz="1350" dirty="0"/>
              <a:t>? </a:t>
            </a:r>
            <a:r>
              <a:rPr lang="nl-NL" sz="1350" b="1" dirty="0"/>
              <a:t>&gt;&gt; </a:t>
            </a:r>
            <a:r>
              <a:rPr lang="nl-NL" sz="1350" b="1" dirty="0">
                <a:solidFill>
                  <a:srgbClr val="0070C0"/>
                </a:solidFill>
              </a:rPr>
              <a:t>ZonMw KERNGEGEVENS, </a:t>
            </a:r>
          </a:p>
          <a:p>
            <a:endParaRPr lang="nl-NL" sz="1350" b="1" dirty="0">
              <a:solidFill>
                <a:srgbClr val="0070C0"/>
              </a:solidFill>
            </a:endParaRPr>
          </a:p>
          <a:p>
            <a:r>
              <a:rPr lang="nl-NL" sz="1350" dirty="0"/>
              <a:t>(Machine actionable) information</a:t>
            </a:r>
          </a:p>
          <a:p>
            <a:r>
              <a:rPr lang="nl-NL" sz="1350" b="1" dirty="0"/>
              <a:t>&gt;&gt; </a:t>
            </a:r>
            <a:r>
              <a:rPr lang="nl-NL" sz="1350" b="1" dirty="0">
                <a:solidFill>
                  <a:srgbClr val="0070C0"/>
                </a:solidFill>
              </a:rPr>
              <a:t>metadata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873" y="901140"/>
            <a:ext cx="8229600" cy="484150"/>
          </a:xfrm>
        </p:spPr>
        <p:txBody>
          <a:bodyPr/>
          <a:lstStyle/>
          <a:p>
            <a:r>
              <a:rPr lang="nl-NL" dirty="0"/>
              <a:t>DM in ZonMw-</a:t>
            </a:r>
            <a:r>
              <a:rPr lang="nl-NL" dirty="0" err="1"/>
              <a:t>projects</a:t>
            </a:r>
            <a:r>
              <a:rPr lang="nl-NL" dirty="0"/>
              <a:t> &gt; new procedure</a:t>
            </a:r>
          </a:p>
        </p:txBody>
      </p:sp>
      <p:sp>
        <p:nvSpPr>
          <p:cNvPr id="7" name="Ovaal 6"/>
          <p:cNvSpPr/>
          <p:nvPr/>
        </p:nvSpPr>
        <p:spPr>
          <a:xfrm>
            <a:off x="4853938" y="3966377"/>
            <a:ext cx="1310640" cy="54054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/>
              <a:t>DMP</a:t>
            </a:r>
          </a:p>
        </p:txBody>
      </p:sp>
      <p:cxnSp>
        <p:nvCxnSpPr>
          <p:cNvPr id="17" name="Rechte verbindingslijn 16"/>
          <p:cNvCxnSpPr>
            <a:endCxn id="8" idx="6"/>
          </p:cNvCxnSpPr>
          <p:nvPr/>
        </p:nvCxnSpPr>
        <p:spPr>
          <a:xfrm>
            <a:off x="3458844" y="4506919"/>
            <a:ext cx="1" cy="487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7" idx="4"/>
          </p:cNvCxnSpPr>
          <p:nvPr/>
        </p:nvCxnSpPr>
        <p:spPr>
          <a:xfrm>
            <a:off x="5509258" y="4506919"/>
            <a:ext cx="0" cy="487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5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3565" y="1016036"/>
            <a:ext cx="8229600" cy="791981"/>
          </a:xfrm>
        </p:spPr>
        <p:txBody>
          <a:bodyPr/>
          <a:lstStyle/>
          <a:p>
            <a:r>
              <a:rPr lang="nl-NL" sz="2000" dirty="0" err="1"/>
              <a:t>March</a:t>
            </a:r>
            <a:r>
              <a:rPr lang="nl-NL" sz="2000" dirty="0"/>
              <a:t> 14: </a:t>
            </a:r>
            <a:r>
              <a:rPr lang="nl-NL" sz="2000" b="0" dirty="0"/>
              <a:t>My talk </a:t>
            </a:r>
            <a:r>
              <a:rPr lang="nl-NL" sz="2000" b="0" dirty="0" err="1"/>
              <a:t>stopped</a:t>
            </a:r>
            <a:r>
              <a:rPr lang="nl-NL" sz="2000" b="0" dirty="0"/>
              <a:t> here, </a:t>
            </a:r>
            <a:r>
              <a:rPr lang="nl-NL" sz="2000" b="0" dirty="0" err="1"/>
              <a:t>and</a:t>
            </a:r>
            <a:r>
              <a:rPr lang="nl-NL" sz="2000" b="0" dirty="0"/>
              <a:t> we </a:t>
            </a:r>
            <a:r>
              <a:rPr lang="nl-NL" sz="2000" b="0" dirty="0" err="1"/>
              <a:t>continued</a:t>
            </a:r>
            <a:r>
              <a:rPr lang="nl-NL" sz="2000" b="0" dirty="0"/>
              <a:t> </a:t>
            </a:r>
            <a:r>
              <a:rPr lang="nl-NL" sz="2000" b="0" dirty="0" err="1"/>
              <a:t>with</a:t>
            </a:r>
            <a:r>
              <a:rPr lang="nl-NL" sz="2000" b="0" dirty="0"/>
              <a:t> </a:t>
            </a:r>
            <a:r>
              <a:rPr lang="nl-NL" sz="2000" b="0" dirty="0" err="1"/>
              <a:t>discussion</a:t>
            </a:r>
            <a:r>
              <a:rPr lang="nl-NL" sz="2000" b="0" dirty="0"/>
              <a:t>. </a:t>
            </a:r>
            <a:r>
              <a:rPr lang="nl-NL" sz="2000" b="0" dirty="0" err="1"/>
              <a:t>Some</a:t>
            </a:r>
            <a:r>
              <a:rPr lang="nl-NL" sz="2000" b="0" dirty="0"/>
              <a:t> issues I want </a:t>
            </a:r>
            <a:r>
              <a:rPr lang="nl-NL" sz="2000" b="0" dirty="0" err="1"/>
              <a:t>clarify</a:t>
            </a:r>
            <a:r>
              <a:rPr lang="nl-NL" sz="2000" b="0" dirty="0"/>
              <a:t> here: </a:t>
            </a:r>
            <a:r>
              <a:rPr lang="nl-NL" sz="2000" dirty="0" err="1"/>
              <a:t>about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DMP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10708" y="1981200"/>
            <a:ext cx="8229600" cy="4528087"/>
          </a:xfrm>
        </p:spPr>
        <p:txBody>
          <a:bodyPr/>
          <a:lstStyle/>
          <a:p>
            <a:pPr marL="0" indent="0" fontAlgn="ctr">
              <a:buNone/>
            </a:pPr>
            <a:r>
              <a:rPr lang="nl-NL" sz="2000" i="1" dirty="0"/>
              <a:t>Q1: </a:t>
            </a:r>
            <a:r>
              <a:rPr lang="nl-NL" sz="2000" i="1" dirty="0" err="1"/>
              <a:t>Why</a:t>
            </a:r>
            <a:r>
              <a:rPr lang="nl-NL" sz="2000" i="1" dirty="0"/>
              <a:t> does ZonMw </a:t>
            </a:r>
            <a:r>
              <a:rPr lang="nl-NL" sz="2000" i="1" dirty="0" err="1"/>
              <a:t>still</a:t>
            </a:r>
            <a:r>
              <a:rPr lang="nl-NL" sz="2000" i="1" dirty="0"/>
              <a:t> </a:t>
            </a:r>
            <a:r>
              <a:rPr lang="nl-NL" sz="2000" i="1" dirty="0" err="1"/>
              <a:t>ask</a:t>
            </a:r>
            <a:r>
              <a:rPr lang="nl-NL" sz="2000" i="1" dirty="0"/>
              <a:t> </a:t>
            </a:r>
            <a:r>
              <a:rPr lang="nl-NL" sz="2000" i="1" dirty="0" err="1"/>
              <a:t>for</a:t>
            </a:r>
            <a:r>
              <a:rPr lang="nl-NL" sz="2000" i="1" dirty="0"/>
              <a:t> a DMP, </a:t>
            </a:r>
            <a:r>
              <a:rPr lang="nl-NL" sz="2000" i="1" dirty="0" err="1"/>
              <a:t>while</a:t>
            </a:r>
            <a:r>
              <a:rPr lang="nl-NL" sz="2000" i="1" dirty="0"/>
              <a:t> </a:t>
            </a:r>
            <a:r>
              <a:rPr lang="nl-NL" sz="2000" i="1" dirty="0" err="1"/>
              <a:t>its</a:t>
            </a:r>
            <a:r>
              <a:rPr lang="nl-NL" sz="2000" i="1" dirty="0"/>
              <a:t> new policy is </a:t>
            </a:r>
            <a:r>
              <a:rPr lang="nl-NL" sz="2000" i="1" dirty="0" err="1"/>
              <a:t>to</a:t>
            </a:r>
            <a:r>
              <a:rPr lang="nl-NL" sz="2000" i="1" dirty="0"/>
              <a:t> make </a:t>
            </a:r>
            <a:r>
              <a:rPr lang="nl-NL" sz="2000" i="1" dirty="0" err="1"/>
              <a:t>the</a:t>
            </a:r>
            <a:r>
              <a:rPr lang="nl-NL" sz="2000" i="1" dirty="0"/>
              <a:t> researcher </a:t>
            </a:r>
            <a:r>
              <a:rPr lang="nl-NL" sz="2000" i="1" dirty="0" err="1"/>
              <a:t>responsible</a:t>
            </a:r>
            <a:r>
              <a:rPr lang="nl-NL" sz="2000" i="1" dirty="0"/>
              <a:t> </a:t>
            </a:r>
            <a:r>
              <a:rPr lang="nl-NL" sz="2000" i="1" dirty="0" err="1"/>
              <a:t>for</a:t>
            </a:r>
            <a:r>
              <a:rPr lang="nl-NL" sz="2000" i="1" dirty="0"/>
              <a:t> </a:t>
            </a:r>
            <a:r>
              <a:rPr lang="nl-NL" sz="2000" i="1" dirty="0" err="1"/>
              <a:t>its</a:t>
            </a:r>
            <a:r>
              <a:rPr lang="nl-NL" sz="2000" i="1" dirty="0"/>
              <a:t> </a:t>
            </a:r>
            <a:r>
              <a:rPr lang="nl-NL" sz="2000" i="1" dirty="0" err="1"/>
              <a:t>own</a:t>
            </a:r>
            <a:r>
              <a:rPr lang="nl-NL" sz="2000" i="1" dirty="0"/>
              <a:t> DMP?</a:t>
            </a:r>
          </a:p>
          <a:p>
            <a:pPr marL="360000" lvl="1" indent="0" fontAlgn="ctr">
              <a:spcBef>
                <a:spcPts val="600"/>
              </a:spcBef>
              <a:buNone/>
            </a:pPr>
            <a:r>
              <a:rPr lang="nl-NL" sz="1600" dirty="0"/>
              <a:t>A: </a:t>
            </a:r>
            <a:r>
              <a:rPr lang="nl-NL" sz="1600" dirty="0" err="1"/>
              <a:t>Two</a:t>
            </a:r>
            <a:r>
              <a:rPr lang="nl-NL" sz="1600" dirty="0"/>
              <a:t> </a:t>
            </a:r>
            <a:r>
              <a:rPr lang="nl-NL" sz="1600" dirty="0" err="1"/>
              <a:t>reasons</a:t>
            </a:r>
            <a:r>
              <a:rPr lang="nl-NL" sz="1600" dirty="0"/>
              <a:t>: </a:t>
            </a:r>
          </a:p>
          <a:p>
            <a:pPr lvl="1" fontAlgn="ctr">
              <a:spcBef>
                <a:spcPts val="600"/>
              </a:spcBef>
            </a:pPr>
            <a:r>
              <a:rPr lang="nl-NL" sz="1600" dirty="0" err="1"/>
              <a:t>Administrative</a:t>
            </a:r>
            <a:r>
              <a:rPr lang="nl-NL" sz="1600" dirty="0"/>
              <a:t>: check </a:t>
            </a:r>
            <a:r>
              <a:rPr lang="nl-NL" sz="1600" dirty="0" err="1"/>
              <a:t>whether</a:t>
            </a:r>
            <a:r>
              <a:rPr lang="nl-NL" sz="1600" dirty="0"/>
              <a:t> a DMP is made</a:t>
            </a:r>
          </a:p>
          <a:p>
            <a:pPr lvl="1" fontAlgn="ctr">
              <a:spcBef>
                <a:spcPts val="600"/>
              </a:spcBef>
            </a:pPr>
            <a:r>
              <a:rPr lang="nl-NL" sz="1600" dirty="0" err="1"/>
              <a:t>Informative</a:t>
            </a:r>
            <a:r>
              <a:rPr lang="nl-NL" sz="1600" dirty="0"/>
              <a:t>: DM is more </a:t>
            </a:r>
            <a:r>
              <a:rPr lang="nl-NL" sz="1600" dirty="0" err="1"/>
              <a:t>than</a:t>
            </a:r>
            <a:r>
              <a:rPr lang="nl-NL" sz="1600" dirty="0"/>
              <a:t> a </a:t>
            </a:r>
            <a:r>
              <a:rPr lang="nl-NL" sz="1600" dirty="0" err="1"/>
              <a:t>couple</a:t>
            </a:r>
            <a:r>
              <a:rPr lang="nl-NL" sz="1600" dirty="0"/>
              <a:t> of </a:t>
            </a:r>
            <a:r>
              <a:rPr lang="nl-NL" sz="1600" dirty="0" err="1"/>
              <a:t>key</a:t>
            </a:r>
            <a:r>
              <a:rPr lang="nl-NL" sz="1600" dirty="0"/>
              <a:t> items. We want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learn</a:t>
            </a:r>
            <a:r>
              <a:rPr lang="nl-NL" sz="1600" dirty="0"/>
              <a:t> </a:t>
            </a:r>
            <a:r>
              <a:rPr lang="nl-NL" sz="1600" dirty="0" err="1"/>
              <a:t>from</a:t>
            </a:r>
            <a:r>
              <a:rPr lang="nl-NL" sz="1600" dirty="0"/>
              <a:t> DM </a:t>
            </a:r>
            <a:r>
              <a:rPr lang="nl-NL" sz="1600" dirty="0" err="1"/>
              <a:t>methods</a:t>
            </a:r>
            <a:r>
              <a:rPr lang="nl-NL" sz="1600" dirty="0"/>
              <a:t>, tools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standards</a:t>
            </a:r>
            <a:r>
              <a:rPr lang="nl-NL" sz="1600" dirty="0"/>
              <a:t> </a:t>
            </a:r>
            <a:r>
              <a:rPr lang="nl-NL" sz="1600" dirty="0" err="1"/>
              <a:t>that</a:t>
            </a:r>
            <a:r>
              <a:rPr lang="nl-NL" sz="1600" dirty="0"/>
              <a:t> are </a:t>
            </a:r>
            <a:r>
              <a:rPr lang="nl-NL" sz="1600" dirty="0" err="1"/>
              <a:t>applied</a:t>
            </a:r>
            <a:r>
              <a:rPr lang="nl-NL" sz="1600" dirty="0"/>
              <a:t> in </a:t>
            </a:r>
            <a:r>
              <a:rPr lang="nl-NL" sz="1600" dirty="0" err="1"/>
              <a:t>projects</a:t>
            </a:r>
            <a:r>
              <a:rPr lang="nl-NL" sz="1600" dirty="0"/>
              <a:t>. </a:t>
            </a:r>
            <a:r>
              <a:rPr lang="nl-NL" sz="1600" dirty="0" err="1"/>
              <a:t>That</a:t>
            </a:r>
            <a:r>
              <a:rPr lang="nl-NL" sz="1600" dirty="0"/>
              <a:t> way, we </a:t>
            </a:r>
            <a:r>
              <a:rPr lang="nl-NL" sz="1600" dirty="0" err="1"/>
              <a:t>can</a:t>
            </a:r>
            <a:r>
              <a:rPr lang="nl-NL" sz="1600" dirty="0"/>
              <a:t> </a:t>
            </a:r>
            <a:r>
              <a:rPr lang="nl-NL" sz="1600" dirty="0" err="1"/>
              <a:t>further</a:t>
            </a:r>
            <a:r>
              <a:rPr lang="nl-NL" sz="1600" dirty="0"/>
              <a:t> </a:t>
            </a:r>
            <a:r>
              <a:rPr lang="nl-NL" sz="1600" dirty="0" err="1"/>
              <a:t>improve</a:t>
            </a:r>
            <a:r>
              <a:rPr lang="nl-NL" sz="1600" dirty="0"/>
              <a:t> / </a:t>
            </a:r>
            <a:r>
              <a:rPr lang="nl-NL" sz="1600" dirty="0" err="1"/>
              <a:t>tailor</a:t>
            </a:r>
            <a:r>
              <a:rPr lang="nl-NL" sz="1600" dirty="0"/>
              <a:t> DM procedures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our</a:t>
            </a:r>
            <a:r>
              <a:rPr lang="nl-NL" sz="1600" dirty="0"/>
              <a:t> research </a:t>
            </a:r>
            <a:r>
              <a:rPr lang="nl-NL" sz="1600" dirty="0" err="1"/>
              <a:t>programmes</a:t>
            </a:r>
            <a:r>
              <a:rPr lang="nl-NL" sz="1600" dirty="0"/>
              <a:t>.</a:t>
            </a:r>
          </a:p>
          <a:p>
            <a:pPr marL="0" indent="0" fontAlgn="ctr">
              <a:buNone/>
            </a:pPr>
            <a:r>
              <a:rPr lang="nl-NL" sz="2000" i="1" dirty="0"/>
              <a:t>Q2: </a:t>
            </a:r>
            <a:r>
              <a:rPr lang="nl-NL" sz="2000" i="1" dirty="0" err="1"/>
              <a:t>Why</a:t>
            </a:r>
            <a:r>
              <a:rPr lang="nl-NL" sz="2000" i="1" dirty="0"/>
              <a:t> does ZonMw stop </a:t>
            </a:r>
            <a:r>
              <a:rPr lang="nl-NL" sz="2000" i="1" dirty="0" err="1"/>
              <a:t>reviewing</a:t>
            </a:r>
            <a:r>
              <a:rPr lang="nl-NL" sz="2000" i="1" dirty="0"/>
              <a:t> </a:t>
            </a:r>
            <a:r>
              <a:rPr lang="nl-NL" sz="2000" i="1" dirty="0" err="1"/>
              <a:t>the</a:t>
            </a:r>
            <a:r>
              <a:rPr lang="nl-NL" sz="2000" i="1" dirty="0"/>
              <a:t> DMP’s? </a:t>
            </a:r>
            <a:r>
              <a:rPr lang="nl-NL" sz="2000" i="1" dirty="0" err="1"/>
              <a:t>What</a:t>
            </a:r>
            <a:r>
              <a:rPr lang="nl-NL" sz="2000" i="1" dirty="0"/>
              <a:t> </a:t>
            </a:r>
            <a:r>
              <a:rPr lang="nl-NL" sz="2000" i="1" dirty="0" err="1"/>
              <a:t>if</a:t>
            </a:r>
            <a:r>
              <a:rPr lang="nl-NL" sz="2000" i="1" dirty="0"/>
              <a:t> a researcher </a:t>
            </a:r>
            <a:r>
              <a:rPr lang="nl-NL" sz="2000" i="1" dirty="0" err="1"/>
              <a:t>delivers</a:t>
            </a:r>
            <a:r>
              <a:rPr lang="nl-NL" sz="2000" i="1" dirty="0"/>
              <a:t> bad </a:t>
            </a:r>
            <a:r>
              <a:rPr lang="nl-NL" sz="2000" i="1" dirty="0" err="1"/>
              <a:t>quality</a:t>
            </a:r>
            <a:r>
              <a:rPr lang="nl-NL" sz="2000" i="1" dirty="0"/>
              <a:t>?</a:t>
            </a:r>
          </a:p>
          <a:p>
            <a:pPr marL="305100" lvl="1" indent="0" fontAlgn="ctr">
              <a:buNone/>
            </a:pPr>
            <a:r>
              <a:rPr lang="nl-NL" sz="1600" dirty="0"/>
              <a:t>A: As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aspects</a:t>
            </a:r>
            <a:r>
              <a:rPr lang="nl-NL" sz="1600" dirty="0"/>
              <a:t> of research planning &amp; </a:t>
            </a:r>
            <a:r>
              <a:rPr lang="nl-NL" sz="1600" dirty="0" err="1"/>
              <a:t>granting</a:t>
            </a:r>
            <a:r>
              <a:rPr lang="nl-NL" sz="1600" dirty="0"/>
              <a:t>, </a:t>
            </a:r>
            <a:r>
              <a:rPr lang="nl-NL" sz="1600" dirty="0" err="1"/>
              <a:t>it</a:t>
            </a:r>
            <a:r>
              <a:rPr lang="nl-NL" sz="1600" dirty="0"/>
              <a:t> is </a:t>
            </a:r>
            <a:r>
              <a:rPr lang="nl-NL" sz="1600" dirty="0" err="1"/>
              <a:t>the</a:t>
            </a:r>
            <a:r>
              <a:rPr lang="nl-NL" sz="1600" dirty="0"/>
              <a:t> researcher </a:t>
            </a:r>
            <a:r>
              <a:rPr lang="nl-NL" sz="1600" dirty="0" err="1"/>
              <a:t>who</a:t>
            </a:r>
            <a:r>
              <a:rPr lang="nl-NL" sz="1600" dirty="0"/>
              <a:t> is </a:t>
            </a:r>
            <a:r>
              <a:rPr lang="nl-NL" sz="1600" dirty="0" err="1"/>
              <a:t>responsible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quality</a:t>
            </a:r>
            <a:r>
              <a:rPr lang="nl-NL" sz="1600" dirty="0"/>
              <a:t> of his </a:t>
            </a:r>
            <a:r>
              <a:rPr lang="nl-NL" sz="1600" dirty="0" err="1"/>
              <a:t>own</a:t>
            </a:r>
            <a:r>
              <a:rPr lang="nl-NL" sz="1600" dirty="0"/>
              <a:t> research. We </a:t>
            </a:r>
            <a:r>
              <a:rPr lang="nl-NL" sz="1600" dirty="0" err="1"/>
              <a:t>therefore</a:t>
            </a:r>
            <a:r>
              <a:rPr lang="nl-NL" sz="1600" dirty="0"/>
              <a:t> trust </a:t>
            </a:r>
            <a:r>
              <a:rPr lang="nl-NL" sz="1600" dirty="0" err="1"/>
              <a:t>that</a:t>
            </a:r>
            <a:r>
              <a:rPr lang="nl-NL" sz="1600" dirty="0"/>
              <a:t> </a:t>
            </a:r>
            <a:r>
              <a:rPr lang="nl-NL" sz="1600" dirty="0" err="1"/>
              <a:t>it</a:t>
            </a:r>
            <a:r>
              <a:rPr lang="nl-NL" sz="1600" dirty="0"/>
              <a:t> is </a:t>
            </a:r>
            <a:r>
              <a:rPr lang="nl-NL" sz="1600" dirty="0" err="1"/>
              <a:t>also</a:t>
            </a:r>
            <a:r>
              <a:rPr lang="nl-NL" sz="1600" dirty="0"/>
              <a:t> his </a:t>
            </a:r>
            <a:r>
              <a:rPr lang="nl-NL" sz="1600" dirty="0" err="1"/>
              <a:t>own</a:t>
            </a:r>
            <a:r>
              <a:rPr lang="nl-NL" sz="1600" dirty="0"/>
              <a:t> benefit </a:t>
            </a:r>
            <a:r>
              <a:rPr lang="nl-NL" sz="1600" dirty="0" err="1"/>
              <a:t>to</a:t>
            </a:r>
            <a:r>
              <a:rPr lang="nl-NL" sz="1600" dirty="0"/>
              <a:t> make a </a:t>
            </a:r>
            <a:r>
              <a:rPr lang="nl-NL" sz="1600" dirty="0" err="1"/>
              <a:t>good</a:t>
            </a:r>
            <a:r>
              <a:rPr lang="nl-NL" sz="1600" dirty="0"/>
              <a:t> DM planning. In </a:t>
            </a:r>
            <a:r>
              <a:rPr lang="nl-NL" sz="1600" dirty="0" err="1"/>
              <a:t>addition</a:t>
            </a:r>
            <a:r>
              <a:rPr lang="nl-NL" sz="1600" dirty="0"/>
              <a:t>, we make </a:t>
            </a:r>
            <a:r>
              <a:rPr lang="nl-NL" sz="1600" dirty="0" err="1"/>
              <a:t>agreements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research support offices of </a:t>
            </a:r>
            <a:r>
              <a:rPr lang="nl-NL" sz="1600" dirty="0" err="1"/>
              <a:t>the</a:t>
            </a:r>
            <a:r>
              <a:rPr lang="nl-NL" sz="1600" dirty="0"/>
              <a:t> research </a:t>
            </a:r>
            <a:r>
              <a:rPr lang="nl-NL" sz="1600" dirty="0" err="1"/>
              <a:t>institutes</a:t>
            </a:r>
            <a:r>
              <a:rPr lang="nl-NL" sz="1600" dirty="0"/>
              <a:t> </a:t>
            </a:r>
            <a:r>
              <a:rPr lang="nl-NL" sz="1600" dirty="0" err="1"/>
              <a:t>about</a:t>
            </a:r>
            <a:r>
              <a:rPr lang="nl-NL" sz="1600" dirty="0"/>
              <a:t> DM planning, support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quality</a:t>
            </a:r>
            <a:r>
              <a:rPr lang="nl-NL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819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65" y="893737"/>
            <a:ext cx="8229600" cy="728420"/>
          </a:xfrm>
        </p:spPr>
        <p:txBody>
          <a:bodyPr/>
          <a:lstStyle/>
          <a:p>
            <a:r>
              <a:rPr lang="nl-NL" sz="2000" dirty="0" err="1"/>
              <a:t>March</a:t>
            </a:r>
            <a:r>
              <a:rPr lang="nl-NL" sz="2000" dirty="0"/>
              <a:t> 14: </a:t>
            </a:r>
            <a:r>
              <a:rPr lang="nl-NL" sz="2000" b="0" dirty="0"/>
              <a:t>My talk </a:t>
            </a:r>
            <a:r>
              <a:rPr lang="nl-NL" sz="2000" b="0" dirty="0" err="1"/>
              <a:t>stopped</a:t>
            </a:r>
            <a:r>
              <a:rPr lang="nl-NL" sz="2000" b="0" dirty="0"/>
              <a:t> here, </a:t>
            </a:r>
            <a:r>
              <a:rPr lang="nl-NL" sz="2000" b="0" dirty="0" err="1"/>
              <a:t>and</a:t>
            </a:r>
            <a:r>
              <a:rPr lang="nl-NL" sz="2000" b="0" dirty="0"/>
              <a:t> we </a:t>
            </a:r>
            <a:r>
              <a:rPr lang="nl-NL" sz="2000" b="0" dirty="0" err="1"/>
              <a:t>continued</a:t>
            </a:r>
            <a:r>
              <a:rPr lang="nl-NL" sz="2000" b="0" dirty="0"/>
              <a:t> </a:t>
            </a:r>
            <a:r>
              <a:rPr lang="nl-NL" sz="2000" b="0" dirty="0" err="1"/>
              <a:t>with</a:t>
            </a:r>
            <a:r>
              <a:rPr lang="nl-NL" sz="2000" b="0" dirty="0"/>
              <a:t> </a:t>
            </a:r>
            <a:r>
              <a:rPr lang="nl-NL" sz="2000" b="0" dirty="0" err="1"/>
              <a:t>discussion</a:t>
            </a:r>
            <a:r>
              <a:rPr lang="nl-NL" sz="2000" b="0" dirty="0"/>
              <a:t>. </a:t>
            </a:r>
            <a:r>
              <a:rPr lang="nl-NL" sz="2000" b="0" dirty="0" err="1"/>
              <a:t>Some</a:t>
            </a:r>
            <a:r>
              <a:rPr lang="nl-NL" sz="2000" b="0" dirty="0"/>
              <a:t> issues I want </a:t>
            </a:r>
            <a:r>
              <a:rPr lang="nl-NL" sz="2000" b="0" dirty="0" err="1"/>
              <a:t>clarify</a:t>
            </a:r>
            <a:r>
              <a:rPr lang="nl-NL" sz="2000" b="0" dirty="0"/>
              <a:t> here: </a:t>
            </a:r>
            <a:r>
              <a:rPr lang="nl-NL" sz="2000" dirty="0" err="1"/>
              <a:t>about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key</a:t>
            </a:r>
            <a:r>
              <a:rPr lang="nl-NL" sz="2000" dirty="0"/>
              <a:t> items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0708" y="1622158"/>
            <a:ext cx="8229600" cy="5197096"/>
          </a:xfrm>
        </p:spPr>
        <p:txBody>
          <a:bodyPr/>
          <a:lstStyle/>
          <a:p>
            <a:pPr marL="0" indent="0" fontAlgn="ctr">
              <a:buNone/>
            </a:pPr>
            <a:r>
              <a:rPr lang="nl-NL" sz="2000" i="1" dirty="0"/>
              <a:t>Q3: </a:t>
            </a:r>
            <a:r>
              <a:rPr lang="nl-NL" sz="2000" i="1" dirty="0" err="1"/>
              <a:t>What</a:t>
            </a:r>
            <a:r>
              <a:rPr lang="nl-NL" sz="2000" i="1" dirty="0"/>
              <a:t> is </a:t>
            </a:r>
            <a:r>
              <a:rPr lang="nl-NL" sz="2000" i="1" dirty="0" err="1"/>
              <a:t>the</a:t>
            </a:r>
            <a:r>
              <a:rPr lang="nl-NL" sz="2000" i="1" dirty="0"/>
              <a:t> </a:t>
            </a:r>
            <a:r>
              <a:rPr lang="nl-NL" sz="2000" i="1" dirty="0" err="1"/>
              <a:t>purpose</a:t>
            </a:r>
            <a:r>
              <a:rPr lang="nl-NL" sz="2000" i="1" dirty="0"/>
              <a:t> of </a:t>
            </a:r>
            <a:r>
              <a:rPr lang="nl-NL" sz="2000" i="1" dirty="0" err="1"/>
              <a:t>the</a:t>
            </a:r>
            <a:r>
              <a:rPr lang="nl-NL" sz="2000" i="1" dirty="0"/>
              <a:t> </a:t>
            </a:r>
            <a:r>
              <a:rPr lang="nl-NL" sz="2000" i="1" dirty="0" err="1"/>
              <a:t>key</a:t>
            </a:r>
            <a:r>
              <a:rPr lang="nl-NL" sz="2000" i="1" dirty="0"/>
              <a:t> items of ZonMw?</a:t>
            </a:r>
          </a:p>
          <a:p>
            <a:pPr marL="305100" lvl="1" indent="0" fontAlgn="ctr">
              <a:buNone/>
            </a:pPr>
            <a:r>
              <a:rPr lang="nl-NL" sz="1600" dirty="0"/>
              <a:t>A: </a:t>
            </a:r>
            <a:r>
              <a:rPr lang="nl-NL" sz="1600" dirty="0" err="1"/>
              <a:t>Two</a:t>
            </a:r>
            <a:r>
              <a:rPr lang="nl-NL" sz="1600" dirty="0"/>
              <a:t> </a:t>
            </a:r>
            <a:r>
              <a:rPr lang="nl-NL" sz="1600" dirty="0" err="1"/>
              <a:t>reasons</a:t>
            </a:r>
            <a:r>
              <a:rPr lang="nl-NL" sz="1600" dirty="0"/>
              <a:t> (</a:t>
            </a:r>
            <a:r>
              <a:rPr lang="nl-NL" sz="1600" dirty="0" err="1"/>
              <a:t>similar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reasons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asking</a:t>
            </a:r>
            <a:r>
              <a:rPr lang="nl-NL" sz="1600" dirty="0"/>
              <a:t> a DMP)</a:t>
            </a:r>
          </a:p>
          <a:p>
            <a:pPr lvl="1" fontAlgn="ctr">
              <a:spcBef>
                <a:spcPts val="600"/>
              </a:spcBef>
            </a:pPr>
            <a:r>
              <a:rPr lang="nl-NL" sz="1600" dirty="0" err="1"/>
              <a:t>Administrative</a:t>
            </a:r>
            <a:r>
              <a:rPr lang="nl-NL" sz="1600" dirty="0"/>
              <a:t>: check </a:t>
            </a:r>
            <a:r>
              <a:rPr lang="nl-NL" sz="1600" dirty="0" err="1"/>
              <a:t>whether</a:t>
            </a:r>
            <a:r>
              <a:rPr lang="nl-NL" sz="1600" dirty="0"/>
              <a:t> a </a:t>
            </a:r>
            <a:r>
              <a:rPr lang="nl-NL" sz="1600" dirty="0" err="1"/>
              <a:t>the</a:t>
            </a:r>
            <a:r>
              <a:rPr lang="nl-NL" sz="1600" dirty="0"/>
              <a:t> DMP has been </a:t>
            </a:r>
            <a:r>
              <a:rPr lang="nl-NL" sz="1600" dirty="0" err="1"/>
              <a:t>carried</a:t>
            </a:r>
            <a:r>
              <a:rPr lang="nl-NL" sz="1600" dirty="0"/>
              <a:t> out: ZonMw </a:t>
            </a:r>
            <a:r>
              <a:rPr lang="nl-NL" sz="1600" dirty="0" err="1"/>
              <a:t>will</a:t>
            </a:r>
            <a:r>
              <a:rPr lang="nl-NL" sz="1600" dirty="0"/>
              <a:t> monitor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progress</a:t>
            </a:r>
            <a:r>
              <a:rPr lang="nl-NL" sz="1600" dirty="0"/>
              <a:t> </a:t>
            </a:r>
            <a:r>
              <a:rPr lang="nl-NL" sz="1600" dirty="0" err="1"/>
              <a:t>during</a:t>
            </a:r>
            <a:r>
              <a:rPr lang="nl-NL" sz="1600" dirty="0"/>
              <a:t> a project: </a:t>
            </a:r>
            <a:r>
              <a:rPr lang="nl-NL" sz="1600" dirty="0" err="1"/>
              <a:t>what</a:t>
            </a:r>
            <a:r>
              <a:rPr lang="nl-NL" sz="1600" dirty="0"/>
              <a:t> information is </a:t>
            </a:r>
            <a:r>
              <a:rPr lang="nl-NL" sz="1600" dirty="0" err="1"/>
              <a:t>already</a:t>
            </a:r>
            <a:r>
              <a:rPr lang="nl-NL" sz="1600" dirty="0"/>
              <a:t> </a:t>
            </a:r>
            <a:r>
              <a:rPr lang="nl-NL" sz="1600" dirty="0" err="1"/>
              <a:t>available</a:t>
            </a:r>
            <a:r>
              <a:rPr lang="nl-NL" sz="1600" dirty="0"/>
              <a:t> at </a:t>
            </a:r>
            <a:r>
              <a:rPr lang="nl-NL" sz="1600" dirty="0" err="1"/>
              <a:t>the</a:t>
            </a:r>
            <a:r>
              <a:rPr lang="nl-NL" sz="1600" dirty="0"/>
              <a:t> start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halfway</a:t>
            </a:r>
            <a:r>
              <a:rPr lang="nl-NL" sz="1600" dirty="0"/>
              <a:t> a project? </a:t>
            </a:r>
            <a:r>
              <a:rPr lang="nl-NL" sz="1600" dirty="0" err="1"/>
              <a:t>What</a:t>
            </a:r>
            <a:r>
              <a:rPr lang="nl-NL" sz="1600" dirty="0"/>
              <a:t> is </a:t>
            </a:r>
            <a:r>
              <a:rPr lang="nl-NL" sz="1600" dirty="0" err="1"/>
              <a:t>the</a:t>
            </a:r>
            <a:r>
              <a:rPr lang="nl-NL" sz="1600" dirty="0"/>
              <a:t> complete information at </a:t>
            </a:r>
            <a:r>
              <a:rPr lang="nl-NL" sz="1600" dirty="0" err="1"/>
              <a:t>the</a:t>
            </a:r>
            <a:r>
              <a:rPr lang="nl-NL" sz="1600" dirty="0"/>
              <a:t> end?</a:t>
            </a:r>
          </a:p>
          <a:p>
            <a:pPr lvl="1" fontAlgn="ctr">
              <a:spcBef>
                <a:spcPts val="600"/>
              </a:spcBef>
            </a:pPr>
            <a:r>
              <a:rPr lang="nl-NL" sz="1600" dirty="0" err="1"/>
              <a:t>Informative</a:t>
            </a:r>
            <a:r>
              <a:rPr lang="nl-NL" sz="1600" dirty="0"/>
              <a:t>: The </a:t>
            </a:r>
            <a:r>
              <a:rPr lang="nl-NL" sz="1600" dirty="0" err="1"/>
              <a:t>key</a:t>
            </a:r>
            <a:r>
              <a:rPr lang="nl-NL" sz="1600" dirty="0"/>
              <a:t> items are in </a:t>
            </a:r>
            <a:r>
              <a:rPr lang="nl-NL" sz="1600" dirty="0" err="1"/>
              <a:t>fact</a:t>
            </a:r>
            <a:r>
              <a:rPr lang="nl-NL" sz="1600" dirty="0"/>
              <a:t> a </a:t>
            </a:r>
            <a:r>
              <a:rPr lang="nl-NL" sz="1600" dirty="0" err="1"/>
              <a:t>minimal</a:t>
            </a:r>
            <a:r>
              <a:rPr lang="nl-NL" sz="1600" dirty="0"/>
              <a:t> dataset </a:t>
            </a:r>
            <a:r>
              <a:rPr lang="nl-NL" sz="1600" dirty="0" err="1"/>
              <a:t>about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outcome</a:t>
            </a:r>
            <a:r>
              <a:rPr lang="nl-NL" sz="1600" dirty="0"/>
              <a:t> of </a:t>
            </a:r>
            <a:r>
              <a:rPr lang="nl-NL" sz="1600" dirty="0" err="1"/>
              <a:t>your</a:t>
            </a:r>
            <a:r>
              <a:rPr lang="nl-NL" sz="1600" dirty="0"/>
              <a:t> DM. We want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learn</a:t>
            </a:r>
            <a:r>
              <a:rPr lang="nl-NL" sz="1600" dirty="0"/>
              <a:t> </a:t>
            </a:r>
            <a:r>
              <a:rPr lang="nl-NL" sz="1600" dirty="0" err="1"/>
              <a:t>from</a:t>
            </a:r>
            <a:r>
              <a:rPr lang="nl-NL" sz="1600" dirty="0"/>
              <a:t> DM </a:t>
            </a:r>
            <a:r>
              <a:rPr lang="nl-NL" sz="1600" dirty="0" err="1"/>
              <a:t>methods</a:t>
            </a:r>
            <a:r>
              <a:rPr lang="nl-NL" sz="1600" dirty="0"/>
              <a:t>, tools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standards</a:t>
            </a:r>
            <a:r>
              <a:rPr lang="nl-NL" sz="1600" dirty="0"/>
              <a:t> </a:t>
            </a:r>
            <a:r>
              <a:rPr lang="nl-NL" sz="1600" dirty="0" err="1"/>
              <a:t>that</a:t>
            </a:r>
            <a:r>
              <a:rPr lang="nl-NL" sz="1600" dirty="0"/>
              <a:t> are </a:t>
            </a:r>
            <a:r>
              <a:rPr lang="nl-NL" sz="1600" dirty="0" err="1"/>
              <a:t>applied</a:t>
            </a:r>
            <a:r>
              <a:rPr lang="nl-NL" sz="1600" dirty="0"/>
              <a:t> in </a:t>
            </a:r>
            <a:r>
              <a:rPr lang="nl-NL" sz="1600" dirty="0" err="1"/>
              <a:t>projects</a:t>
            </a:r>
            <a:r>
              <a:rPr lang="nl-NL" sz="1600" dirty="0"/>
              <a:t>. </a:t>
            </a:r>
            <a:r>
              <a:rPr lang="nl-NL" sz="1600" dirty="0" err="1"/>
              <a:t>That</a:t>
            </a:r>
            <a:r>
              <a:rPr lang="nl-NL" sz="1600" dirty="0"/>
              <a:t> way, we </a:t>
            </a:r>
            <a:r>
              <a:rPr lang="nl-NL" sz="1600" dirty="0" err="1"/>
              <a:t>can</a:t>
            </a:r>
            <a:r>
              <a:rPr lang="nl-NL" sz="1600" dirty="0"/>
              <a:t> </a:t>
            </a:r>
            <a:r>
              <a:rPr lang="nl-NL" sz="1600" dirty="0" err="1"/>
              <a:t>further</a:t>
            </a:r>
            <a:r>
              <a:rPr lang="nl-NL" sz="1600" dirty="0"/>
              <a:t> </a:t>
            </a:r>
            <a:r>
              <a:rPr lang="nl-NL" sz="1600" dirty="0" err="1"/>
              <a:t>improve</a:t>
            </a:r>
            <a:r>
              <a:rPr lang="nl-NL" sz="1600" dirty="0"/>
              <a:t> / </a:t>
            </a:r>
            <a:r>
              <a:rPr lang="nl-NL" sz="1600" dirty="0" err="1"/>
              <a:t>tailor</a:t>
            </a:r>
            <a:r>
              <a:rPr lang="nl-NL" sz="1600" dirty="0"/>
              <a:t> DM procedures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our</a:t>
            </a:r>
            <a:r>
              <a:rPr lang="nl-NL" sz="1600" dirty="0"/>
              <a:t> research </a:t>
            </a:r>
            <a:r>
              <a:rPr lang="nl-NL" sz="1600" dirty="0" err="1"/>
              <a:t>programmes</a:t>
            </a:r>
            <a:r>
              <a:rPr lang="nl-NL" sz="1600" dirty="0"/>
              <a:t>. </a:t>
            </a:r>
            <a:r>
              <a:rPr lang="nl-NL" sz="1600" dirty="0" err="1"/>
              <a:t>Also</a:t>
            </a:r>
            <a:r>
              <a:rPr lang="nl-NL" sz="1600" dirty="0"/>
              <a:t>, we </a:t>
            </a:r>
            <a:r>
              <a:rPr lang="nl-NL" sz="1600" dirty="0" err="1"/>
              <a:t>can</a:t>
            </a:r>
            <a:r>
              <a:rPr lang="nl-NL" sz="1600" dirty="0"/>
              <a:t> </a:t>
            </a:r>
            <a:r>
              <a:rPr lang="nl-NL" sz="1600" dirty="0" err="1"/>
              <a:t>stimulate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use</a:t>
            </a:r>
            <a:r>
              <a:rPr lang="nl-NL" sz="1600" dirty="0"/>
              <a:t> of </a:t>
            </a:r>
            <a:r>
              <a:rPr lang="nl-NL" sz="1600" dirty="0" err="1"/>
              <a:t>standards</a:t>
            </a:r>
            <a:r>
              <a:rPr lang="nl-NL" sz="1600" dirty="0"/>
              <a:t> </a:t>
            </a:r>
            <a:r>
              <a:rPr lang="nl-NL" sz="1600" dirty="0" err="1"/>
              <a:t>within</a:t>
            </a:r>
            <a:r>
              <a:rPr lang="nl-NL" sz="1600" dirty="0"/>
              <a:t> research </a:t>
            </a:r>
            <a:r>
              <a:rPr lang="nl-NL" sz="1600" dirty="0" err="1"/>
              <a:t>communities</a:t>
            </a:r>
            <a:r>
              <a:rPr lang="nl-NL" sz="1600" dirty="0"/>
              <a:t>.</a:t>
            </a:r>
          </a:p>
          <a:p>
            <a:pPr marL="0" indent="0" fontAlgn="ctr">
              <a:buNone/>
            </a:pPr>
            <a:r>
              <a:rPr lang="nl-NL" sz="2000" i="1" dirty="0"/>
              <a:t>Q4: The </a:t>
            </a:r>
            <a:r>
              <a:rPr lang="nl-NL" sz="2000" i="1" dirty="0" err="1"/>
              <a:t>key</a:t>
            </a:r>
            <a:r>
              <a:rPr lang="nl-NL" sz="2000" i="1" dirty="0"/>
              <a:t> items are far </a:t>
            </a:r>
            <a:r>
              <a:rPr lang="nl-NL" sz="2000" i="1" dirty="0" err="1"/>
              <a:t>too</a:t>
            </a:r>
            <a:r>
              <a:rPr lang="nl-NL" sz="2000" i="1" dirty="0"/>
              <a:t> </a:t>
            </a:r>
            <a:r>
              <a:rPr lang="nl-NL" sz="2000" i="1" dirty="0" err="1"/>
              <a:t>ambitious</a:t>
            </a:r>
            <a:r>
              <a:rPr lang="nl-NL" sz="2000" i="1" dirty="0"/>
              <a:t>. Most research is </a:t>
            </a:r>
            <a:r>
              <a:rPr lang="nl-NL" sz="2000" i="1" dirty="0" err="1"/>
              <a:t>not</a:t>
            </a:r>
            <a:r>
              <a:rPr lang="nl-NL" sz="2000" i="1" dirty="0"/>
              <a:t> </a:t>
            </a:r>
            <a:r>
              <a:rPr lang="nl-NL" sz="2000" i="1" dirty="0" err="1"/>
              <a:t>yet</a:t>
            </a:r>
            <a:r>
              <a:rPr lang="nl-NL" sz="2000" i="1" dirty="0"/>
              <a:t> ready </a:t>
            </a:r>
            <a:r>
              <a:rPr lang="nl-NL" sz="2000" i="1" dirty="0" err="1"/>
              <a:t>to</a:t>
            </a:r>
            <a:r>
              <a:rPr lang="nl-NL" sz="2000" i="1" dirty="0"/>
              <a:t> meet </a:t>
            </a:r>
            <a:r>
              <a:rPr lang="nl-NL" sz="2000" i="1" dirty="0" err="1"/>
              <a:t>them</a:t>
            </a:r>
            <a:r>
              <a:rPr lang="nl-NL" sz="2000" i="1" dirty="0"/>
              <a:t>. Or </a:t>
            </a:r>
            <a:r>
              <a:rPr lang="nl-NL" sz="2000" i="1" dirty="0" err="1"/>
              <a:t>they</a:t>
            </a:r>
            <a:r>
              <a:rPr lang="nl-NL" sz="2000" i="1" dirty="0"/>
              <a:t> </a:t>
            </a:r>
            <a:r>
              <a:rPr lang="nl-NL" sz="2000" i="1" dirty="0" err="1"/>
              <a:t>simply</a:t>
            </a:r>
            <a:r>
              <a:rPr lang="nl-NL" sz="2000" i="1" dirty="0"/>
              <a:t> do </a:t>
            </a:r>
            <a:r>
              <a:rPr lang="nl-NL" sz="2000" i="1" dirty="0" err="1"/>
              <a:t>not</a:t>
            </a:r>
            <a:r>
              <a:rPr lang="nl-NL" sz="2000" i="1" dirty="0"/>
              <a:t> fit </a:t>
            </a:r>
            <a:r>
              <a:rPr lang="nl-NL" sz="2000" i="1" dirty="0" err="1"/>
              <a:t>the</a:t>
            </a:r>
            <a:r>
              <a:rPr lang="nl-NL" sz="2000" i="1" dirty="0"/>
              <a:t> </a:t>
            </a:r>
            <a:r>
              <a:rPr lang="nl-NL" sz="2000" i="1" dirty="0" err="1"/>
              <a:t>practice</a:t>
            </a:r>
            <a:r>
              <a:rPr lang="nl-NL" sz="2000" i="1" dirty="0"/>
              <a:t> of a research community. How does ZonMw deal </a:t>
            </a:r>
            <a:r>
              <a:rPr lang="nl-NL" sz="2000" i="1" dirty="0" err="1"/>
              <a:t>with</a:t>
            </a:r>
            <a:r>
              <a:rPr lang="nl-NL" sz="2000" i="1" dirty="0"/>
              <a:t> </a:t>
            </a:r>
            <a:r>
              <a:rPr lang="nl-NL" sz="2000" i="1" dirty="0" err="1"/>
              <a:t>this</a:t>
            </a:r>
            <a:r>
              <a:rPr lang="nl-NL" sz="2000" i="1" dirty="0"/>
              <a:t> </a:t>
            </a:r>
            <a:r>
              <a:rPr lang="nl-NL" sz="2000" i="1" dirty="0" err="1"/>
              <a:t>problem</a:t>
            </a:r>
            <a:r>
              <a:rPr lang="nl-NL" sz="2000" i="1" dirty="0"/>
              <a:t>?</a:t>
            </a:r>
          </a:p>
          <a:p>
            <a:pPr marL="305100" lvl="1" indent="0" fontAlgn="ctr">
              <a:buNone/>
            </a:pPr>
            <a:r>
              <a:rPr lang="nl-NL" sz="1600" dirty="0"/>
              <a:t>A: The </a:t>
            </a:r>
            <a:r>
              <a:rPr lang="nl-NL" sz="1600" dirty="0" err="1"/>
              <a:t>key</a:t>
            </a:r>
            <a:r>
              <a:rPr lang="nl-NL" sz="1600" dirty="0"/>
              <a:t> items are </a:t>
            </a:r>
            <a:r>
              <a:rPr lang="nl-NL" sz="1600" dirty="0" err="1"/>
              <a:t>desirable</a:t>
            </a:r>
            <a:r>
              <a:rPr lang="nl-NL" sz="1600" dirty="0"/>
              <a:t> topics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reasons</a:t>
            </a:r>
            <a:r>
              <a:rPr lang="nl-NL" sz="1600" dirty="0"/>
              <a:t> </a:t>
            </a:r>
            <a:r>
              <a:rPr lang="nl-NL" sz="1600" dirty="0" err="1"/>
              <a:t>stated</a:t>
            </a:r>
            <a:r>
              <a:rPr lang="nl-NL" sz="1600" dirty="0"/>
              <a:t> in Q3. At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same</a:t>
            </a:r>
            <a:r>
              <a:rPr lang="nl-NL" sz="1600" dirty="0"/>
              <a:t> time, we </a:t>
            </a:r>
            <a:r>
              <a:rPr lang="nl-NL" sz="1600" dirty="0" err="1"/>
              <a:t>realise</a:t>
            </a:r>
            <a:r>
              <a:rPr lang="nl-NL" sz="1600" dirty="0"/>
              <a:t> </a:t>
            </a:r>
            <a:r>
              <a:rPr lang="nl-NL" sz="1600" dirty="0" err="1"/>
              <a:t>that</a:t>
            </a:r>
            <a:r>
              <a:rPr lang="nl-NL" sz="1600" dirty="0"/>
              <a:t> </a:t>
            </a:r>
            <a:r>
              <a:rPr lang="nl-NL" sz="1600" dirty="0" err="1"/>
              <a:t>there</a:t>
            </a:r>
            <a:r>
              <a:rPr lang="nl-NL" sz="1600" dirty="0"/>
              <a:t> is </a:t>
            </a:r>
            <a:r>
              <a:rPr lang="nl-NL" sz="1600" dirty="0" err="1"/>
              <a:t>still</a:t>
            </a:r>
            <a:r>
              <a:rPr lang="nl-NL" sz="1600" dirty="0"/>
              <a:t> al lot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developed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RDM. In </a:t>
            </a:r>
            <a:r>
              <a:rPr lang="nl-NL" sz="1600" dirty="0" err="1"/>
              <a:t>our</a:t>
            </a:r>
            <a:r>
              <a:rPr lang="nl-NL" sz="1600" dirty="0"/>
              <a:t> </a:t>
            </a:r>
            <a:r>
              <a:rPr lang="nl-NL" sz="1600" dirty="0" err="1"/>
              <a:t>scheme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key</a:t>
            </a:r>
            <a:r>
              <a:rPr lang="nl-NL" sz="1600" dirty="0"/>
              <a:t> items, </a:t>
            </a:r>
            <a:r>
              <a:rPr lang="nl-NL" sz="1600" dirty="0" err="1"/>
              <a:t>there</a:t>
            </a:r>
            <a:r>
              <a:rPr lang="nl-NL" sz="1600" dirty="0"/>
              <a:t> is </a:t>
            </a:r>
            <a:r>
              <a:rPr lang="nl-NL" sz="1600" dirty="0" err="1"/>
              <a:t>an</a:t>
            </a:r>
            <a:r>
              <a:rPr lang="nl-NL" sz="1600" dirty="0"/>
              <a:t> option </a:t>
            </a:r>
            <a:r>
              <a:rPr lang="nl-NL" sz="1600" dirty="0" err="1"/>
              <a:t>to</a:t>
            </a:r>
            <a:r>
              <a:rPr lang="nl-NL" sz="1600" dirty="0"/>
              <a:t> state “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available</a:t>
            </a:r>
            <a:r>
              <a:rPr lang="nl-NL" sz="1600" dirty="0"/>
              <a:t>”/ “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applicable</a:t>
            </a:r>
            <a:r>
              <a:rPr lang="nl-NL" sz="1600" dirty="0"/>
              <a:t>”,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reason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this</a:t>
            </a:r>
            <a:r>
              <a:rPr lang="nl-NL" sz="1600" dirty="0"/>
              <a:t>. </a:t>
            </a:r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this</a:t>
            </a:r>
            <a:r>
              <a:rPr lang="nl-NL" sz="1600" dirty="0"/>
              <a:t> information is input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further</a:t>
            </a:r>
            <a:r>
              <a:rPr lang="nl-NL" sz="1600" dirty="0"/>
              <a:t>, community </a:t>
            </a:r>
            <a:r>
              <a:rPr lang="nl-NL" sz="1600" dirty="0" err="1"/>
              <a:t>specific</a:t>
            </a:r>
            <a:r>
              <a:rPr lang="nl-NL" sz="1600" dirty="0"/>
              <a:t> </a:t>
            </a:r>
            <a:r>
              <a:rPr lang="nl-NL" sz="1600" dirty="0" err="1"/>
              <a:t>developments</a:t>
            </a:r>
            <a:r>
              <a:rPr lang="nl-NL" sz="1600" dirty="0"/>
              <a:t> in </a:t>
            </a:r>
            <a:r>
              <a:rPr lang="nl-NL" sz="1600" dirty="0" err="1"/>
              <a:t>our</a:t>
            </a:r>
            <a:r>
              <a:rPr lang="nl-NL" sz="1600" dirty="0"/>
              <a:t> procedures.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54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45" y="822037"/>
            <a:ext cx="6166843" cy="8173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b="0" dirty="0">
                <a:solidFill>
                  <a:srgbClr val="0070C0"/>
                </a:solidFill>
              </a:rPr>
              <a:t>Datamanagement at ZonMw:</a:t>
            </a: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b="1" dirty="0">
                <a:solidFill>
                  <a:srgbClr val="0070C0"/>
                </a:solidFill>
              </a:rPr>
              <a:t>	</a:t>
            </a:r>
            <a:br>
              <a:rPr lang="nl-NL" b="1" dirty="0">
                <a:solidFill>
                  <a:srgbClr val="0070C0"/>
                </a:solidFill>
              </a:rPr>
            </a:br>
            <a:r>
              <a:rPr lang="nl-NL" b="1" dirty="0">
                <a:solidFill>
                  <a:srgbClr val="0070C0"/>
                </a:solidFill>
              </a:rPr>
              <a:t>Procedure 2019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4944" y="1736436"/>
            <a:ext cx="7573819" cy="5121565"/>
          </a:xfrm>
        </p:spPr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  <a:defRPr/>
            </a:pPr>
            <a:r>
              <a:rPr lang="nl-NL" sz="1800" dirty="0">
                <a:solidFill>
                  <a:srgbClr val="0070C0"/>
                </a:solidFill>
              </a:rPr>
              <a:t>1. Call &gt; project </a:t>
            </a:r>
            <a:r>
              <a:rPr lang="nl-NL" sz="1800" dirty="0" err="1">
                <a:solidFill>
                  <a:srgbClr val="0070C0"/>
                </a:solidFill>
              </a:rPr>
              <a:t>idea</a:t>
            </a:r>
            <a:r>
              <a:rPr lang="nl-NL" sz="1800" dirty="0">
                <a:solidFill>
                  <a:srgbClr val="0070C0"/>
                </a:solidFill>
              </a:rPr>
              <a:t>: </a:t>
            </a:r>
          </a:p>
          <a:p>
            <a:pPr marL="305100" lvl="1" indent="0">
              <a:buClr>
                <a:srgbClr val="0070C0"/>
              </a:buClr>
              <a:buNone/>
              <a:defRPr/>
            </a:pPr>
            <a:r>
              <a:rPr lang="nl-NL" sz="1800" i="1" dirty="0"/>
              <a:t>Researcher must </a:t>
            </a:r>
            <a:r>
              <a:rPr lang="nl-NL" sz="1800" i="1" dirty="0" err="1"/>
              <a:t>explain</a:t>
            </a:r>
            <a:r>
              <a:rPr lang="nl-NL" sz="1800" i="1" dirty="0"/>
              <a:t>: do </a:t>
            </a:r>
            <a:r>
              <a:rPr lang="nl-NL" sz="1800" i="1" dirty="0" err="1"/>
              <a:t>you</a:t>
            </a:r>
            <a:r>
              <a:rPr lang="nl-NL" sz="1800" i="1" dirty="0"/>
              <a:t> </a:t>
            </a:r>
            <a:r>
              <a:rPr lang="nl-NL" sz="1800" i="1" dirty="0" err="1"/>
              <a:t>reuse</a:t>
            </a:r>
            <a:r>
              <a:rPr lang="nl-NL" sz="1800" i="1" dirty="0"/>
              <a:t> </a:t>
            </a:r>
            <a:r>
              <a:rPr lang="nl-NL" sz="1800" i="1" dirty="0" err="1"/>
              <a:t>existing</a:t>
            </a:r>
            <a:r>
              <a:rPr lang="nl-NL" sz="1800" i="1" dirty="0"/>
              <a:t> data?</a:t>
            </a:r>
          </a:p>
          <a:p>
            <a:pPr marL="305100" lvl="1" indent="0">
              <a:buClr>
                <a:srgbClr val="0070C0"/>
              </a:buClr>
              <a:buNone/>
              <a:defRPr/>
            </a:pPr>
            <a:r>
              <a:rPr lang="nl-NL" sz="1800" i="1" dirty="0">
                <a:solidFill>
                  <a:srgbClr val="00B050"/>
                </a:solidFill>
              </a:rPr>
              <a:t>ZonMw sets </a:t>
            </a:r>
            <a:r>
              <a:rPr lang="nl-NL" sz="1800" i="1" dirty="0" err="1">
                <a:solidFill>
                  <a:srgbClr val="00B050"/>
                </a:solidFill>
              </a:rPr>
              <a:t>requirements</a:t>
            </a:r>
            <a:r>
              <a:rPr lang="nl-NL" sz="1800" i="1" dirty="0">
                <a:solidFill>
                  <a:srgbClr val="00B050"/>
                </a:solidFill>
              </a:rPr>
              <a:t> </a:t>
            </a:r>
            <a:r>
              <a:rPr lang="nl-NL" sz="1800" i="1" dirty="0" err="1">
                <a:solidFill>
                  <a:srgbClr val="00B050"/>
                </a:solidFill>
              </a:rPr>
              <a:t>for</a:t>
            </a:r>
            <a:r>
              <a:rPr lang="nl-NL" sz="1800" i="1" dirty="0">
                <a:solidFill>
                  <a:srgbClr val="00B050"/>
                </a:solidFill>
              </a:rPr>
              <a:t> output </a:t>
            </a:r>
            <a:r>
              <a:rPr lang="nl-NL" sz="1800" i="1" dirty="0" err="1">
                <a:solidFill>
                  <a:srgbClr val="00B050"/>
                </a:solidFill>
              </a:rPr>
              <a:t>from</a:t>
            </a:r>
            <a:r>
              <a:rPr lang="nl-NL" sz="1800" i="1" dirty="0">
                <a:solidFill>
                  <a:srgbClr val="00B050"/>
                </a:solidFill>
              </a:rPr>
              <a:t> DM </a:t>
            </a:r>
          </a:p>
          <a:p>
            <a:pPr marL="305100" lvl="1" indent="0">
              <a:buClr>
                <a:srgbClr val="0070C0"/>
              </a:buClr>
              <a:buNone/>
              <a:defRPr/>
            </a:pPr>
            <a:r>
              <a:rPr lang="nl-NL" sz="1800" i="1" dirty="0" err="1">
                <a:solidFill>
                  <a:srgbClr val="00B050"/>
                </a:solidFill>
              </a:rPr>
              <a:t>through</a:t>
            </a:r>
            <a:r>
              <a:rPr lang="nl-NL" sz="1800" i="1" dirty="0">
                <a:solidFill>
                  <a:srgbClr val="00B050"/>
                </a:solidFill>
              </a:rPr>
              <a:t> (a </a:t>
            </a:r>
            <a:r>
              <a:rPr lang="nl-NL" sz="1800" i="1" dirty="0" err="1">
                <a:solidFill>
                  <a:srgbClr val="00B050"/>
                </a:solidFill>
              </a:rPr>
              <a:t>selection</a:t>
            </a:r>
            <a:r>
              <a:rPr lang="nl-NL" sz="1800" i="1" dirty="0">
                <a:solidFill>
                  <a:srgbClr val="00B050"/>
                </a:solidFill>
              </a:rPr>
              <a:t> of) </a:t>
            </a:r>
            <a:r>
              <a:rPr lang="nl-NL" sz="1800" i="1" dirty="0" err="1">
                <a:solidFill>
                  <a:srgbClr val="00B050"/>
                </a:solidFill>
              </a:rPr>
              <a:t>key</a:t>
            </a:r>
            <a:r>
              <a:rPr lang="nl-NL" sz="1800" i="1" dirty="0">
                <a:solidFill>
                  <a:srgbClr val="00B050"/>
                </a:solidFill>
              </a:rPr>
              <a:t> items </a:t>
            </a:r>
          </a:p>
          <a:p>
            <a:pPr marL="0" indent="0">
              <a:buClr>
                <a:srgbClr val="0070C0"/>
              </a:buClr>
              <a:buNone/>
              <a:defRPr/>
            </a:pPr>
            <a:r>
              <a:rPr lang="nl-NL" sz="1800" dirty="0">
                <a:solidFill>
                  <a:srgbClr val="0070C0"/>
                </a:solidFill>
              </a:rPr>
              <a:t>2. Call &gt; full </a:t>
            </a:r>
            <a:r>
              <a:rPr lang="nl-NL" sz="1800" dirty="0" err="1">
                <a:solidFill>
                  <a:srgbClr val="0070C0"/>
                </a:solidFill>
              </a:rPr>
              <a:t>grant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proposal</a:t>
            </a:r>
            <a:r>
              <a:rPr lang="nl-NL" sz="1800" dirty="0">
                <a:solidFill>
                  <a:srgbClr val="0070C0"/>
                </a:solidFill>
              </a:rPr>
              <a:t>: </a:t>
            </a:r>
          </a:p>
          <a:p>
            <a:pPr marL="305100" lvl="1" indent="0">
              <a:buClr>
                <a:srgbClr val="0070C0"/>
              </a:buClr>
              <a:buNone/>
              <a:defRPr/>
            </a:pPr>
            <a:r>
              <a:rPr lang="nl-NL" sz="1800" i="1" dirty="0"/>
              <a:t>Same as </a:t>
            </a:r>
            <a:r>
              <a:rPr lang="nl-NL" sz="1800" i="1" dirty="0" err="1"/>
              <a:t>current</a:t>
            </a:r>
            <a:r>
              <a:rPr lang="nl-NL" sz="1800" i="1" dirty="0"/>
              <a:t> procedure</a:t>
            </a:r>
          </a:p>
          <a:p>
            <a:pPr marL="0" indent="0">
              <a:buClr>
                <a:srgbClr val="0070C0"/>
              </a:buClr>
              <a:buNone/>
              <a:defRPr/>
            </a:pPr>
            <a:r>
              <a:rPr lang="nl-NL" sz="1800" dirty="0">
                <a:solidFill>
                  <a:srgbClr val="0070C0"/>
                </a:solidFill>
              </a:rPr>
              <a:t>3. </a:t>
            </a:r>
            <a:r>
              <a:rPr lang="nl-NL" sz="1800" dirty="0" err="1">
                <a:solidFill>
                  <a:srgbClr val="0070C0"/>
                </a:solidFill>
              </a:rPr>
              <a:t>When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grant</a:t>
            </a:r>
            <a:r>
              <a:rPr lang="nl-NL" sz="1800" dirty="0">
                <a:solidFill>
                  <a:srgbClr val="0070C0"/>
                </a:solidFill>
              </a:rPr>
              <a:t> is </a:t>
            </a:r>
            <a:r>
              <a:rPr lang="nl-NL" sz="1800" dirty="0" err="1">
                <a:solidFill>
                  <a:srgbClr val="0070C0"/>
                </a:solidFill>
              </a:rPr>
              <a:t>awarded</a:t>
            </a:r>
            <a:r>
              <a:rPr lang="nl-NL" sz="1800" dirty="0">
                <a:solidFill>
                  <a:srgbClr val="0070C0"/>
                </a:solidFill>
              </a:rPr>
              <a:t>: make a DMP + </a:t>
            </a:r>
            <a:r>
              <a:rPr lang="nl-NL" sz="1800" dirty="0" err="1">
                <a:solidFill>
                  <a:srgbClr val="0070C0"/>
                </a:solidFill>
              </a:rPr>
              <a:t>submit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to</a:t>
            </a:r>
            <a:r>
              <a:rPr lang="nl-NL" sz="1800" dirty="0">
                <a:solidFill>
                  <a:srgbClr val="0070C0"/>
                </a:solidFill>
              </a:rPr>
              <a:t> ZonMw!</a:t>
            </a:r>
          </a:p>
          <a:p>
            <a:pPr marL="305100" lvl="1" indent="0">
              <a:buClr>
                <a:srgbClr val="0070C0"/>
              </a:buClr>
              <a:buNone/>
              <a:defRPr/>
            </a:pPr>
            <a:r>
              <a:rPr lang="nl-NL" sz="1800" i="1" dirty="0"/>
              <a:t>Researcher </a:t>
            </a:r>
            <a:r>
              <a:rPr lang="nl-NL" sz="1800" i="1" dirty="0" err="1">
                <a:solidFill>
                  <a:srgbClr val="00B050"/>
                </a:solidFill>
              </a:rPr>
              <a:t>may</a:t>
            </a:r>
            <a:r>
              <a:rPr lang="nl-NL" sz="1800" i="1" dirty="0">
                <a:solidFill>
                  <a:srgbClr val="00B050"/>
                </a:solidFill>
              </a:rPr>
              <a:t> </a:t>
            </a:r>
            <a:r>
              <a:rPr lang="nl-NL" sz="1800" i="1" dirty="0" err="1">
                <a:solidFill>
                  <a:srgbClr val="00B050"/>
                </a:solidFill>
              </a:rPr>
              <a:t>choose</a:t>
            </a:r>
            <a:r>
              <a:rPr lang="nl-NL" sz="1800" i="1" dirty="0">
                <a:solidFill>
                  <a:srgbClr val="00B050"/>
                </a:solidFill>
              </a:rPr>
              <a:t> a DMP template </a:t>
            </a:r>
          </a:p>
          <a:p>
            <a:pPr marL="305100" lvl="1" indent="0">
              <a:buClr>
                <a:srgbClr val="0070C0"/>
              </a:buClr>
              <a:buNone/>
              <a:defRPr/>
            </a:pPr>
            <a:r>
              <a:rPr lang="nl-NL" sz="1800" i="1" strike="sngStrike" dirty="0"/>
              <a:t>must </a:t>
            </a:r>
            <a:r>
              <a:rPr lang="nl-NL" sz="1800" i="1" strike="sngStrike" dirty="0" err="1"/>
              <a:t>use</a:t>
            </a:r>
            <a:r>
              <a:rPr lang="nl-NL" sz="1800" strike="sngStrike" dirty="0"/>
              <a:t> </a:t>
            </a:r>
            <a:r>
              <a:rPr lang="nl-NL" sz="1800" i="1" strike="sngStrike" dirty="0" err="1"/>
              <a:t>ZonMw’s</a:t>
            </a:r>
            <a:r>
              <a:rPr lang="nl-NL" sz="1800" i="1" strike="sngStrike" dirty="0"/>
              <a:t> template </a:t>
            </a:r>
            <a:r>
              <a:rPr lang="nl-NL" sz="1800" i="1" strike="sngStrike" dirty="0" err="1"/>
              <a:t>for</a:t>
            </a:r>
            <a:r>
              <a:rPr lang="nl-NL" sz="1800" i="1" strike="sngStrike" dirty="0"/>
              <a:t> DMP on </a:t>
            </a:r>
            <a:r>
              <a:rPr lang="nl-NL" sz="1800" i="1" strike="sngStrike" dirty="0" err="1"/>
              <a:t>DMPonline</a:t>
            </a:r>
            <a:endParaRPr lang="nl-NL" sz="1800" i="1" strike="sngStrike" dirty="0"/>
          </a:p>
          <a:p>
            <a:pPr marL="0" indent="0">
              <a:buClr>
                <a:srgbClr val="0070C0"/>
              </a:buClr>
              <a:buNone/>
              <a:defRPr/>
            </a:pPr>
            <a:r>
              <a:rPr lang="nl-NL" sz="1800" dirty="0">
                <a:solidFill>
                  <a:srgbClr val="0070C0"/>
                </a:solidFill>
              </a:rPr>
              <a:t>4. Feedback on DMP </a:t>
            </a:r>
            <a:r>
              <a:rPr lang="nl-NL" sz="1800" dirty="0" err="1">
                <a:solidFill>
                  <a:srgbClr val="0070C0"/>
                </a:solidFill>
              </a:rPr>
              <a:t>from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strike="sngStrike" dirty="0">
                <a:solidFill>
                  <a:srgbClr val="0070C0"/>
                </a:solidFill>
              </a:rPr>
              <a:t>ZonMw </a:t>
            </a:r>
            <a:r>
              <a:rPr lang="nl-NL" sz="1800" dirty="0">
                <a:solidFill>
                  <a:srgbClr val="00B050"/>
                </a:solidFill>
              </a:rPr>
              <a:t>research support at </a:t>
            </a:r>
            <a:r>
              <a:rPr lang="nl-NL" sz="1800" dirty="0" err="1">
                <a:solidFill>
                  <a:srgbClr val="00B050"/>
                </a:solidFill>
              </a:rPr>
              <a:t>res’s</a:t>
            </a:r>
            <a:r>
              <a:rPr lang="nl-NL" sz="1800" dirty="0">
                <a:solidFill>
                  <a:srgbClr val="00B050"/>
                </a:solidFill>
              </a:rPr>
              <a:t> </a:t>
            </a:r>
            <a:r>
              <a:rPr lang="nl-NL" sz="1800" dirty="0" err="1">
                <a:solidFill>
                  <a:srgbClr val="00B050"/>
                </a:solidFill>
              </a:rPr>
              <a:t>own</a:t>
            </a:r>
            <a:r>
              <a:rPr lang="nl-NL" sz="1800" dirty="0">
                <a:solidFill>
                  <a:srgbClr val="00B050"/>
                </a:solidFill>
              </a:rPr>
              <a:t> </a:t>
            </a:r>
            <a:r>
              <a:rPr lang="nl-NL" sz="1800" dirty="0" err="1">
                <a:solidFill>
                  <a:srgbClr val="00B050"/>
                </a:solidFill>
              </a:rPr>
              <a:t>institute</a:t>
            </a:r>
            <a:endParaRPr lang="nl-NL" sz="1800" i="1" strike="sngStrike" dirty="0">
              <a:solidFill>
                <a:srgbClr val="00B050"/>
              </a:solidFill>
            </a:endParaRPr>
          </a:p>
          <a:p>
            <a:pPr marL="0" indent="0">
              <a:buClr>
                <a:srgbClr val="0070C0"/>
              </a:buClr>
              <a:buNone/>
              <a:defRPr/>
            </a:pPr>
            <a:r>
              <a:rPr lang="nl-NL" sz="1800" dirty="0">
                <a:solidFill>
                  <a:srgbClr val="0070C0"/>
                </a:solidFill>
              </a:rPr>
              <a:t>5. Monitor </a:t>
            </a:r>
            <a:r>
              <a:rPr lang="nl-NL" sz="1800" dirty="0" err="1">
                <a:solidFill>
                  <a:srgbClr val="0070C0"/>
                </a:solidFill>
              </a:rPr>
              <a:t>progress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during</a:t>
            </a:r>
            <a:r>
              <a:rPr lang="nl-NL" sz="1800" dirty="0">
                <a:solidFill>
                  <a:srgbClr val="0070C0"/>
                </a:solidFill>
              </a:rPr>
              <a:t> project &amp; output </a:t>
            </a:r>
            <a:r>
              <a:rPr lang="nl-NL" sz="1800" dirty="0" err="1">
                <a:solidFill>
                  <a:srgbClr val="0070C0"/>
                </a:solidFill>
              </a:rPr>
              <a:t>from</a:t>
            </a:r>
            <a:r>
              <a:rPr lang="nl-NL" sz="1800" dirty="0">
                <a:solidFill>
                  <a:srgbClr val="0070C0"/>
                </a:solidFill>
              </a:rPr>
              <a:t> DM in </a:t>
            </a:r>
            <a:r>
              <a:rPr lang="nl-NL" sz="1800" dirty="0" err="1">
                <a:solidFill>
                  <a:srgbClr val="0070C0"/>
                </a:solidFill>
              </a:rPr>
              <a:t>final</a:t>
            </a:r>
            <a:r>
              <a:rPr lang="nl-NL" sz="1800" dirty="0">
                <a:solidFill>
                  <a:srgbClr val="0070C0"/>
                </a:solidFill>
              </a:rPr>
              <a:t> report</a:t>
            </a:r>
          </a:p>
          <a:p>
            <a:pPr marL="305100" lvl="1" indent="0">
              <a:buNone/>
              <a:defRPr/>
            </a:pPr>
            <a:r>
              <a:rPr lang="nl-NL" sz="1800" i="1" dirty="0" err="1"/>
              <a:t>Key</a:t>
            </a:r>
            <a:r>
              <a:rPr lang="nl-NL" sz="1800" i="1" dirty="0"/>
              <a:t> items </a:t>
            </a:r>
            <a:r>
              <a:rPr lang="nl-NL" sz="1800" i="1" dirty="0" err="1"/>
              <a:t>showing</a:t>
            </a:r>
            <a:r>
              <a:rPr lang="nl-NL" sz="1800" i="1" dirty="0"/>
              <a:t> </a:t>
            </a:r>
            <a:r>
              <a:rPr lang="nl-NL" sz="1800" i="1" dirty="0" err="1"/>
              <a:t>some</a:t>
            </a:r>
            <a:r>
              <a:rPr lang="nl-NL" sz="1800" i="1" dirty="0"/>
              <a:t> ‘F-A-I-</a:t>
            </a:r>
            <a:r>
              <a:rPr lang="nl-NL" sz="1800" i="1" dirty="0" err="1"/>
              <a:t>Rness</a:t>
            </a:r>
            <a:r>
              <a:rPr lang="nl-NL" sz="1800" i="1" dirty="0"/>
              <a:t>; </a:t>
            </a:r>
            <a:r>
              <a:rPr lang="nl-NL" sz="1800" i="1" dirty="0" err="1"/>
              <a:t>submit</a:t>
            </a:r>
            <a:r>
              <a:rPr lang="nl-NL" sz="1800" i="1" dirty="0"/>
              <a:t> </a:t>
            </a:r>
            <a:r>
              <a:rPr lang="nl-NL" sz="1800" i="1" dirty="0" err="1"/>
              <a:t>final</a:t>
            </a:r>
            <a:r>
              <a:rPr lang="nl-NL" sz="1800" i="1" dirty="0"/>
              <a:t> </a:t>
            </a:r>
            <a:r>
              <a:rPr lang="nl-NL" sz="1800" i="1" dirty="0" err="1"/>
              <a:t>version</a:t>
            </a:r>
            <a:r>
              <a:rPr lang="nl-NL" sz="1800" i="1" dirty="0"/>
              <a:t> of DMP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788" y="3872346"/>
            <a:ext cx="2242662" cy="14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7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Datamanagement: </a:t>
            </a:r>
            <a:r>
              <a:rPr lang="nl-NL" dirty="0" err="1">
                <a:solidFill>
                  <a:srgbClr val="0070C0"/>
                </a:solidFill>
              </a:rPr>
              <a:t>from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burden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to</a:t>
            </a:r>
            <a:r>
              <a:rPr lang="nl-NL" dirty="0">
                <a:solidFill>
                  <a:srgbClr val="0070C0"/>
                </a:solidFill>
              </a:rPr>
              <a:t> benefit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07" y="2440385"/>
            <a:ext cx="1153797" cy="81631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662" y="3570674"/>
            <a:ext cx="2232422" cy="22324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071" y="2115980"/>
            <a:ext cx="1035937" cy="90471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38963" y="3714691"/>
            <a:ext cx="5267699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350" b="1" dirty="0">
                <a:solidFill>
                  <a:srgbClr val="0070C0"/>
                </a:solidFill>
              </a:rPr>
              <a:t>Benefits </a:t>
            </a:r>
            <a:r>
              <a:rPr lang="nl-NL" sz="1350" b="1" dirty="0" err="1">
                <a:solidFill>
                  <a:srgbClr val="0070C0"/>
                </a:solidFill>
              </a:rPr>
              <a:t>for</a:t>
            </a:r>
            <a:r>
              <a:rPr lang="nl-NL" sz="1350" b="1" dirty="0">
                <a:solidFill>
                  <a:srgbClr val="0070C0"/>
                </a:solidFill>
              </a:rPr>
              <a:t> researcher: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Adding</a:t>
            </a:r>
            <a:r>
              <a:rPr lang="nl-NL" sz="1350" dirty="0"/>
              <a:t> </a:t>
            </a:r>
            <a:r>
              <a:rPr lang="nl-NL" sz="1350" dirty="0" err="1"/>
              <a:t>value</a:t>
            </a:r>
            <a:r>
              <a:rPr lang="nl-NL" sz="1350" dirty="0"/>
              <a:t>, </a:t>
            </a:r>
            <a:r>
              <a:rPr lang="nl-NL" sz="1350" dirty="0" err="1"/>
              <a:t>Improve</a:t>
            </a:r>
            <a:r>
              <a:rPr lang="nl-NL" sz="1350" dirty="0"/>
              <a:t> data </a:t>
            </a:r>
            <a:r>
              <a:rPr lang="nl-NL" sz="1350" dirty="0" err="1"/>
              <a:t>sharing</a:t>
            </a:r>
            <a:r>
              <a:rPr lang="nl-NL" sz="1350" dirty="0"/>
              <a:t> 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/>
              <a:t>Efficiency: no double DMP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/>
              <a:t>ZonMw trusts </a:t>
            </a:r>
            <a:r>
              <a:rPr lang="nl-NL" sz="1350" dirty="0" err="1"/>
              <a:t>researchers</a:t>
            </a:r>
            <a:r>
              <a:rPr lang="nl-NL" sz="1350" dirty="0"/>
              <a:t> </a:t>
            </a:r>
            <a:r>
              <a:rPr lang="nl-NL" sz="1350" dirty="0" err="1"/>
              <a:t>to</a:t>
            </a:r>
            <a:r>
              <a:rPr lang="nl-NL" sz="1350" dirty="0"/>
              <a:t> </a:t>
            </a:r>
            <a:r>
              <a:rPr lang="nl-NL" sz="1350" dirty="0" err="1"/>
              <a:t>be</a:t>
            </a:r>
            <a:r>
              <a:rPr lang="nl-NL" sz="1350" dirty="0"/>
              <a:t> </a:t>
            </a:r>
            <a:r>
              <a:rPr lang="nl-NL" sz="1350" dirty="0" err="1"/>
              <a:t>responsible</a:t>
            </a:r>
            <a:r>
              <a:rPr lang="nl-NL" sz="1350" dirty="0"/>
              <a:t> </a:t>
            </a:r>
            <a:r>
              <a:rPr lang="nl-NL" sz="1350" dirty="0" err="1"/>
              <a:t>for</a:t>
            </a:r>
            <a:r>
              <a:rPr lang="nl-NL" sz="1350" dirty="0"/>
              <a:t> </a:t>
            </a:r>
            <a:r>
              <a:rPr lang="nl-NL" sz="1350" dirty="0" err="1"/>
              <a:t>quality</a:t>
            </a:r>
            <a:r>
              <a:rPr lang="nl-NL" sz="1350" dirty="0"/>
              <a:t> of research project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Tailored</a:t>
            </a:r>
            <a:r>
              <a:rPr lang="nl-NL" sz="1350" dirty="0"/>
              <a:t> </a:t>
            </a:r>
            <a:r>
              <a:rPr lang="nl-NL" sz="1350" dirty="0" err="1"/>
              <a:t>requirements</a:t>
            </a:r>
            <a:r>
              <a:rPr lang="nl-NL" sz="1350" dirty="0"/>
              <a:t>; fit </a:t>
            </a:r>
            <a:r>
              <a:rPr lang="nl-NL" sz="1350" dirty="0" err="1"/>
              <a:t>the</a:t>
            </a:r>
            <a:r>
              <a:rPr lang="nl-NL" sz="1350" dirty="0"/>
              <a:t> </a:t>
            </a:r>
            <a:r>
              <a:rPr lang="nl-NL" sz="1350" dirty="0" err="1"/>
              <a:t>prupose</a:t>
            </a:r>
            <a:r>
              <a:rPr lang="nl-NL" sz="1350" dirty="0"/>
              <a:t> in research </a:t>
            </a:r>
            <a:r>
              <a:rPr lang="nl-NL" sz="1350" dirty="0" err="1"/>
              <a:t>communities</a:t>
            </a:r>
            <a:r>
              <a:rPr lang="nl-NL" sz="1350" dirty="0"/>
              <a:t> 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Standardisation</a:t>
            </a:r>
            <a:r>
              <a:rPr lang="nl-NL" sz="1350" dirty="0"/>
              <a:t> &gt; </a:t>
            </a:r>
            <a:r>
              <a:rPr lang="nl-NL" sz="1350" dirty="0" err="1"/>
              <a:t>interoperability</a:t>
            </a:r>
            <a:endParaRPr lang="nl-NL" sz="1350" dirty="0"/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/>
              <a:t>Machine actionable metadata </a:t>
            </a:r>
          </a:p>
          <a:p>
            <a:pPr>
              <a:lnSpc>
                <a:spcPct val="150000"/>
              </a:lnSpc>
            </a:pPr>
            <a:r>
              <a:rPr lang="nl-NL" sz="1350" dirty="0"/>
              <a:t>	&gt; information exchange – automatic workflow</a:t>
            </a:r>
          </a:p>
        </p:txBody>
      </p:sp>
      <p:sp>
        <p:nvSpPr>
          <p:cNvPr id="7" name="Vermenigvuldigen 6"/>
          <p:cNvSpPr/>
          <p:nvPr/>
        </p:nvSpPr>
        <p:spPr>
          <a:xfrm>
            <a:off x="1821916" y="2237757"/>
            <a:ext cx="1338405" cy="1332917"/>
          </a:xfrm>
          <a:prstGeom prst="mathMultiply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27297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Outline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Why</a:t>
            </a:r>
            <a:r>
              <a:rPr lang="nl-NL" dirty="0"/>
              <a:t> does a </a:t>
            </a:r>
            <a:r>
              <a:rPr lang="nl-NL" dirty="0" err="1"/>
              <a:t>funder</a:t>
            </a:r>
            <a:r>
              <a:rPr lang="nl-NL" dirty="0"/>
              <a:t> </a:t>
            </a:r>
            <a:r>
              <a:rPr lang="nl-NL" dirty="0" err="1"/>
              <a:t>require</a:t>
            </a:r>
            <a:r>
              <a:rPr lang="nl-NL" dirty="0"/>
              <a:t> datamanagement?</a:t>
            </a:r>
          </a:p>
          <a:p>
            <a:r>
              <a:rPr lang="nl-NL" dirty="0" err="1"/>
              <a:t>ZonMw’s</a:t>
            </a:r>
            <a:r>
              <a:rPr lang="nl-NL" dirty="0"/>
              <a:t> policy - </a:t>
            </a:r>
            <a:r>
              <a:rPr lang="nl-NL" dirty="0" err="1"/>
              <a:t>requirements</a:t>
            </a:r>
            <a:endParaRPr lang="nl-NL" dirty="0"/>
          </a:p>
          <a:p>
            <a:r>
              <a:rPr lang="nl-NL" dirty="0" err="1"/>
              <a:t>Moving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 new procedure: </a:t>
            </a:r>
          </a:p>
          <a:p>
            <a:pPr lvl="1"/>
            <a:r>
              <a:rPr lang="nl-NL" dirty="0" err="1"/>
              <a:t>why</a:t>
            </a:r>
            <a:r>
              <a:rPr lang="nl-NL" dirty="0"/>
              <a:t> – </a:t>
            </a:r>
            <a:r>
              <a:rPr lang="nl-NL" dirty="0" err="1"/>
              <a:t>what</a:t>
            </a:r>
            <a:r>
              <a:rPr lang="nl-NL" dirty="0"/>
              <a:t> – </a:t>
            </a:r>
            <a:r>
              <a:rPr lang="nl-NL" dirty="0" err="1"/>
              <a:t>how</a:t>
            </a:r>
            <a:r>
              <a:rPr lang="nl-NL" dirty="0"/>
              <a:t> -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whom</a:t>
            </a:r>
            <a:endParaRPr lang="nl-NL" dirty="0"/>
          </a:p>
          <a:p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opportunities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i="1" dirty="0">
                <a:solidFill>
                  <a:srgbClr val="0070C0"/>
                </a:solidFill>
              </a:rPr>
              <a:t>We invite </a:t>
            </a:r>
            <a:r>
              <a:rPr lang="nl-NL" b="1" i="1" dirty="0" err="1">
                <a:solidFill>
                  <a:srgbClr val="0070C0"/>
                </a:solidFill>
              </a:rPr>
              <a:t>you</a:t>
            </a:r>
            <a:r>
              <a:rPr lang="nl-NL" b="1" i="1" dirty="0">
                <a:solidFill>
                  <a:srgbClr val="0070C0"/>
                </a:solidFill>
              </a:rPr>
              <a:t> </a:t>
            </a:r>
            <a:r>
              <a:rPr lang="nl-NL" b="1" i="1" dirty="0" err="1">
                <a:solidFill>
                  <a:srgbClr val="0070C0"/>
                </a:solidFill>
              </a:rPr>
              <a:t>to</a:t>
            </a:r>
            <a:r>
              <a:rPr lang="nl-NL" b="1" i="1" dirty="0">
                <a:solidFill>
                  <a:srgbClr val="0070C0"/>
                </a:solidFill>
              </a:rPr>
              <a:t> </a:t>
            </a:r>
            <a:r>
              <a:rPr lang="nl-NL" b="1" i="1" dirty="0" err="1">
                <a:solidFill>
                  <a:srgbClr val="0070C0"/>
                </a:solidFill>
              </a:rPr>
              <a:t>join</a:t>
            </a:r>
            <a:r>
              <a:rPr lang="nl-NL" b="1" i="1" dirty="0">
                <a:solidFill>
                  <a:srgbClr val="0070C0"/>
                </a:solidFill>
              </a:rPr>
              <a:t> </a:t>
            </a:r>
            <a:r>
              <a:rPr lang="nl-NL" b="1" i="1" dirty="0" err="1">
                <a:solidFill>
                  <a:srgbClr val="0070C0"/>
                </a:solidFill>
              </a:rPr>
              <a:t>this</a:t>
            </a:r>
            <a:r>
              <a:rPr lang="nl-NL" b="1" i="1" dirty="0">
                <a:solidFill>
                  <a:srgbClr val="0070C0"/>
                </a:solidFill>
              </a:rPr>
              <a:t> </a:t>
            </a:r>
            <a:r>
              <a:rPr lang="nl-NL" b="1" i="1" dirty="0" err="1">
                <a:solidFill>
                  <a:srgbClr val="0070C0"/>
                </a:solidFill>
              </a:rPr>
              <a:t>developement</a:t>
            </a:r>
            <a:r>
              <a:rPr lang="nl-NL" b="1" i="1" dirty="0">
                <a:solidFill>
                  <a:srgbClr val="0070C0"/>
                </a:solidFill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34340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Datamanagement: </a:t>
            </a:r>
            <a:r>
              <a:rPr lang="nl-NL" dirty="0" err="1">
                <a:solidFill>
                  <a:srgbClr val="0070C0"/>
                </a:solidFill>
              </a:rPr>
              <a:t>from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burden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to</a:t>
            </a:r>
            <a:r>
              <a:rPr lang="nl-NL" dirty="0">
                <a:solidFill>
                  <a:srgbClr val="0070C0"/>
                </a:solidFill>
              </a:rPr>
              <a:t> benefit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07" y="2440385"/>
            <a:ext cx="1153797" cy="81631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360" y="3567500"/>
            <a:ext cx="2232422" cy="22324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071" y="2115980"/>
            <a:ext cx="1035937" cy="90471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46458" y="3636491"/>
            <a:ext cx="5124893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350" b="1" dirty="0">
                <a:solidFill>
                  <a:srgbClr val="0070C0"/>
                </a:solidFill>
              </a:rPr>
              <a:t>Benefits </a:t>
            </a:r>
            <a:r>
              <a:rPr lang="nl-NL" sz="1350" b="1" dirty="0" err="1">
                <a:solidFill>
                  <a:srgbClr val="0070C0"/>
                </a:solidFill>
              </a:rPr>
              <a:t>for</a:t>
            </a:r>
            <a:r>
              <a:rPr lang="nl-NL" sz="1350" b="1" dirty="0">
                <a:solidFill>
                  <a:srgbClr val="0070C0"/>
                </a:solidFill>
              </a:rPr>
              <a:t> ZonMw: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/>
              <a:t>Efficiency: </a:t>
            </a:r>
            <a:r>
              <a:rPr lang="nl-NL" sz="1350" dirty="0" err="1"/>
              <a:t>reduce</a:t>
            </a:r>
            <a:r>
              <a:rPr lang="nl-NL" sz="1350" dirty="0"/>
              <a:t> </a:t>
            </a:r>
            <a:r>
              <a:rPr lang="nl-NL" sz="1350" dirty="0" err="1"/>
              <a:t>work</a:t>
            </a:r>
            <a:r>
              <a:rPr lang="nl-NL" sz="1350" dirty="0"/>
              <a:t> load at ZonMw 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/>
              <a:t>ZonMw </a:t>
            </a:r>
            <a:r>
              <a:rPr lang="nl-NL" sz="1350" dirty="0" err="1"/>
              <a:t>recognises</a:t>
            </a:r>
            <a:r>
              <a:rPr lang="nl-NL" sz="1350" dirty="0"/>
              <a:t> </a:t>
            </a:r>
            <a:r>
              <a:rPr lang="nl-NL" sz="1350" dirty="0" err="1"/>
              <a:t>the</a:t>
            </a:r>
            <a:r>
              <a:rPr lang="nl-NL" sz="1350" dirty="0"/>
              <a:t> </a:t>
            </a:r>
            <a:r>
              <a:rPr lang="nl-NL" sz="1350" dirty="0" err="1"/>
              <a:t>value</a:t>
            </a:r>
            <a:r>
              <a:rPr lang="nl-NL" sz="1350" dirty="0"/>
              <a:t> of DM support at research </a:t>
            </a:r>
            <a:r>
              <a:rPr lang="nl-NL" sz="1350" dirty="0" err="1"/>
              <a:t>institute</a:t>
            </a:r>
            <a:endParaRPr lang="nl-NL" sz="1350" dirty="0"/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Tailoring</a:t>
            </a:r>
            <a:r>
              <a:rPr lang="nl-NL" sz="1350" dirty="0"/>
              <a:t> </a:t>
            </a:r>
            <a:r>
              <a:rPr lang="nl-NL" sz="1350" dirty="0" err="1"/>
              <a:t>requirements</a:t>
            </a:r>
            <a:endParaRPr lang="nl-NL" sz="1350" dirty="0"/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Improve</a:t>
            </a:r>
            <a:r>
              <a:rPr lang="nl-NL" sz="1350" dirty="0"/>
              <a:t> research </a:t>
            </a:r>
            <a:r>
              <a:rPr lang="nl-NL" sz="1350" dirty="0" err="1"/>
              <a:t>outcome</a:t>
            </a:r>
            <a:r>
              <a:rPr lang="nl-NL" sz="1350" dirty="0"/>
              <a:t> (+ impact): 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nl-NL" sz="1350" dirty="0" err="1"/>
              <a:t>Reusable</a:t>
            </a:r>
            <a:r>
              <a:rPr lang="nl-NL" sz="1350" dirty="0"/>
              <a:t> data - </a:t>
            </a:r>
            <a:r>
              <a:rPr lang="nl-NL" sz="1350" dirty="0" err="1"/>
              <a:t>Standardisation</a:t>
            </a:r>
            <a:r>
              <a:rPr lang="nl-NL" sz="1350" dirty="0"/>
              <a:t> in research </a:t>
            </a:r>
            <a:r>
              <a:rPr lang="nl-NL" sz="1350" dirty="0" err="1"/>
              <a:t>communities</a:t>
            </a:r>
            <a:endParaRPr lang="nl-NL" sz="1350" dirty="0"/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nl-NL" sz="1350" dirty="0"/>
              <a:t>Machine actionable metadata &gt; </a:t>
            </a:r>
            <a:r>
              <a:rPr lang="nl-NL" sz="1350" dirty="0" err="1"/>
              <a:t>improve</a:t>
            </a:r>
            <a:r>
              <a:rPr lang="nl-NL" sz="1350" dirty="0"/>
              <a:t> efficiency: information exchange – automatic workflow </a:t>
            </a:r>
          </a:p>
        </p:txBody>
      </p:sp>
      <p:sp>
        <p:nvSpPr>
          <p:cNvPr id="7" name="Vermenigvuldigen 6"/>
          <p:cNvSpPr/>
          <p:nvPr/>
        </p:nvSpPr>
        <p:spPr>
          <a:xfrm>
            <a:off x="1821916" y="2237757"/>
            <a:ext cx="1338405" cy="1332917"/>
          </a:xfrm>
          <a:prstGeom prst="mathMultiply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412829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State of art </a:t>
            </a:r>
            <a:r>
              <a:rPr lang="nl-NL" dirty="0" err="1"/>
              <a:t>introducing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new approach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0708" y="1606658"/>
            <a:ext cx="8229600" cy="4828777"/>
          </a:xfrm>
        </p:spPr>
        <p:txBody>
          <a:bodyPr/>
          <a:lstStyle/>
          <a:p>
            <a:r>
              <a:rPr lang="nl-NL" dirty="0" err="1"/>
              <a:t>Continuing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procedures/</a:t>
            </a:r>
            <a:r>
              <a:rPr lang="nl-NL" dirty="0" err="1"/>
              <a:t>methods</a:t>
            </a:r>
            <a:r>
              <a:rPr lang="nl-NL" dirty="0"/>
              <a:t>/tools </a:t>
            </a:r>
            <a:r>
              <a:rPr lang="nl-NL" dirty="0" err="1"/>
              <a:t>together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institutes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RI’s</a:t>
            </a:r>
          </a:p>
          <a:p>
            <a:r>
              <a:rPr lang="nl-NL" dirty="0" err="1"/>
              <a:t>Acknowledging</a:t>
            </a:r>
            <a:r>
              <a:rPr lang="nl-NL" dirty="0"/>
              <a:t> </a:t>
            </a:r>
            <a:r>
              <a:rPr lang="nl-NL" dirty="0" err="1"/>
              <a:t>institutional</a:t>
            </a:r>
            <a:r>
              <a:rPr lang="nl-NL" dirty="0"/>
              <a:t> </a:t>
            </a:r>
            <a:r>
              <a:rPr lang="nl-NL" dirty="0" err="1"/>
              <a:t>dmp’s</a:t>
            </a:r>
            <a:endParaRPr lang="nl-NL" dirty="0"/>
          </a:p>
          <a:p>
            <a:r>
              <a:rPr lang="nl-NL" dirty="0" err="1"/>
              <a:t>DMPonline</a:t>
            </a:r>
            <a:endParaRPr lang="nl-NL" dirty="0"/>
          </a:p>
          <a:p>
            <a:r>
              <a:rPr lang="nl-NL" dirty="0" err="1"/>
              <a:t>Key</a:t>
            </a:r>
            <a:r>
              <a:rPr lang="nl-NL" dirty="0"/>
              <a:t> items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Next sheets are </a:t>
            </a:r>
            <a:r>
              <a:rPr lang="nl-NL" dirty="0" err="1">
                <a:solidFill>
                  <a:srgbClr val="0070C0"/>
                </a:solidFill>
              </a:rPr>
              <a:t>about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future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opportunities</a:t>
            </a:r>
            <a:r>
              <a:rPr lang="nl-NL" dirty="0">
                <a:solidFill>
                  <a:srgbClr val="0070C0"/>
                </a:solidFill>
              </a:rPr>
              <a:t>:</a:t>
            </a:r>
          </a:p>
          <a:p>
            <a:r>
              <a:rPr lang="nl-NL" dirty="0"/>
              <a:t>FAIRmetrics &gt; </a:t>
            </a:r>
            <a:r>
              <a:rPr lang="nl-NL" sz="2000" dirty="0"/>
              <a:t>more </a:t>
            </a:r>
            <a:r>
              <a:rPr lang="nl-NL" sz="2000" dirty="0" err="1"/>
              <a:t>precise</a:t>
            </a:r>
            <a:r>
              <a:rPr lang="nl-NL" sz="2000" dirty="0"/>
              <a:t> </a:t>
            </a:r>
            <a:r>
              <a:rPr lang="nl-NL" sz="2000" dirty="0" err="1"/>
              <a:t>tailoring</a:t>
            </a:r>
            <a:endParaRPr lang="nl-NL" sz="2000" dirty="0"/>
          </a:p>
          <a:p>
            <a:r>
              <a:rPr lang="nl-NL" dirty="0"/>
              <a:t>FAIR </a:t>
            </a:r>
            <a:r>
              <a:rPr lang="nl-NL" dirty="0" err="1"/>
              <a:t>funders</a:t>
            </a:r>
            <a:r>
              <a:rPr lang="nl-NL" dirty="0"/>
              <a:t> model </a:t>
            </a:r>
          </a:p>
          <a:p>
            <a:pPr marL="0" indent="0">
              <a:buNone/>
            </a:pPr>
            <a:r>
              <a:rPr lang="nl-NL" dirty="0"/>
              <a:t>	&gt; </a:t>
            </a:r>
            <a:r>
              <a:rPr lang="nl-NL" sz="2000" dirty="0" err="1"/>
              <a:t>automation</a:t>
            </a:r>
            <a:r>
              <a:rPr lang="nl-NL" sz="2000" dirty="0"/>
              <a:t>, </a:t>
            </a:r>
            <a:r>
              <a:rPr lang="nl-NL" sz="2000" dirty="0" err="1"/>
              <a:t>standardisation</a:t>
            </a:r>
            <a:r>
              <a:rPr lang="nl-NL" sz="2000" dirty="0"/>
              <a:t>, </a:t>
            </a:r>
            <a:r>
              <a:rPr lang="nl-NL" sz="2000" dirty="0" err="1"/>
              <a:t>evaluation</a:t>
            </a:r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164" y="2507653"/>
            <a:ext cx="3273836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8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269" y="2174929"/>
            <a:ext cx="5496731" cy="41225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65" y="867905"/>
            <a:ext cx="8229600" cy="919566"/>
          </a:xfrm>
        </p:spPr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future</a:t>
            </a:r>
            <a:r>
              <a:rPr lang="nl-NL" dirty="0"/>
              <a:t> calls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proposals</a:t>
            </a:r>
            <a:r>
              <a:rPr lang="nl-NL" dirty="0"/>
              <a:t>: </a:t>
            </a:r>
            <a:r>
              <a:rPr lang="nl-NL" dirty="0" err="1"/>
              <a:t>Tailoring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requirements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DM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3565" y="1949669"/>
            <a:ext cx="8229600" cy="4698124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nl-NL" sz="2000" dirty="0" err="1"/>
              <a:t>Develop</a:t>
            </a:r>
            <a:r>
              <a:rPr lang="nl-NL" sz="2000" dirty="0"/>
              <a:t> community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 err="1"/>
              <a:t>specific</a:t>
            </a:r>
            <a:r>
              <a:rPr lang="nl-NL" sz="2000" dirty="0"/>
              <a:t> FAIRmetrics &gt;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/>
              <a:t>Make a </a:t>
            </a:r>
            <a:r>
              <a:rPr lang="nl-NL" sz="2000" dirty="0" err="1"/>
              <a:t>selection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a call &gt;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 err="1"/>
              <a:t>requirements</a:t>
            </a:r>
            <a:r>
              <a:rPr lang="nl-NL" sz="2000" dirty="0"/>
              <a:t> &gt;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/>
              <a:t>criteria </a:t>
            </a:r>
            <a:r>
              <a:rPr lang="nl-NL" sz="2000" dirty="0" err="1"/>
              <a:t>for</a:t>
            </a:r>
            <a:r>
              <a:rPr lang="nl-NL" sz="2000" dirty="0"/>
              <a:t> monitoring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/>
              <a:t>DM in research </a:t>
            </a:r>
            <a:r>
              <a:rPr lang="nl-NL" sz="2000" dirty="0" err="1"/>
              <a:t>projects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/>
              <a:t>2. </a:t>
            </a:r>
            <a:r>
              <a:rPr lang="nl-NL" sz="2000" dirty="0" err="1"/>
              <a:t>Promote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use</a:t>
            </a:r>
            <a:r>
              <a:rPr lang="nl-NL" sz="2000" dirty="0"/>
              <a:t> of </a:t>
            </a:r>
            <a:r>
              <a:rPr lang="nl-NL" sz="2000" dirty="0" err="1"/>
              <a:t>standards</a:t>
            </a:r>
            <a:r>
              <a:rPr lang="nl-NL" sz="2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 err="1"/>
              <a:t>within</a:t>
            </a:r>
            <a:r>
              <a:rPr lang="nl-NL" sz="2000" dirty="0"/>
              <a:t> a research community;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 err="1"/>
              <a:t>Provide</a:t>
            </a:r>
            <a:r>
              <a:rPr lang="nl-NL" sz="2000" dirty="0"/>
              <a:t> information </a:t>
            </a:r>
            <a:r>
              <a:rPr lang="nl-NL" sz="2000" dirty="0" err="1"/>
              <a:t>through</a:t>
            </a:r>
            <a:r>
              <a:rPr lang="nl-NL" sz="2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/>
              <a:t>machine actionable metadata.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800" dirty="0">
                <a:hlinkClick r:id="rId4"/>
              </a:rPr>
              <a:t>(more info </a:t>
            </a:r>
            <a:r>
              <a:rPr lang="nl-NL" sz="1800" dirty="0" err="1">
                <a:hlinkClick r:id="rId4"/>
              </a:rPr>
              <a:t>soon</a:t>
            </a:r>
            <a:r>
              <a:rPr lang="nl-NL" sz="1800" dirty="0">
                <a:hlinkClick r:id="rId4"/>
              </a:rPr>
              <a:t> </a:t>
            </a:r>
            <a:r>
              <a:rPr lang="nl-NL" sz="1800" dirty="0" err="1">
                <a:hlinkClick r:id="rId4"/>
              </a:rPr>
              <a:t>to</a:t>
            </a:r>
            <a:r>
              <a:rPr lang="nl-NL" sz="1800" dirty="0">
                <a:hlinkClick r:id="rId4"/>
              </a:rPr>
              <a:t> </a:t>
            </a:r>
            <a:r>
              <a:rPr lang="nl-NL" sz="1800" dirty="0" err="1">
                <a:hlinkClick r:id="rId4"/>
              </a:rPr>
              <a:t>come</a:t>
            </a:r>
            <a:r>
              <a:rPr lang="nl-NL" sz="1800" dirty="0">
                <a:hlinkClick r:id="rId4"/>
              </a:rPr>
              <a:t> 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800" dirty="0">
                <a:hlinkClick r:id="rId4"/>
              </a:rPr>
              <a:t>ZonMw webpage </a:t>
            </a:r>
            <a:r>
              <a:rPr lang="nl-NL" sz="1800" dirty="0" err="1">
                <a:hlinkClick r:id="rId4"/>
              </a:rPr>
              <a:t>for</a:t>
            </a:r>
            <a:r>
              <a:rPr lang="nl-NL" sz="1800" dirty="0">
                <a:hlinkClick r:id="rId4"/>
              </a:rPr>
              <a:t> FAIR data)</a:t>
            </a:r>
          </a:p>
        </p:txBody>
      </p:sp>
    </p:spTree>
    <p:extLst>
      <p:ext uri="{BB962C8B-B14F-4D97-AF65-F5344CB8AC3E}">
        <p14:creationId xmlns:p14="http://schemas.microsoft.com/office/powerpoint/2010/main" val="2718318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FAIR </a:t>
            </a:r>
            <a:r>
              <a:rPr lang="nl-NL" sz="2400" dirty="0" err="1"/>
              <a:t>principles</a:t>
            </a:r>
            <a:r>
              <a:rPr lang="nl-NL" sz="2400" dirty="0"/>
              <a:t> &gt; FAIRmetrics &gt; community challenges &gt; community </a:t>
            </a:r>
            <a:r>
              <a:rPr lang="nl-NL" sz="2400" dirty="0" err="1"/>
              <a:t>specific</a:t>
            </a:r>
            <a:r>
              <a:rPr lang="nl-NL" sz="2400" dirty="0"/>
              <a:t> metrics</a:t>
            </a: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274" y="2089473"/>
            <a:ext cx="4957281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6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framework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community </a:t>
            </a:r>
            <a:r>
              <a:rPr lang="nl-NL" dirty="0" err="1"/>
              <a:t>specific</a:t>
            </a:r>
            <a:r>
              <a:rPr lang="nl-NL" dirty="0"/>
              <a:t>, machine actionable FAR metrics</a:t>
            </a:r>
          </a:p>
        </p:txBody>
      </p:sp>
      <p:pic>
        <p:nvPicPr>
          <p:cNvPr id="4" name="Tijdelijke aanduiding voor inhoud 3" descr="G:\06 Dwarse onderwerpen\02 Toegang tot Data\4. DMP - doorontwikkeling en V&amp;A\9. FAIRmetrics en DS wizard\FAIRmetrics ontwikkelen\Knipsel_framework FAIRmetric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083" y="1992878"/>
            <a:ext cx="5325004" cy="4406900"/>
          </a:xfrm>
        </p:spPr>
      </p:pic>
    </p:spTree>
    <p:extLst>
      <p:ext uri="{BB962C8B-B14F-4D97-AF65-F5344CB8AC3E}">
        <p14:creationId xmlns:p14="http://schemas.microsoft.com/office/powerpoint/2010/main" val="1966732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 FAIR M4M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FAIR </a:t>
            </a:r>
            <a:r>
              <a:rPr lang="nl-NL" b="1" dirty="0" err="1">
                <a:solidFill>
                  <a:srgbClr val="0070C0"/>
                </a:solidFill>
              </a:rPr>
              <a:t>funder</a:t>
            </a:r>
            <a:r>
              <a:rPr lang="nl-NL" b="1" dirty="0">
                <a:solidFill>
                  <a:srgbClr val="0070C0"/>
                </a:solidFill>
              </a:rPr>
              <a:t> pilot</a:t>
            </a:r>
          </a:p>
        </p:txBody>
      </p:sp>
      <p:pic>
        <p:nvPicPr>
          <p:cNvPr id="4" name="Picture 2" descr="aabe2663-29e6-436c-a897-2bf7f034128c@zon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9618" y="1154617"/>
            <a:ext cx="6047120" cy="453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lh6.googleusercontent.com/idm6vSCD1Zv_1TCQu7IZbto1qIFGwwTcCKj1uAkPN79s6zAr7L6wNe2I56_iOPMDPuc9Gz4DMiWJBXhYuw2Z8hvIwI4ss9krRcsoBInAopIPM159AiVGDYFZ0Qk_VCbj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601829"/>
            <a:ext cx="5589813" cy="41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33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82136" y="1121043"/>
            <a:ext cx="8828514" cy="4096719"/>
          </a:xfrm>
        </p:spPr>
        <p:txBody>
          <a:bodyPr/>
          <a:lstStyle/>
          <a:p>
            <a:r>
              <a:rPr lang="nl-NL" sz="3200" b="1" dirty="0"/>
              <a:t>ZonMw</a:t>
            </a:r>
          </a:p>
          <a:p>
            <a:r>
              <a:rPr lang="nl-NL" sz="3200" b="1" dirty="0"/>
              <a:t>Margreet Bloemers</a:t>
            </a:r>
          </a:p>
          <a:p>
            <a:r>
              <a:rPr lang="nl-NL" sz="3200" b="1" dirty="0"/>
              <a:t>Bas de Waard</a:t>
            </a:r>
            <a:br>
              <a:rPr lang="nl-NL" sz="3200" b="1" dirty="0"/>
            </a:br>
            <a:br>
              <a:rPr lang="nl-NL" b="1"/>
            </a:br>
            <a:r>
              <a:rPr lang="nl-NL">
                <a:hlinkClick r:id="rId2"/>
              </a:rPr>
              <a:t>toegangtotdata@zonmw.nl</a:t>
            </a:r>
            <a:endParaRPr lang="nl-NL"/>
          </a:p>
          <a:p>
            <a:r>
              <a:rPr lang="nl-NL"/>
              <a:t>Read </a:t>
            </a:r>
            <a:r>
              <a:rPr lang="nl-NL" dirty="0"/>
              <a:t>more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>
                <a:hlinkClick r:id="rId3"/>
              </a:rPr>
              <a:t>Datamanagement at ZonMw </a:t>
            </a:r>
            <a:endParaRPr lang="nl-NL" dirty="0"/>
          </a:p>
          <a:p>
            <a:r>
              <a:rPr lang="nl-NL" sz="2000" dirty="0"/>
              <a:t>(More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come</a:t>
            </a:r>
            <a:r>
              <a:rPr lang="nl-NL" sz="2000" dirty="0"/>
              <a:t>, </a:t>
            </a:r>
            <a:r>
              <a:rPr lang="nl-NL" sz="2000" dirty="0" err="1"/>
              <a:t>when</a:t>
            </a:r>
            <a:r>
              <a:rPr lang="nl-NL" sz="2000" dirty="0"/>
              <a:t> we finish </a:t>
            </a:r>
            <a:r>
              <a:rPr lang="nl-NL" sz="2000" dirty="0" err="1"/>
              <a:t>our</a:t>
            </a:r>
            <a:r>
              <a:rPr lang="nl-NL" sz="2000" dirty="0"/>
              <a:t> new </a:t>
            </a:r>
            <a:r>
              <a:rPr lang="nl-NL" sz="2000" dirty="0">
                <a:hlinkClick r:id="rId3"/>
              </a:rPr>
              <a:t>website</a:t>
            </a:r>
            <a:r>
              <a:rPr lang="nl-NL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339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r>
              <a:rPr lang="nl-NL" dirty="0"/>
              <a:t> </a:t>
            </a:r>
            <a:r>
              <a:rPr lang="nl-NL" dirty="0" err="1"/>
              <a:t>DMPonline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developments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0708" y="1752600"/>
            <a:ext cx="8229600" cy="4856017"/>
          </a:xfrm>
        </p:spPr>
        <p:txBody>
          <a:bodyPr/>
          <a:lstStyle/>
          <a:p>
            <a:r>
              <a:rPr lang="nl-NL" dirty="0"/>
              <a:t>ZonMw template </a:t>
            </a:r>
          </a:p>
          <a:p>
            <a:r>
              <a:rPr lang="nl-NL" dirty="0" err="1"/>
              <a:t>Institutional</a:t>
            </a:r>
            <a:r>
              <a:rPr lang="nl-NL" dirty="0"/>
              <a:t> templates</a:t>
            </a:r>
          </a:p>
          <a:p>
            <a:r>
              <a:rPr lang="nl-NL" dirty="0" err="1"/>
              <a:t>Improving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templates &gt; HOW?</a:t>
            </a:r>
          </a:p>
          <a:p>
            <a:pPr lvl="1"/>
            <a:r>
              <a:rPr lang="nl-NL" i="1" dirty="0">
                <a:solidFill>
                  <a:srgbClr val="0070C0"/>
                </a:solidFill>
              </a:rPr>
              <a:t>Does </a:t>
            </a:r>
            <a:r>
              <a:rPr lang="nl-NL" i="1" dirty="0" err="1">
                <a:solidFill>
                  <a:srgbClr val="0070C0"/>
                </a:solidFill>
              </a:rPr>
              <a:t>your</a:t>
            </a:r>
            <a:r>
              <a:rPr lang="nl-NL" i="1" dirty="0">
                <a:solidFill>
                  <a:srgbClr val="0070C0"/>
                </a:solidFill>
              </a:rPr>
              <a:t> template </a:t>
            </a:r>
            <a:r>
              <a:rPr lang="nl-NL" i="1" dirty="0" err="1">
                <a:solidFill>
                  <a:srgbClr val="0070C0"/>
                </a:solidFill>
              </a:rPr>
              <a:t>enable</a:t>
            </a:r>
            <a:r>
              <a:rPr lang="nl-NL" i="1" dirty="0">
                <a:solidFill>
                  <a:srgbClr val="0070C0"/>
                </a:solidFill>
              </a:rPr>
              <a:t> </a:t>
            </a:r>
            <a:r>
              <a:rPr lang="nl-NL" i="1" dirty="0" err="1">
                <a:solidFill>
                  <a:srgbClr val="0070C0"/>
                </a:solidFill>
              </a:rPr>
              <a:t>the</a:t>
            </a:r>
            <a:r>
              <a:rPr lang="nl-NL" i="1" dirty="0">
                <a:solidFill>
                  <a:srgbClr val="0070C0"/>
                </a:solidFill>
              </a:rPr>
              <a:t> researcher </a:t>
            </a:r>
            <a:r>
              <a:rPr lang="nl-NL" i="1" dirty="0" err="1">
                <a:solidFill>
                  <a:srgbClr val="0070C0"/>
                </a:solidFill>
              </a:rPr>
              <a:t>to</a:t>
            </a:r>
            <a:r>
              <a:rPr lang="nl-NL" i="1" dirty="0">
                <a:solidFill>
                  <a:srgbClr val="0070C0"/>
                </a:solidFill>
              </a:rPr>
              <a:t> meet </a:t>
            </a:r>
            <a:r>
              <a:rPr lang="nl-NL" i="1" dirty="0" err="1">
                <a:solidFill>
                  <a:srgbClr val="0070C0"/>
                </a:solidFill>
              </a:rPr>
              <a:t>the</a:t>
            </a:r>
            <a:r>
              <a:rPr lang="nl-NL" i="1" dirty="0">
                <a:solidFill>
                  <a:srgbClr val="0070C0"/>
                </a:solidFill>
              </a:rPr>
              <a:t> </a:t>
            </a:r>
            <a:r>
              <a:rPr lang="nl-NL" i="1" dirty="0" err="1">
                <a:solidFill>
                  <a:srgbClr val="0070C0"/>
                </a:solidFill>
              </a:rPr>
              <a:t>key</a:t>
            </a:r>
            <a:r>
              <a:rPr lang="nl-NL" i="1" dirty="0">
                <a:solidFill>
                  <a:srgbClr val="0070C0"/>
                </a:solidFill>
              </a:rPr>
              <a:t> items?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How are we </a:t>
            </a:r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get most out of </a:t>
            </a:r>
            <a:r>
              <a:rPr lang="nl-NL" dirty="0" err="1"/>
              <a:t>it</a:t>
            </a:r>
            <a:r>
              <a:rPr lang="nl-NL" dirty="0"/>
              <a:t>!!</a:t>
            </a:r>
          </a:p>
          <a:p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we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align</a:t>
            </a:r>
            <a:r>
              <a:rPr lang="nl-NL" dirty="0"/>
              <a:t> / combine?</a:t>
            </a:r>
          </a:p>
          <a:p>
            <a:r>
              <a:rPr lang="nl-NL" dirty="0" err="1"/>
              <a:t>Who</a:t>
            </a:r>
            <a:r>
              <a:rPr lang="nl-NL" dirty="0"/>
              <a:t> is </a:t>
            </a:r>
            <a:r>
              <a:rPr lang="nl-NL" dirty="0" err="1"/>
              <a:t>taking</a:t>
            </a:r>
            <a:r>
              <a:rPr lang="nl-NL" dirty="0"/>
              <a:t> action? How do we </a:t>
            </a:r>
            <a:r>
              <a:rPr lang="nl-NL" dirty="0" err="1"/>
              <a:t>know</a:t>
            </a:r>
            <a:r>
              <a:rPr lang="nl-NL"/>
              <a:t>?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862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720" y="5715410"/>
            <a:ext cx="2510669" cy="70524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720" y="1525615"/>
            <a:ext cx="2534197" cy="848956"/>
          </a:xfrm>
          <a:prstGeom prst="rect">
            <a:avLst/>
          </a:prstGeom>
        </p:spPr>
      </p:pic>
      <p:pic>
        <p:nvPicPr>
          <p:cNvPr id="17" name="Picture 4" descr="https://www.openscience.nl/binaries/vrijcomponent/content/gallery/subsites-evenementen/open-science/huisstijl/cover-nationaal-plan-open-science.gif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84" y="2472809"/>
            <a:ext cx="1537471" cy="200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360" y="3201925"/>
            <a:ext cx="4366260" cy="545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65" y="871897"/>
            <a:ext cx="8229600" cy="511263"/>
          </a:xfrm>
        </p:spPr>
        <p:txBody>
          <a:bodyPr/>
          <a:lstStyle/>
          <a:p>
            <a:r>
              <a:rPr lang="nl-NL" dirty="0"/>
              <a:t>The context of open </a:t>
            </a: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ZonMw</a:t>
            </a:r>
          </a:p>
        </p:txBody>
      </p:sp>
      <p:sp>
        <p:nvSpPr>
          <p:cNvPr id="8" name="Rechthoek 7"/>
          <p:cNvSpPr/>
          <p:nvPr/>
        </p:nvSpPr>
        <p:spPr>
          <a:xfrm>
            <a:off x="769620" y="3798074"/>
            <a:ext cx="9144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OAP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821180" y="3798074"/>
            <a:ext cx="914400" cy="91440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FAIR data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830830" y="3780913"/>
            <a:ext cx="998220" cy="9315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Reward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3935730" y="3798074"/>
            <a:ext cx="102108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Citizen</a:t>
            </a:r>
            <a:r>
              <a:rPr lang="nl-NL" dirty="0"/>
              <a:t> </a:t>
            </a:r>
            <a:r>
              <a:rPr lang="nl-NL" dirty="0" err="1"/>
              <a:t>science</a:t>
            </a:r>
            <a:endParaRPr lang="nl-NL" dirty="0"/>
          </a:p>
        </p:txBody>
      </p:sp>
      <p:sp>
        <p:nvSpPr>
          <p:cNvPr id="14" name="Bijschrift met pijl-omlaag 13"/>
          <p:cNvSpPr/>
          <p:nvPr/>
        </p:nvSpPr>
        <p:spPr>
          <a:xfrm>
            <a:off x="769620" y="1643928"/>
            <a:ext cx="4187190" cy="1094985"/>
          </a:xfrm>
          <a:prstGeom prst="downArrowCallou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EOSC</a:t>
            </a:r>
          </a:p>
        </p:txBody>
      </p:sp>
      <p:sp>
        <p:nvSpPr>
          <p:cNvPr id="15" name="Bijschrift met pijl-omlaag 14"/>
          <p:cNvSpPr/>
          <p:nvPr/>
        </p:nvSpPr>
        <p:spPr>
          <a:xfrm>
            <a:off x="769620" y="2717677"/>
            <a:ext cx="4187190" cy="1094985"/>
          </a:xfrm>
          <a:prstGeom prst="downArrowCallou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NPOS</a:t>
            </a:r>
          </a:p>
        </p:txBody>
      </p:sp>
      <p:sp>
        <p:nvSpPr>
          <p:cNvPr id="16" name="Bijschrift met pijl-omhoog 15"/>
          <p:cNvSpPr/>
          <p:nvPr/>
        </p:nvSpPr>
        <p:spPr>
          <a:xfrm>
            <a:off x="769620" y="4771137"/>
            <a:ext cx="4187190" cy="1187703"/>
          </a:xfrm>
          <a:prstGeom prst="upArrowCallout">
            <a:avLst>
              <a:gd name="adj1" fmla="val 28849"/>
              <a:gd name="adj2" fmla="val 25000"/>
              <a:gd name="adj3" fmla="val 25000"/>
              <a:gd name="adj4" fmla="val 66949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ZonMw speerpunt Open Science</a:t>
            </a:r>
          </a:p>
        </p:txBody>
      </p:sp>
      <p:sp>
        <p:nvSpPr>
          <p:cNvPr id="7" name="Rechthoek 6"/>
          <p:cNvSpPr/>
          <p:nvPr/>
        </p:nvSpPr>
        <p:spPr>
          <a:xfrm>
            <a:off x="3741862" y="2898260"/>
            <a:ext cx="1798320" cy="59702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LCRDM</a:t>
            </a:r>
          </a:p>
        </p:txBody>
      </p:sp>
      <p:sp>
        <p:nvSpPr>
          <p:cNvPr id="23" name="Ovaal 22"/>
          <p:cNvSpPr/>
          <p:nvPr/>
        </p:nvSpPr>
        <p:spPr>
          <a:xfrm>
            <a:off x="1773996" y="3747708"/>
            <a:ext cx="1056833" cy="964767"/>
          </a:xfrm>
          <a:prstGeom prst="ellipse">
            <a:avLst/>
          </a:prstGeom>
          <a:noFill/>
          <a:ln w="2857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2772216" y="3747708"/>
            <a:ext cx="1090239" cy="1023427"/>
          </a:xfrm>
          <a:prstGeom prst="ellipse">
            <a:avLst/>
          </a:prstGeom>
          <a:noFill/>
          <a:ln w="2857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3831" y="3694243"/>
            <a:ext cx="19812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218" y="62018"/>
            <a:ext cx="4884927" cy="3861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1918607"/>
          </a:xfrm>
        </p:spPr>
        <p:txBody>
          <a:bodyPr/>
          <a:lstStyle/>
          <a:p>
            <a:r>
              <a:rPr lang="nl-NL" sz="2400" b="0" dirty="0"/>
              <a:t>ZonMw </a:t>
            </a:r>
            <a:r>
              <a:rPr lang="nl-NL" sz="2400" b="0" dirty="0" err="1"/>
              <a:t>requires</a:t>
            </a:r>
            <a:r>
              <a:rPr lang="nl-NL" sz="2400" b="0" dirty="0"/>
              <a:t> </a:t>
            </a:r>
            <a:r>
              <a:rPr lang="nl-NL" sz="2400" b="0" dirty="0" err="1"/>
              <a:t>you</a:t>
            </a:r>
            <a:r>
              <a:rPr lang="nl-NL" sz="2400" b="0" dirty="0"/>
              <a:t> </a:t>
            </a:r>
            <a:br>
              <a:rPr lang="nl-NL" sz="2400" b="0" dirty="0"/>
            </a:br>
            <a:r>
              <a:rPr lang="nl-NL" sz="2400" b="0" dirty="0" err="1"/>
              <a:t>to</a:t>
            </a:r>
            <a:r>
              <a:rPr lang="nl-NL" sz="2400" b="0" dirty="0"/>
              <a:t> make </a:t>
            </a:r>
            <a:r>
              <a:rPr lang="nl-NL" sz="2400" b="0" dirty="0" err="1"/>
              <a:t>your</a:t>
            </a:r>
            <a:r>
              <a:rPr lang="nl-NL" sz="2400" b="0" dirty="0"/>
              <a:t> data </a:t>
            </a:r>
            <a:br>
              <a:rPr lang="nl-NL" sz="2400" b="0" dirty="0"/>
            </a:br>
            <a:r>
              <a:rPr lang="nl-NL" sz="2400" dirty="0"/>
              <a:t>REUSABLE!</a:t>
            </a:r>
            <a:br>
              <a:rPr lang="nl-NL" sz="2400" b="0" dirty="0"/>
            </a:br>
            <a:br>
              <a:rPr lang="nl-NL" sz="2400" b="0" dirty="0"/>
            </a:br>
            <a:r>
              <a:rPr lang="nl-NL" sz="2400" b="0" dirty="0" err="1"/>
              <a:t>What</a:t>
            </a:r>
            <a:r>
              <a:rPr lang="nl-NL" sz="2400" b="0" dirty="0"/>
              <a:t> do we </a:t>
            </a:r>
            <a:r>
              <a:rPr lang="nl-NL" sz="2400" b="0" dirty="0" err="1"/>
              <a:t>need</a:t>
            </a:r>
            <a:r>
              <a:rPr lang="nl-NL" sz="2400" b="0" dirty="0"/>
              <a:t> </a:t>
            </a:r>
            <a:r>
              <a:rPr lang="nl-NL" sz="2400" b="0" dirty="0" err="1"/>
              <a:t>for</a:t>
            </a:r>
            <a:r>
              <a:rPr lang="nl-NL" sz="2400" b="0" dirty="0"/>
              <a:t> </a:t>
            </a:r>
            <a:r>
              <a:rPr lang="nl-NL" sz="2400" b="0" dirty="0" err="1"/>
              <a:t>that</a:t>
            </a:r>
            <a:r>
              <a:rPr lang="nl-NL" sz="2400" b="0" dirty="0"/>
              <a:t>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046914"/>
            <a:ext cx="8229600" cy="3572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Datamanagement</a:t>
            </a:r>
          </a:p>
          <a:p>
            <a:pPr marL="0" indent="0">
              <a:buNone/>
            </a:pPr>
            <a:r>
              <a:rPr lang="nl-NL" sz="2400" dirty="0" err="1"/>
              <a:t>Datastewardship</a:t>
            </a:r>
            <a:endParaRPr lang="nl-NL" sz="2400" dirty="0"/>
          </a:p>
          <a:p>
            <a:pPr marL="0" indent="0">
              <a:buNone/>
            </a:pPr>
            <a:r>
              <a:rPr lang="nl-NL" sz="2400" b="1" dirty="0">
                <a:solidFill>
                  <a:srgbClr val="00B050"/>
                </a:solidFill>
              </a:rPr>
              <a:t>FAIR principes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 err="1">
                <a:solidFill>
                  <a:srgbClr val="00B050"/>
                </a:solidFill>
              </a:rPr>
              <a:t>F</a:t>
            </a:r>
            <a:r>
              <a:rPr lang="nl-NL" sz="2400" dirty="0" err="1"/>
              <a:t>indable</a:t>
            </a:r>
            <a:r>
              <a:rPr lang="nl-NL" sz="2400" dirty="0"/>
              <a:t> 			– vindbaar</a:t>
            </a:r>
          </a:p>
          <a:p>
            <a:pPr marL="0" indent="0">
              <a:buNone/>
            </a:pPr>
            <a:r>
              <a:rPr lang="nl-NL" sz="2400" dirty="0" err="1">
                <a:solidFill>
                  <a:srgbClr val="00B050"/>
                </a:solidFill>
              </a:rPr>
              <a:t>A</a:t>
            </a:r>
            <a:r>
              <a:rPr lang="nl-NL" sz="2400" dirty="0" err="1"/>
              <a:t>ccessible</a:t>
            </a:r>
            <a:r>
              <a:rPr lang="nl-NL" sz="2400" dirty="0"/>
              <a:t> 		– toegankelijk</a:t>
            </a:r>
          </a:p>
          <a:p>
            <a:pPr marL="0" indent="0">
              <a:buNone/>
            </a:pPr>
            <a:r>
              <a:rPr lang="nl-NL" sz="2400" dirty="0" err="1">
                <a:solidFill>
                  <a:srgbClr val="00B050"/>
                </a:solidFill>
              </a:rPr>
              <a:t>I</a:t>
            </a:r>
            <a:r>
              <a:rPr lang="nl-NL" sz="2400" dirty="0" err="1"/>
              <a:t>nteroperable</a:t>
            </a:r>
            <a:r>
              <a:rPr lang="nl-NL" sz="2400" dirty="0"/>
              <a:t> 	– uitwisselbaar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B050"/>
                </a:solidFill>
              </a:rPr>
              <a:t>R</a:t>
            </a:r>
            <a:r>
              <a:rPr lang="nl-NL" sz="2400" dirty="0"/>
              <a:t>e-</a:t>
            </a:r>
            <a:r>
              <a:rPr lang="nl-NL" sz="2400" dirty="0" err="1"/>
              <a:t>usable</a:t>
            </a:r>
            <a:r>
              <a:rPr lang="nl-NL" sz="2400" dirty="0"/>
              <a:t> 		– herbruikbaar (duurzaam opgeslagen)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723" y="3980445"/>
            <a:ext cx="2591750" cy="19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64" y="1016037"/>
            <a:ext cx="8788036" cy="660363"/>
          </a:xfrm>
        </p:spPr>
        <p:txBody>
          <a:bodyPr/>
          <a:lstStyle/>
          <a:p>
            <a:r>
              <a:rPr lang="nl-NL" i="1" dirty="0"/>
              <a:t>How do we get </a:t>
            </a:r>
            <a:r>
              <a:rPr lang="nl-NL" i="1" dirty="0" err="1"/>
              <a:t>researchers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produce FAIR data?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0707" y="1842655"/>
            <a:ext cx="8478705" cy="4122786"/>
          </a:xfrm>
        </p:spPr>
        <p:txBody>
          <a:bodyPr/>
          <a:lstStyle/>
          <a:p>
            <a:r>
              <a:rPr lang="nl-NL" sz="2000" dirty="0">
                <a:solidFill>
                  <a:srgbClr val="00B050"/>
                </a:solidFill>
              </a:rPr>
              <a:t>Subsidiebepaling</a:t>
            </a:r>
            <a:r>
              <a:rPr lang="nl-NL" sz="2000" dirty="0"/>
              <a:t> artikel 20 Databestanden</a:t>
            </a:r>
          </a:p>
          <a:p>
            <a:r>
              <a:rPr lang="nl-NL" sz="2000" dirty="0">
                <a:solidFill>
                  <a:srgbClr val="00B050"/>
                </a:solidFill>
              </a:rPr>
              <a:t>Relevantiecriterium</a:t>
            </a:r>
          </a:p>
          <a:p>
            <a:r>
              <a:rPr lang="nl-NL" sz="2000" dirty="0"/>
              <a:t>Onderzoeker moet een DMP maken </a:t>
            </a:r>
            <a:r>
              <a:rPr lang="nl-NL" sz="2000" b="1" dirty="0" err="1">
                <a:solidFill>
                  <a:srgbClr val="00B050"/>
                </a:solidFill>
              </a:rPr>
              <a:t>DMPonline</a:t>
            </a:r>
            <a:endParaRPr lang="nl-NL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22" y="3522474"/>
            <a:ext cx="4842273" cy="25892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55" y="3522474"/>
            <a:ext cx="2877601" cy="30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6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2535"/>
            <a:ext cx="8229600" cy="960511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HOE? – </a:t>
            </a:r>
            <a:r>
              <a:rPr lang="nl-NL" dirty="0" err="1">
                <a:solidFill>
                  <a:srgbClr val="0070C0"/>
                </a:solidFill>
              </a:rPr>
              <a:t>DMPonline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/>
              <a:t>&gt; de onderzoeker moet </a:t>
            </a:r>
            <a:br>
              <a:rPr lang="nl-NL" dirty="0"/>
            </a:br>
            <a:r>
              <a:rPr lang="nl-NL" dirty="0"/>
              <a:t>inloggen met eigen- of instellingsaccount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139316"/>
            <a:ext cx="6665084" cy="366657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324514" y="6207162"/>
            <a:ext cx="108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25</a:t>
            </a:r>
          </a:p>
        </p:txBody>
      </p:sp>
      <p:sp>
        <p:nvSpPr>
          <p:cNvPr id="3" name="Rechthoek 2"/>
          <p:cNvSpPr/>
          <p:nvPr/>
        </p:nvSpPr>
        <p:spPr>
          <a:xfrm>
            <a:off x="457201" y="5982159"/>
            <a:ext cx="7441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FF0000"/>
                </a:solidFill>
              </a:rPr>
              <a:t>Zelf kijken? </a:t>
            </a:r>
            <a:r>
              <a:rPr lang="nl-NL" sz="1600" i="1" dirty="0"/>
              <a:t>Zie de instructie op </a:t>
            </a:r>
            <a:r>
              <a:rPr lang="nl-NL" sz="1600" i="1" dirty="0">
                <a:solidFill>
                  <a:srgbClr val="FF0000"/>
                </a:solidFill>
              </a:rPr>
              <a:t>www.zonmw.nl/toegangtotdata</a:t>
            </a:r>
          </a:p>
          <a:p>
            <a:r>
              <a:rPr lang="nl-NL" sz="1600" b="1" dirty="0">
                <a:solidFill>
                  <a:srgbClr val="FF0000"/>
                </a:solidFill>
              </a:rPr>
              <a:t>Username</a:t>
            </a:r>
            <a:r>
              <a:rPr lang="nl-NL" sz="1600" dirty="0"/>
              <a:t>: </a:t>
            </a:r>
            <a:r>
              <a:rPr lang="nl-NL" sz="1600" u="sng" dirty="0">
                <a:hlinkClick r:id="rId4"/>
              </a:rPr>
              <a:t>toegangtotdata@zonmw.nl</a:t>
            </a:r>
            <a:endParaRPr lang="nl-NL" sz="1600" dirty="0"/>
          </a:p>
          <a:p>
            <a:r>
              <a:rPr lang="nl-NL" sz="1600" b="1" dirty="0">
                <a:solidFill>
                  <a:srgbClr val="FF0000"/>
                </a:solidFill>
              </a:rPr>
              <a:t>Password</a:t>
            </a:r>
            <a:r>
              <a:rPr lang="nl-NL" sz="1600" dirty="0"/>
              <a:t>: TTDzonmw15</a:t>
            </a:r>
          </a:p>
        </p:txBody>
      </p:sp>
    </p:spTree>
    <p:extLst>
      <p:ext uri="{BB962C8B-B14F-4D97-AF65-F5344CB8AC3E}">
        <p14:creationId xmlns:p14="http://schemas.microsoft.com/office/powerpoint/2010/main" val="119625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39" y="925418"/>
            <a:ext cx="7970726" cy="969484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HOE? – </a:t>
            </a:r>
            <a:r>
              <a:rPr lang="nl-NL" dirty="0" err="1">
                <a:solidFill>
                  <a:srgbClr val="0070C0"/>
                </a:solidFill>
              </a:rPr>
              <a:t>DMPonline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/>
              <a:t>&gt; de onderzoeker moet datamanagementplan invullen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439" y="2124363"/>
            <a:ext cx="8229600" cy="437368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032539" y="4044779"/>
            <a:ext cx="373206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nl-N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nl-NL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nl-N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nl-NL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324514" y="6207162"/>
            <a:ext cx="108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1378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65" y="1016036"/>
            <a:ext cx="8497388" cy="776880"/>
          </a:xfrm>
        </p:spPr>
        <p:txBody>
          <a:bodyPr/>
          <a:lstStyle/>
          <a:p>
            <a:r>
              <a:rPr lang="nl-NL" sz="2400" dirty="0"/>
              <a:t>How does ZonMw monitor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outcome</a:t>
            </a:r>
            <a:r>
              <a:rPr lang="nl-NL" sz="2400" dirty="0"/>
              <a:t> </a:t>
            </a:r>
            <a:br>
              <a:rPr lang="nl-NL" sz="2400" dirty="0"/>
            </a:br>
            <a:r>
              <a:rPr lang="nl-NL" sz="2400" dirty="0"/>
              <a:t>of a </a:t>
            </a:r>
            <a:r>
              <a:rPr lang="nl-NL" sz="2400" dirty="0" err="1"/>
              <a:t>researcher’s</a:t>
            </a:r>
            <a:r>
              <a:rPr lang="nl-NL" sz="2400" dirty="0"/>
              <a:t> DM </a:t>
            </a:r>
            <a:r>
              <a:rPr lang="nl-NL" sz="2400" dirty="0" err="1"/>
              <a:t>efforts</a:t>
            </a:r>
            <a:r>
              <a:rPr lang="nl-NL" sz="2400" dirty="0"/>
              <a:t>? </a:t>
            </a:r>
            <a:br>
              <a:rPr lang="nl-NL" sz="2400" dirty="0"/>
            </a:br>
            <a:endParaRPr lang="nl-NL" sz="2400" dirty="0">
              <a:solidFill>
                <a:srgbClr val="FFFF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3565" y="1615540"/>
            <a:ext cx="84973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>
              <a:lnSpc>
                <a:spcPct val="150000"/>
              </a:lnSpc>
            </a:pPr>
            <a:r>
              <a:rPr lang="nl-NL" dirty="0">
                <a:hlinkClick r:id="rId3"/>
              </a:rPr>
              <a:t>Monitoring </a:t>
            </a:r>
            <a:r>
              <a:rPr lang="nl-NL" dirty="0">
                <a:solidFill>
                  <a:srgbClr val="00B050"/>
                </a:solidFill>
                <a:hlinkClick r:id="rId3"/>
              </a:rPr>
              <a:t>KERNGEGEVENS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 (</a:t>
            </a:r>
            <a:r>
              <a:rPr lang="nl-NL" dirty="0" err="1">
                <a:solidFill>
                  <a:schemeClr val="accent1"/>
                </a:solidFill>
                <a:hlinkClick r:id="rId3"/>
              </a:rPr>
              <a:t>key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 items)</a:t>
            </a:r>
            <a:endParaRPr lang="nl-NL" b="1" dirty="0">
              <a:solidFill>
                <a:schemeClr val="accent1"/>
              </a:solidFill>
            </a:endParaRP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Persistent </a:t>
            </a:r>
            <a:r>
              <a:rPr lang="nl-NL" dirty="0" err="1"/>
              <a:t>Identifier</a:t>
            </a:r>
            <a:r>
              <a:rPr lang="nl-NL" dirty="0"/>
              <a:t> </a:t>
            </a:r>
            <a:r>
              <a:rPr lang="nl-NL" dirty="0" err="1"/>
              <a:t>refering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dataset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Link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repository</a:t>
            </a:r>
            <a:r>
              <a:rPr lang="nl-NL" dirty="0"/>
              <a:t> or digital </a:t>
            </a:r>
            <a:r>
              <a:rPr lang="nl-NL" dirty="0" err="1"/>
              <a:t>archive</a:t>
            </a:r>
            <a:endParaRPr lang="nl-NL" dirty="0"/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Search engine of </a:t>
            </a:r>
            <a:r>
              <a:rPr lang="nl-NL" dirty="0" err="1"/>
              <a:t>repository</a:t>
            </a:r>
            <a:r>
              <a:rPr lang="nl-NL" dirty="0"/>
              <a:t>/ online </a:t>
            </a:r>
            <a:r>
              <a:rPr lang="nl-NL" dirty="0" err="1"/>
              <a:t>catalogue</a:t>
            </a:r>
            <a:r>
              <a:rPr lang="nl-NL" dirty="0"/>
              <a:t>/ web portal 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 err="1"/>
              <a:t>Terms</a:t>
            </a:r>
            <a:r>
              <a:rPr lang="nl-NL" dirty="0"/>
              <a:t> of </a:t>
            </a:r>
            <a:r>
              <a:rPr lang="nl-NL" dirty="0" err="1"/>
              <a:t>Use</a:t>
            </a:r>
            <a:r>
              <a:rPr lang="nl-NL" dirty="0"/>
              <a:t> of dataset 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Machine </a:t>
            </a:r>
            <a:r>
              <a:rPr lang="nl-NL" dirty="0" err="1"/>
              <a:t>readable</a:t>
            </a:r>
            <a:r>
              <a:rPr lang="nl-NL" dirty="0"/>
              <a:t> data format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 err="1"/>
              <a:t>Standardized</a:t>
            </a:r>
            <a:r>
              <a:rPr lang="nl-NL" dirty="0"/>
              <a:t> </a:t>
            </a:r>
            <a:r>
              <a:rPr lang="nl-NL" dirty="0" err="1"/>
              <a:t>terminology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data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Metadata </a:t>
            </a:r>
            <a:r>
              <a:rPr lang="nl-NL" dirty="0" err="1"/>
              <a:t>scheme</a:t>
            </a:r>
            <a:r>
              <a:rPr lang="nl-NL" dirty="0"/>
              <a:t> </a:t>
            </a:r>
          </a:p>
          <a:p>
            <a:pPr indent="-114300">
              <a:lnSpc>
                <a:spcPct val="150000"/>
              </a:lnSpc>
            </a:pPr>
            <a:endParaRPr lang="nl-NL" dirty="0"/>
          </a:p>
          <a:p>
            <a:pPr indent="-114300">
              <a:lnSpc>
                <a:spcPct val="150000"/>
              </a:lnSpc>
            </a:pPr>
            <a:r>
              <a:rPr lang="nl-NL" b="1" dirty="0"/>
              <a:t>How FAIR are </a:t>
            </a:r>
            <a:r>
              <a:rPr lang="nl-NL" b="1" dirty="0" err="1"/>
              <a:t>the</a:t>
            </a:r>
            <a:r>
              <a:rPr lang="nl-NL" b="1" dirty="0"/>
              <a:t> data?</a:t>
            </a:r>
          </a:p>
          <a:p>
            <a:pPr indent="-114300">
              <a:lnSpc>
                <a:spcPct val="150000"/>
              </a:lnSpc>
            </a:pPr>
            <a:r>
              <a:rPr lang="nl-NL" dirty="0">
                <a:solidFill>
                  <a:schemeClr val="accent1"/>
                </a:solidFill>
              </a:rPr>
              <a:t>&gt;&gt; </a:t>
            </a:r>
            <a:r>
              <a:rPr lang="nl-NL" dirty="0" err="1">
                <a:solidFill>
                  <a:schemeClr val="accent1"/>
                </a:solidFill>
              </a:rPr>
              <a:t>key</a:t>
            </a:r>
            <a:r>
              <a:rPr lang="nl-NL" dirty="0">
                <a:solidFill>
                  <a:schemeClr val="accent1"/>
                </a:solidFill>
              </a:rPr>
              <a:t> items </a:t>
            </a:r>
            <a:r>
              <a:rPr lang="nl-NL" dirty="0" err="1">
                <a:solidFill>
                  <a:schemeClr val="accent1"/>
                </a:solidFill>
              </a:rPr>
              <a:t>give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some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indication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>
                <a:solidFill>
                  <a:srgbClr val="00B050"/>
                </a:solidFill>
              </a:rPr>
              <a:t>‘</a:t>
            </a:r>
            <a:r>
              <a:rPr lang="nl-NL" dirty="0" err="1">
                <a:solidFill>
                  <a:srgbClr val="00B050"/>
                </a:solidFill>
              </a:rPr>
              <a:t>FAIRness</a:t>
            </a:r>
            <a:r>
              <a:rPr lang="nl-NL" dirty="0">
                <a:solidFill>
                  <a:srgbClr val="00B050"/>
                </a:solidFill>
              </a:rPr>
              <a:t>’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nl-NL" dirty="0"/>
          </a:p>
          <a:p>
            <a:pPr lvl="1"/>
            <a:r>
              <a:rPr lang="nl-NL" dirty="0"/>
              <a:t> </a:t>
            </a:r>
          </a:p>
        </p:txBody>
      </p:sp>
      <p:sp>
        <p:nvSpPr>
          <p:cNvPr id="4" name="Rechteraccolade 3"/>
          <p:cNvSpPr/>
          <p:nvPr/>
        </p:nvSpPr>
        <p:spPr>
          <a:xfrm>
            <a:off x="6967449" y="2392420"/>
            <a:ext cx="184677" cy="111792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5" name="Tekstvak 4"/>
          <p:cNvSpPr txBox="1"/>
          <p:nvPr/>
        </p:nvSpPr>
        <p:spPr>
          <a:xfrm>
            <a:off x="7068096" y="2880789"/>
            <a:ext cx="16328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50" b="1" dirty="0" err="1">
                <a:solidFill>
                  <a:schemeClr val="accent1"/>
                </a:solidFill>
              </a:rPr>
              <a:t>Findable</a:t>
            </a:r>
            <a:r>
              <a:rPr lang="nl-NL" sz="1350" b="1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6149993" y="3879988"/>
            <a:ext cx="996419" cy="5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7583740" y="3732725"/>
            <a:ext cx="11887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50" b="1" dirty="0" err="1">
                <a:solidFill>
                  <a:schemeClr val="accent1"/>
                </a:solidFill>
              </a:rPr>
              <a:t>Accesible</a:t>
            </a:r>
            <a:endParaRPr lang="nl-NL" sz="1350" b="1" dirty="0">
              <a:solidFill>
                <a:schemeClr val="accent1"/>
              </a:solidFill>
            </a:endParaRP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6075257" y="4490939"/>
            <a:ext cx="1071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7347900" y="4332724"/>
            <a:ext cx="14250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50" b="1" dirty="0" err="1">
                <a:solidFill>
                  <a:schemeClr val="accent1"/>
                </a:solidFill>
              </a:rPr>
              <a:t>Interoperable</a:t>
            </a:r>
            <a:endParaRPr lang="nl-NL" sz="1350" b="1" dirty="0">
              <a:solidFill>
                <a:schemeClr val="accent1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6075256" y="5009287"/>
            <a:ext cx="1071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7511754" y="4839055"/>
            <a:ext cx="11891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50" b="1" dirty="0" err="1">
                <a:solidFill>
                  <a:schemeClr val="accent1"/>
                </a:solidFill>
              </a:rPr>
              <a:t>Reusable</a:t>
            </a:r>
            <a:endParaRPr lang="nl-NL" sz="1350" b="1" dirty="0">
              <a:solidFill>
                <a:schemeClr val="accent1"/>
              </a:solidFill>
            </a:endParaRPr>
          </a:p>
        </p:txBody>
      </p:sp>
      <p:sp>
        <p:nvSpPr>
          <p:cNvPr id="13" name="Rechteraccolade 12"/>
          <p:cNvSpPr/>
          <p:nvPr/>
        </p:nvSpPr>
        <p:spPr>
          <a:xfrm>
            <a:off x="4897662" y="4219181"/>
            <a:ext cx="172661" cy="4397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4" name="Tijdelijke aanduiding voor inhou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36" y="5345386"/>
            <a:ext cx="2195409" cy="13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anje">
  <a:themeElements>
    <a:clrScheme name="ZonMw blauw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22699E"/>
      </a:accent1>
      <a:accent2>
        <a:srgbClr val="2B85DE"/>
      </a:accent2>
      <a:accent3>
        <a:srgbClr val="4E87B1"/>
      </a:accent3>
      <a:accent4>
        <a:srgbClr val="79A4C5"/>
      </a:accent4>
      <a:accent5>
        <a:srgbClr val="A7C2D8"/>
      </a:accent5>
      <a:accent6>
        <a:srgbClr val="D3E1EC"/>
      </a:accent6>
      <a:hlink>
        <a:srgbClr val="22699E"/>
      </a:hlink>
      <a:folHlink>
        <a:srgbClr val="2B85DE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je">
  <a:themeElements>
    <a:clrScheme name="ZonMW oranj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BC3A06"/>
      </a:accent1>
      <a:accent2>
        <a:srgbClr val="EB5800"/>
      </a:accent2>
      <a:accent3>
        <a:srgbClr val="C96137"/>
      </a:accent3>
      <a:accent4>
        <a:srgbClr val="D7896A"/>
      </a:accent4>
      <a:accent5>
        <a:srgbClr val="E4B09B"/>
      </a:accent5>
      <a:accent6>
        <a:srgbClr val="F2D8CC"/>
      </a:accent6>
      <a:hlink>
        <a:srgbClr val="BC3A06"/>
      </a:hlink>
      <a:folHlink>
        <a:srgbClr val="EB580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ood">
  <a:themeElements>
    <a:clrScheme name="ZonMW rood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D20F00"/>
      </a:accent1>
      <a:accent2>
        <a:srgbClr val="FF3B0F"/>
      </a:accent2>
      <a:accent3>
        <a:srgbClr val="DB3E33"/>
      </a:accent3>
      <a:accent4>
        <a:srgbClr val="E46F66"/>
      </a:accent4>
      <a:accent5>
        <a:srgbClr val="ED9F99"/>
      </a:accent5>
      <a:accent6>
        <a:srgbClr val="F6CFCC"/>
      </a:accent6>
      <a:hlink>
        <a:srgbClr val="D20F00"/>
      </a:hlink>
      <a:folHlink>
        <a:srgbClr val="FF3B0F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ars">
  <a:themeElements>
    <a:clrScheme name="ZonMw paar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5D5B98"/>
      </a:accent1>
      <a:accent2>
        <a:srgbClr val="7871DA"/>
      </a:accent2>
      <a:accent3>
        <a:srgbClr val="7D7BAC"/>
      </a:accent3>
      <a:accent4>
        <a:srgbClr val="9E9CC1"/>
      </a:accent4>
      <a:accent5>
        <a:srgbClr val="BEBDD5"/>
      </a:accent5>
      <a:accent6>
        <a:srgbClr val="DFDEEA"/>
      </a:accent6>
      <a:hlink>
        <a:srgbClr val="5D5B98"/>
      </a:hlink>
      <a:folHlink>
        <a:srgbClr val="7871D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agenta">
  <a:themeElements>
    <a:clrScheme name="ZonMw magenta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B608B9"/>
      </a:accent1>
      <a:accent2>
        <a:srgbClr val="EC00F6"/>
      </a:accent2>
      <a:accent3>
        <a:srgbClr val="C539C7"/>
      </a:accent3>
      <a:accent4>
        <a:srgbClr val="D36BD5"/>
      </a:accent4>
      <a:accent5>
        <a:srgbClr val="E29CE2"/>
      </a:accent5>
      <a:accent6>
        <a:srgbClr val="F0CEF1"/>
      </a:accent6>
      <a:hlink>
        <a:srgbClr val="B608B9"/>
      </a:hlink>
      <a:folHlink>
        <a:srgbClr val="EC00F6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Groen 1">
  <a:themeElements>
    <a:clrScheme name="ZonMw groen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23716F"/>
      </a:accent1>
      <a:accent2>
        <a:srgbClr val="2E948F"/>
      </a:accent2>
      <a:accent3>
        <a:srgbClr val="4F8C8C"/>
      </a:accent3>
      <a:accent4>
        <a:srgbClr val="7BAAA8"/>
      </a:accent4>
      <a:accent5>
        <a:srgbClr val="A7C5C4"/>
      </a:accent5>
      <a:accent6>
        <a:srgbClr val="D3E3E2"/>
      </a:accent6>
      <a:hlink>
        <a:srgbClr val="23716F"/>
      </a:hlink>
      <a:folHlink>
        <a:srgbClr val="2E948F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Groen 2">
  <a:themeElements>
    <a:clrScheme name="ZonMw groen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2B7723"/>
      </a:accent1>
      <a:accent2>
        <a:srgbClr val="389C2E"/>
      </a:accent2>
      <a:accent3>
        <a:srgbClr val="55914F"/>
      </a:accent3>
      <a:accent4>
        <a:srgbClr val="80AD7B"/>
      </a:accent4>
      <a:accent5>
        <a:srgbClr val="AAC8A7"/>
      </a:accent5>
      <a:accent6>
        <a:srgbClr val="D5E4D3"/>
      </a:accent6>
      <a:hlink>
        <a:srgbClr val="2B7723"/>
      </a:hlink>
      <a:folHlink>
        <a:srgbClr val="389C2E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Groen 3">
  <a:themeElements>
    <a:clrScheme name="ZonMw groen3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6681E"/>
      </a:accent1>
      <a:accent2>
        <a:srgbClr val="858A26"/>
      </a:accent2>
      <a:accent3>
        <a:srgbClr val="8B8B4F"/>
      </a:accent3>
      <a:accent4>
        <a:srgbClr val="A2A478"/>
      </a:accent4>
      <a:accent5>
        <a:srgbClr val="C1C3A5"/>
      </a:accent5>
      <a:accent6>
        <a:srgbClr val="E0E1D2"/>
      </a:accent6>
      <a:hlink>
        <a:srgbClr val="66681E"/>
      </a:hlink>
      <a:folHlink>
        <a:srgbClr val="8B8B4F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ASM theme</Template>
  <TotalTime>2459</TotalTime>
  <Words>2039</Words>
  <Application>Microsoft Office PowerPoint</Application>
  <PresentationFormat>On-screen Show (4:3)</PresentationFormat>
  <Paragraphs>315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Calibri</vt:lpstr>
      <vt:lpstr>Oranje</vt:lpstr>
      <vt:lpstr>1_Oranje</vt:lpstr>
      <vt:lpstr>Rood</vt:lpstr>
      <vt:lpstr>Paars</vt:lpstr>
      <vt:lpstr>Magenta</vt:lpstr>
      <vt:lpstr>Groen 1</vt:lpstr>
      <vt:lpstr>Groen 2</vt:lpstr>
      <vt:lpstr>Groen 3</vt:lpstr>
      <vt:lpstr>New procedures for datamanagement  in ZonMw’s projects Margreet Bloemers (ZonMw)    </vt:lpstr>
      <vt:lpstr>Outline </vt:lpstr>
      <vt:lpstr>Discussion DMPonline future developments</vt:lpstr>
      <vt:lpstr>The context of open science for ZonMw</vt:lpstr>
      <vt:lpstr>ZonMw requires you  to make your data  REUSABLE!  What do we need for that? </vt:lpstr>
      <vt:lpstr>How do we get researchers to produce FAIR data? </vt:lpstr>
      <vt:lpstr>HOE? – DMPonline &gt; de onderzoeker moet  inloggen met eigen- of instellingsaccount</vt:lpstr>
      <vt:lpstr>HOE? – DMPonline &gt; de onderzoeker moet datamanagementplan invullen</vt:lpstr>
      <vt:lpstr>How does ZonMw monitor the outcome  of a researcher’s DM efforts?  </vt:lpstr>
      <vt:lpstr>Datamanagement at ZonMw:   Procedure 2016 - 2018</vt:lpstr>
      <vt:lpstr>Until sofar ……. BUT……. It’s a burden!</vt:lpstr>
      <vt:lpstr>WHO? FAIR data on the work floor </vt:lpstr>
      <vt:lpstr>DM in ZonMw-projects</vt:lpstr>
      <vt:lpstr>Challenges and solutions in the new procedure</vt:lpstr>
      <vt:lpstr>DM in ZonMw-projects &gt; new procedure</vt:lpstr>
      <vt:lpstr>March 14: My talk stopped here, and we continued with discussion. Some issues I want clarify here: about the DMP</vt:lpstr>
      <vt:lpstr>March 14: My talk stopped here, and we continued with discussion. Some issues I want clarify here: about the key items</vt:lpstr>
      <vt:lpstr>Datamanagement at ZonMw:   Procedure 2019</vt:lpstr>
      <vt:lpstr>Datamanagement: from burden to benefit</vt:lpstr>
      <vt:lpstr>Datamanagement: from burden to benefit</vt:lpstr>
      <vt:lpstr>State of art introducing the new approach</vt:lpstr>
      <vt:lpstr>In future calls for proposals: Tailoring the requirements for DM</vt:lpstr>
      <vt:lpstr>FAIR principles &gt; FAIRmetrics &gt; community challenges &gt; community specific metrics</vt:lpstr>
      <vt:lpstr>A framework to develop community specific, machine actionable FAR metrics</vt:lpstr>
      <vt:lpstr>GO FAIR M4M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Katja</dc:creator>
  <cp:lastModifiedBy>Sarah</cp:lastModifiedBy>
  <cp:revision>192</cp:revision>
  <cp:lastPrinted>2018-10-08T10:31:05Z</cp:lastPrinted>
  <dcterms:created xsi:type="dcterms:W3CDTF">2015-10-02T13:32:56Z</dcterms:created>
  <dcterms:modified xsi:type="dcterms:W3CDTF">2019-03-14T14:08:21Z</dcterms:modified>
</cp:coreProperties>
</file>