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notesMasterIdLst>
    <p:notesMasterId r:id="rId42"/>
  </p:notesMasterIdLst>
  <p:sldIdLst>
    <p:sldId id="256" r:id="rId6"/>
    <p:sldId id="390" r:id="rId7"/>
    <p:sldId id="416" r:id="rId8"/>
    <p:sldId id="417" r:id="rId9"/>
    <p:sldId id="418" r:id="rId10"/>
    <p:sldId id="419" r:id="rId11"/>
    <p:sldId id="421" r:id="rId12"/>
    <p:sldId id="424" r:id="rId13"/>
    <p:sldId id="423" r:id="rId14"/>
    <p:sldId id="402" r:id="rId15"/>
    <p:sldId id="425" r:id="rId16"/>
    <p:sldId id="437" r:id="rId17"/>
    <p:sldId id="401" r:id="rId18"/>
    <p:sldId id="436" r:id="rId19"/>
    <p:sldId id="427" r:id="rId20"/>
    <p:sldId id="428" r:id="rId21"/>
    <p:sldId id="429" r:id="rId22"/>
    <p:sldId id="430" r:id="rId23"/>
    <p:sldId id="431" r:id="rId24"/>
    <p:sldId id="433" r:id="rId25"/>
    <p:sldId id="435" r:id="rId26"/>
    <p:sldId id="438" r:id="rId27"/>
    <p:sldId id="393" r:id="rId28"/>
    <p:sldId id="391" r:id="rId29"/>
    <p:sldId id="394" r:id="rId30"/>
    <p:sldId id="395" r:id="rId31"/>
    <p:sldId id="396" r:id="rId32"/>
    <p:sldId id="406" r:id="rId33"/>
    <p:sldId id="397" r:id="rId34"/>
    <p:sldId id="398" r:id="rId35"/>
    <p:sldId id="399" r:id="rId36"/>
    <p:sldId id="400" r:id="rId37"/>
    <p:sldId id="439" r:id="rId38"/>
    <p:sldId id="414" r:id="rId39"/>
    <p:sldId id="405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CD"/>
    <a:srgbClr val="F6F49A"/>
    <a:srgbClr val="960000"/>
    <a:srgbClr val="E86E0A"/>
    <a:srgbClr val="0635BA"/>
    <a:srgbClr val="9E0000"/>
    <a:srgbClr val="DED410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143" autoAdjust="0"/>
  </p:normalViewPr>
  <p:slideViewPr>
    <p:cSldViewPr>
      <p:cViewPr varScale="1">
        <p:scale>
          <a:sx n="68" d="100"/>
          <a:sy n="68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3307-D19F-4D8F-9D87-2F1BAFA5582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396A09B-2E48-40BF-8BE0-08200B0D9DA8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Create</a:t>
          </a:r>
        </a:p>
      </dgm:t>
    </dgm:pt>
    <dgm:pt modelId="{A39DB0CB-099D-42ED-A774-D3566CD576E7}" type="parTrans" cxnId="{835266F5-BB42-4479-A612-D4361AC8F46E}">
      <dgm:prSet/>
      <dgm:spPr/>
      <dgm:t>
        <a:bodyPr/>
        <a:lstStyle/>
        <a:p>
          <a:endParaRPr lang="en-GB"/>
        </a:p>
      </dgm:t>
    </dgm:pt>
    <dgm:pt modelId="{1A74DBBF-817C-46DE-8E38-C80013D948D2}" type="sibTrans" cxnId="{835266F5-BB42-4479-A612-D4361AC8F46E}">
      <dgm:prSet/>
      <dgm:spPr/>
      <dgm:t>
        <a:bodyPr/>
        <a:lstStyle/>
        <a:p>
          <a:endParaRPr lang="en-GB"/>
        </a:p>
      </dgm:t>
    </dgm:pt>
    <dgm:pt modelId="{E194162A-A50C-4068-B9FB-0F8A8B8FF5FA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Share</a:t>
          </a:r>
        </a:p>
      </dgm:t>
    </dgm:pt>
    <dgm:pt modelId="{60726CF0-721F-46B4-8382-9EBA9DC4E15F}" type="parTrans" cxnId="{8E148B1A-C5AA-4FEC-9551-CABCEFA804FE}">
      <dgm:prSet/>
      <dgm:spPr/>
      <dgm:t>
        <a:bodyPr/>
        <a:lstStyle/>
        <a:p>
          <a:endParaRPr lang="en-GB"/>
        </a:p>
      </dgm:t>
    </dgm:pt>
    <dgm:pt modelId="{C74D4F9A-5C38-478B-A596-CE49D9077322}" type="sibTrans" cxnId="{8E148B1A-C5AA-4FEC-9551-CABCEFA804FE}">
      <dgm:prSet/>
      <dgm:spPr/>
      <dgm:t>
        <a:bodyPr/>
        <a:lstStyle/>
        <a:p>
          <a:endParaRPr lang="en-GB"/>
        </a:p>
      </dgm:t>
    </dgm:pt>
    <dgm:pt modelId="{6E5FB301-7A95-4ED8-A0A2-04961A12165D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Review</a:t>
          </a:r>
        </a:p>
      </dgm:t>
    </dgm:pt>
    <dgm:pt modelId="{5633488E-1FA4-49C7-AAFE-ADC64353F2B2}" type="parTrans" cxnId="{A63F659E-A0A8-46FB-9355-65898E2BFF21}">
      <dgm:prSet/>
      <dgm:spPr/>
      <dgm:t>
        <a:bodyPr/>
        <a:lstStyle/>
        <a:p>
          <a:endParaRPr lang="en-GB"/>
        </a:p>
      </dgm:t>
    </dgm:pt>
    <dgm:pt modelId="{C9D58909-E4D3-4FEC-8569-2D1B023E15D5}" type="sibTrans" cxnId="{A63F659E-A0A8-46FB-9355-65898E2BFF21}">
      <dgm:prSet/>
      <dgm:spPr/>
      <dgm:t>
        <a:bodyPr/>
        <a:lstStyle/>
        <a:p>
          <a:endParaRPr lang="en-GB"/>
        </a:p>
      </dgm:t>
    </dgm:pt>
    <dgm:pt modelId="{44732A53-0D0E-44CE-A9E0-8EBA13C64100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Download</a:t>
          </a:r>
        </a:p>
      </dgm:t>
    </dgm:pt>
    <dgm:pt modelId="{1C56DD8A-0793-4D70-95A3-BDE67CF49979}" type="parTrans" cxnId="{C4172039-E33B-424A-A144-D8387D469B9B}">
      <dgm:prSet/>
      <dgm:spPr/>
      <dgm:t>
        <a:bodyPr/>
        <a:lstStyle/>
        <a:p>
          <a:endParaRPr lang="en-GB"/>
        </a:p>
      </dgm:t>
    </dgm:pt>
    <dgm:pt modelId="{06F777E2-D6EE-4593-A13D-8B34A8CBE74F}" type="sibTrans" cxnId="{C4172039-E33B-424A-A144-D8387D469B9B}">
      <dgm:prSet/>
      <dgm:spPr/>
      <dgm:t>
        <a:bodyPr/>
        <a:lstStyle/>
        <a:p>
          <a:endParaRPr lang="en-GB"/>
        </a:p>
      </dgm:t>
    </dgm:pt>
    <dgm:pt modelId="{5EC4132C-2604-47E5-84FC-9DA9627DCD4C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Update	</a:t>
          </a:r>
        </a:p>
      </dgm:t>
    </dgm:pt>
    <dgm:pt modelId="{D204A3B1-1797-4348-95B4-326217BEF321}" type="parTrans" cxnId="{E0C7030C-EFDE-4056-BC43-37B4D10F2039}">
      <dgm:prSet/>
      <dgm:spPr/>
      <dgm:t>
        <a:bodyPr/>
        <a:lstStyle/>
        <a:p>
          <a:endParaRPr lang="en-GB"/>
        </a:p>
      </dgm:t>
    </dgm:pt>
    <dgm:pt modelId="{29FF64E0-ABB8-4DA6-AC5D-62931D4EB0B9}" type="sibTrans" cxnId="{E0C7030C-EFDE-4056-BC43-37B4D10F2039}">
      <dgm:prSet/>
      <dgm:spPr/>
      <dgm:t>
        <a:bodyPr/>
        <a:lstStyle/>
        <a:p>
          <a:endParaRPr lang="en-GB"/>
        </a:p>
      </dgm:t>
    </dgm:pt>
    <dgm:pt modelId="{A851152F-15AB-4BD0-9E42-A1C38225AA43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…..	</a:t>
          </a:r>
        </a:p>
      </dgm:t>
    </dgm:pt>
    <dgm:pt modelId="{E988AC1B-04A1-4BB3-BB81-BEAFDE854762}" type="parTrans" cxnId="{55BCC88A-FBBF-4E7B-ACF5-C3DA0614EC87}">
      <dgm:prSet/>
      <dgm:spPr/>
      <dgm:t>
        <a:bodyPr/>
        <a:lstStyle/>
        <a:p>
          <a:endParaRPr lang="en-GB"/>
        </a:p>
      </dgm:t>
    </dgm:pt>
    <dgm:pt modelId="{9C234754-9AB6-4599-B450-2A9A5F487A53}" type="sibTrans" cxnId="{55BCC88A-FBBF-4E7B-ACF5-C3DA0614EC87}">
      <dgm:prSet/>
      <dgm:spPr/>
      <dgm:t>
        <a:bodyPr/>
        <a:lstStyle/>
        <a:p>
          <a:endParaRPr lang="en-GB"/>
        </a:p>
      </dgm:t>
    </dgm:pt>
    <dgm:pt modelId="{3284BE5A-E5D2-422B-A35F-AE147D396D83}" type="pres">
      <dgm:prSet presAssocID="{ADE43307-D19F-4D8F-9D87-2F1BAFA55827}" presName="Name0" presStyleCnt="0">
        <dgm:presLayoutVars>
          <dgm:dir/>
          <dgm:animLvl val="lvl"/>
          <dgm:resizeHandles val="exact"/>
        </dgm:presLayoutVars>
      </dgm:prSet>
      <dgm:spPr/>
    </dgm:pt>
    <dgm:pt modelId="{ACBA79EF-F780-49B3-9625-409496D47B8C}" type="pres">
      <dgm:prSet presAssocID="{5396A09B-2E48-40BF-8BE0-08200B0D9DA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51ACA20-FA65-41E1-B4DB-994B3B24F2E7}" type="pres">
      <dgm:prSet presAssocID="{1A74DBBF-817C-46DE-8E38-C80013D948D2}" presName="parTxOnlySpace" presStyleCnt="0"/>
      <dgm:spPr/>
    </dgm:pt>
    <dgm:pt modelId="{3F82CD3D-DADC-4619-91A3-B28538E3AC49}" type="pres">
      <dgm:prSet presAssocID="{E194162A-A50C-4068-B9FB-0F8A8B8FF5F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1951C7C-63A6-4EFF-8FB3-18DB14E163B3}" type="pres">
      <dgm:prSet presAssocID="{C74D4F9A-5C38-478B-A596-CE49D9077322}" presName="parTxOnlySpace" presStyleCnt="0"/>
      <dgm:spPr/>
    </dgm:pt>
    <dgm:pt modelId="{CCE2A79A-7440-4178-A0F2-D6D4FA4D7C89}" type="pres">
      <dgm:prSet presAssocID="{6E5FB301-7A95-4ED8-A0A2-04961A12165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69003B7-5108-4213-B13A-C255F601F9FC}" type="pres">
      <dgm:prSet presAssocID="{C9D58909-E4D3-4FEC-8569-2D1B023E15D5}" presName="parTxOnlySpace" presStyleCnt="0"/>
      <dgm:spPr/>
    </dgm:pt>
    <dgm:pt modelId="{75D46322-8C3C-417B-A5E7-AC243EF436C2}" type="pres">
      <dgm:prSet presAssocID="{44732A53-0D0E-44CE-A9E0-8EBA13C641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D9B9B9-18D7-435D-AD93-7704C89C42EE}" type="pres">
      <dgm:prSet presAssocID="{06F777E2-D6EE-4593-A13D-8B34A8CBE74F}" presName="parTxOnlySpace" presStyleCnt="0"/>
      <dgm:spPr/>
    </dgm:pt>
    <dgm:pt modelId="{7641849B-5D4C-4E14-A818-EB8AC1DAAACC}" type="pres">
      <dgm:prSet presAssocID="{5EC4132C-2604-47E5-84FC-9DA9627DCD4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554448A-A1FB-44A0-9097-862B60064783}" type="pres">
      <dgm:prSet presAssocID="{29FF64E0-ABB8-4DA6-AC5D-62931D4EB0B9}" presName="parTxOnlySpace" presStyleCnt="0"/>
      <dgm:spPr/>
    </dgm:pt>
    <dgm:pt modelId="{6131F3F3-CCF7-46AF-AA7D-B36C4DE72CF7}" type="pres">
      <dgm:prSet presAssocID="{A851152F-15AB-4BD0-9E42-A1C38225AA4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C7030C-EFDE-4056-BC43-37B4D10F2039}" srcId="{ADE43307-D19F-4D8F-9D87-2F1BAFA55827}" destId="{5EC4132C-2604-47E5-84FC-9DA9627DCD4C}" srcOrd="4" destOrd="0" parTransId="{D204A3B1-1797-4348-95B4-326217BEF321}" sibTransId="{29FF64E0-ABB8-4DA6-AC5D-62931D4EB0B9}"/>
    <dgm:cxn modelId="{8E148B1A-C5AA-4FEC-9551-CABCEFA804FE}" srcId="{ADE43307-D19F-4D8F-9D87-2F1BAFA55827}" destId="{E194162A-A50C-4068-B9FB-0F8A8B8FF5FA}" srcOrd="1" destOrd="0" parTransId="{60726CF0-721F-46B4-8382-9EBA9DC4E15F}" sibTransId="{C74D4F9A-5C38-478B-A596-CE49D9077322}"/>
    <dgm:cxn modelId="{C4172039-E33B-424A-A144-D8387D469B9B}" srcId="{ADE43307-D19F-4D8F-9D87-2F1BAFA55827}" destId="{44732A53-0D0E-44CE-A9E0-8EBA13C64100}" srcOrd="3" destOrd="0" parTransId="{1C56DD8A-0793-4D70-95A3-BDE67CF49979}" sibTransId="{06F777E2-D6EE-4593-A13D-8B34A8CBE74F}"/>
    <dgm:cxn modelId="{B7F65160-91FE-423A-A5B9-5B9CC9FDD442}" type="presOf" srcId="{5396A09B-2E48-40BF-8BE0-08200B0D9DA8}" destId="{ACBA79EF-F780-49B3-9625-409496D47B8C}" srcOrd="0" destOrd="0" presId="urn:microsoft.com/office/officeart/2005/8/layout/chevron1"/>
    <dgm:cxn modelId="{DBD0D74D-C642-4585-B441-5144F9C44E64}" type="presOf" srcId="{E194162A-A50C-4068-B9FB-0F8A8B8FF5FA}" destId="{3F82CD3D-DADC-4619-91A3-B28538E3AC49}" srcOrd="0" destOrd="0" presId="urn:microsoft.com/office/officeart/2005/8/layout/chevron1"/>
    <dgm:cxn modelId="{1F0D6078-F373-43C7-B5EB-FD3CAEA62F4A}" type="presOf" srcId="{44732A53-0D0E-44CE-A9E0-8EBA13C64100}" destId="{75D46322-8C3C-417B-A5E7-AC243EF436C2}" srcOrd="0" destOrd="0" presId="urn:microsoft.com/office/officeart/2005/8/layout/chevron1"/>
    <dgm:cxn modelId="{55BCC88A-FBBF-4E7B-ACF5-C3DA0614EC87}" srcId="{ADE43307-D19F-4D8F-9D87-2F1BAFA55827}" destId="{A851152F-15AB-4BD0-9E42-A1C38225AA43}" srcOrd="5" destOrd="0" parTransId="{E988AC1B-04A1-4BB3-BB81-BEAFDE854762}" sibTransId="{9C234754-9AB6-4599-B450-2A9A5F487A53}"/>
    <dgm:cxn modelId="{A07FF591-C08C-4A6A-AF46-CDED419E3CFD}" type="presOf" srcId="{6E5FB301-7A95-4ED8-A0A2-04961A12165D}" destId="{CCE2A79A-7440-4178-A0F2-D6D4FA4D7C89}" srcOrd="0" destOrd="0" presId="urn:microsoft.com/office/officeart/2005/8/layout/chevron1"/>
    <dgm:cxn modelId="{A63F659E-A0A8-46FB-9355-65898E2BFF21}" srcId="{ADE43307-D19F-4D8F-9D87-2F1BAFA55827}" destId="{6E5FB301-7A95-4ED8-A0A2-04961A12165D}" srcOrd="2" destOrd="0" parTransId="{5633488E-1FA4-49C7-AAFE-ADC64353F2B2}" sibTransId="{C9D58909-E4D3-4FEC-8569-2D1B023E15D5}"/>
    <dgm:cxn modelId="{5D1611AC-0ABA-4904-AFF3-F9469EA1DB48}" type="presOf" srcId="{ADE43307-D19F-4D8F-9D87-2F1BAFA55827}" destId="{3284BE5A-E5D2-422B-A35F-AE147D396D83}" srcOrd="0" destOrd="0" presId="urn:microsoft.com/office/officeart/2005/8/layout/chevron1"/>
    <dgm:cxn modelId="{39A704B8-C93E-43FF-A32A-884DA92D0BE5}" type="presOf" srcId="{A851152F-15AB-4BD0-9E42-A1C38225AA43}" destId="{6131F3F3-CCF7-46AF-AA7D-B36C4DE72CF7}" srcOrd="0" destOrd="0" presId="urn:microsoft.com/office/officeart/2005/8/layout/chevron1"/>
    <dgm:cxn modelId="{09A88FE6-5B09-41FD-A19D-8192F72D74C7}" type="presOf" srcId="{5EC4132C-2604-47E5-84FC-9DA9627DCD4C}" destId="{7641849B-5D4C-4E14-A818-EB8AC1DAAACC}" srcOrd="0" destOrd="0" presId="urn:microsoft.com/office/officeart/2005/8/layout/chevron1"/>
    <dgm:cxn modelId="{835266F5-BB42-4479-A612-D4361AC8F46E}" srcId="{ADE43307-D19F-4D8F-9D87-2F1BAFA55827}" destId="{5396A09B-2E48-40BF-8BE0-08200B0D9DA8}" srcOrd="0" destOrd="0" parTransId="{A39DB0CB-099D-42ED-A774-D3566CD576E7}" sibTransId="{1A74DBBF-817C-46DE-8E38-C80013D948D2}"/>
    <dgm:cxn modelId="{16EEF65D-BFA4-43AF-B946-32CFBD8BAC31}" type="presParOf" srcId="{3284BE5A-E5D2-422B-A35F-AE147D396D83}" destId="{ACBA79EF-F780-49B3-9625-409496D47B8C}" srcOrd="0" destOrd="0" presId="urn:microsoft.com/office/officeart/2005/8/layout/chevron1"/>
    <dgm:cxn modelId="{16BBF065-0BDD-4E3E-9BCB-B8A2924B2362}" type="presParOf" srcId="{3284BE5A-E5D2-422B-A35F-AE147D396D83}" destId="{D51ACA20-FA65-41E1-B4DB-994B3B24F2E7}" srcOrd="1" destOrd="0" presId="urn:microsoft.com/office/officeart/2005/8/layout/chevron1"/>
    <dgm:cxn modelId="{9635C373-BAD2-46EC-A38E-3921A36CF882}" type="presParOf" srcId="{3284BE5A-E5D2-422B-A35F-AE147D396D83}" destId="{3F82CD3D-DADC-4619-91A3-B28538E3AC49}" srcOrd="2" destOrd="0" presId="urn:microsoft.com/office/officeart/2005/8/layout/chevron1"/>
    <dgm:cxn modelId="{071202BB-ABCA-42ED-9213-F0AF83A01400}" type="presParOf" srcId="{3284BE5A-E5D2-422B-A35F-AE147D396D83}" destId="{C1951C7C-63A6-4EFF-8FB3-18DB14E163B3}" srcOrd="3" destOrd="0" presId="urn:microsoft.com/office/officeart/2005/8/layout/chevron1"/>
    <dgm:cxn modelId="{63DE64E2-3E1E-4967-8083-A99A123DB9BB}" type="presParOf" srcId="{3284BE5A-E5D2-422B-A35F-AE147D396D83}" destId="{CCE2A79A-7440-4178-A0F2-D6D4FA4D7C89}" srcOrd="4" destOrd="0" presId="urn:microsoft.com/office/officeart/2005/8/layout/chevron1"/>
    <dgm:cxn modelId="{6C3E5C83-E244-48BC-AB10-FB9002D721A0}" type="presParOf" srcId="{3284BE5A-E5D2-422B-A35F-AE147D396D83}" destId="{169003B7-5108-4213-B13A-C255F601F9FC}" srcOrd="5" destOrd="0" presId="urn:microsoft.com/office/officeart/2005/8/layout/chevron1"/>
    <dgm:cxn modelId="{CF90FD18-3FBD-4F4D-8996-C8DBE52E472F}" type="presParOf" srcId="{3284BE5A-E5D2-422B-A35F-AE147D396D83}" destId="{75D46322-8C3C-417B-A5E7-AC243EF436C2}" srcOrd="6" destOrd="0" presId="urn:microsoft.com/office/officeart/2005/8/layout/chevron1"/>
    <dgm:cxn modelId="{D1516CF4-2578-4A86-B64B-32C0D58AF102}" type="presParOf" srcId="{3284BE5A-E5D2-422B-A35F-AE147D396D83}" destId="{44D9B9B9-18D7-435D-AD93-7704C89C42EE}" srcOrd="7" destOrd="0" presId="urn:microsoft.com/office/officeart/2005/8/layout/chevron1"/>
    <dgm:cxn modelId="{2DAC7863-9B23-4CBF-B3AB-2E6BB9AE9C70}" type="presParOf" srcId="{3284BE5A-E5D2-422B-A35F-AE147D396D83}" destId="{7641849B-5D4C-4E14-A818-EB8AC1DAAACC}" srcOrd="8" destOrd="0" presId="urn:microsoft.com/office/officeart/2005/8/layout/chevron1"/>
    <dgm:cxn modelId="{835DEBAA-AE47-4FD8-B64F-0EF022760A2E}" type="presParOf" srcId="{3284BE5A-E5D2-422B-A35F-AE147D396D83}" destId="{3554448A-A1FB-44A0-9097-862B60064783}" srcOrd="9" destOrd="0" presId="urn:microsoft.com/office/officeart/2005/8/layout/chevron1"/>
    <dgm:cxn modelId="{E985BAAE-63D5-4D55-95D7-65C992A8ABB0}" type="presParOf" srcId="{3284BE5A-E5D2-422B-A35F-AE147D396D83}" destId="{6131F3F3-CCF7-46AF-AA7D-B36C4DE72CF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5C45C-F5F6-A54E-9020-F789E1F074C3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95BF7-3E00-404B-A315-961AA7A9EC9A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>
              <a:latin typeface="+mn-lt"/>
              <a:cs typeface="Arial"/>
            </a:rPr>
            <a:t>Guidance for each question</a:t>
          </a:r>
        </a:p>
      </dgm:t>
    </dgm:pt>
    <dgm:pt modelId="{CDC0C182-3695-A741-AF79-A0665C8EC894}" type="parTrans" cxnId="{296CE4EB-D6B7-224B-B39B-4D9F2BBBE118}">
      <dgm:prSet/>
      <dgm:spPr/>
      <dgm:t>
        <a:bodyPr/>
        <a:lstStyle/>
        <a:p>
          <a:endParaRPr lang="en-US"/>
        </a:p>
      </dgm:t>
    </dgm:pt>
    <dgm:pt modelId="{9602FF5E-CECC-DC48-AC25-09F773CB3F6A}" type="sibTrans" cxnId="{296CE4EB-D6B7-224B-B39B-4D9F2BBBE118}">
      <dgm:prSet/>
      <dgm:spPr/>
      <dgm:t>
        <a:bodyPr/>
        <a:lstStyle/>
        <a:p>
          <a:endParaRPr lang="en-US"/>
        </a:p>
      </dgm:t>
    </dgm:pt>
    <dgm:pt modelId="{59A076FE-9097-864D-B5EC-795549A1F792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>
              <a:latin typeface="+mn-lt"/>
              <a:cs typeface="Arial"/>
            </a:rPr>
            <a:t>Specific guidance for the question</a:t>
          </a:r>
        </a:p>
      </dgm:t>
    </dgm:pt>
    <dgm:pt modelId="{FF2C658E-04B9-1F42-8210-B697CFD9D577}" type="parTrans" cxnId="{53B5C91C-AA6B-3945-99D4-A8D1E7B56AA1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8F2A32D5-83BE-B240-9FB9-64DDF529952F}" type="sibTrans" cxnId="{53B5C91C-AA6B-3945-99D4-A8D1E7B56AA1}">
      <dgm:prSet/>
      <dgm:spPr/>
      <dgm:t>
        <a:bodyPr/>
        <a:lstStyle/>
        <a:p>
          <a:endParaRPr lang="en-US"/>
        </a:p>
      </dgm:t>
    </dgm:pt>
    <dgm:pt modelId="{F67A5592-0424-F042-9DA7-E78982FC84D8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>
              <a:latin typeface="+mn-lt"/>
              <a:cs typeface="Arial"/>
            </a:rPr>
            <a:t>Themed guidance by organisation</a:t>
          </a:r>
        </a:p>
      </dgm:t>
    </dgm:pt>
    <dgm:pt modelId="{5EB1D56E-61D8-B941-B5DD-70305323153E}" type="parTrans" cxnId="{94357988-7B36-4744-BD91-51F321EBE0DA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20160760-3AA2-8E44-8C44-C18422E2859A}" type="sibTrans" cxnId="{94357988-7B36-4744-BD91-51F321EBE0DA}">
      <dgm:prSet/>
      <dgm:spPr/>
      <dgm:t>
        <a:bodyPr/>
        <a:lstStyle/>
        <a:p>
          <a:endParaRPr lang="en-US"/>
        </a:p>
      </dgm:t>
    </dgm:pt>
    <dgm:pt modelId="{9AE5CAFD-BAF0-5249-884A-6033919E1265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>
              <a:latin typeface="+mn-lt"/>
              <a:cs typeface="Arial"/>
            </a:rPr>
            <a:t>Themed guidance from other sources</a:t>
          </a:r>
        </a:p>
      </dgm:t>
    </dgm:pt>
    <dgm:pt modelId="{A67CB6B4-37A8-5A45-AC53-D9627101EA30}" type="parTrans" cxnId="{F6B1AFE9-509A-0B41-B52C-5DB8D0121FF9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3064D79D-3305-BE4E-90E8-8D3E7DB2EC06}" type="sibTrans" cxnId="{F6B1AFE9-509A-0B41-B52C-5DB8D0121FF9}">
      <dgm:prSet/>
      <dgm:spPr/>
      <dgm:t>
        <a:bodyPr/>
        <a:lstStyle/>
        <a:p>
          <a:endParaRPr lang="en-US"/>
        </a:p>
      </dgm:t>
    </dgm:pt>
    <dgm:pt modelId="{2D390626-48A1-3042-BFD3-CFEBC48DD758}" type="pres">
      <dgm:prSet presAssocID="{92A5C45C-F5F6-A54E-9020-F789E1F074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2188E2-A97C-C246-8B11-220AF72602C5}" type="pres">
      <dgm:prSet presAssocID="{1EF95BF7-3E00-404B-A315-961AA7A9EC9A}" presName="centerShape" presStyleLbl="node0" presStyleIdx="0" presStyleCnt="1" custLinFactNeighborX="-892" custLinFactNeighborY="467"/>
      <dgm:spPr/>
    </dgm:pt>
    <dgm:pt modelId="{CD9609F6-4B76-5341-85D2-5D570B68C8C3}" type="pres">
      <dgm:prSet presAssocID="{FF2C658E-04B9-1F42-8210-B697CFD9D577}" presName="parTrans" presStyleLbl="bgSibTrans2D1" presStyleIdx="0" presStyleCnt="3" custScaleX="110567"/>
      <dgm:spPr/>
    </dgm:pt>
    <dgm:pt modelId="{D9B4AF81-D49D-F04B-BD33-007EC847BB5F}" type="pres">
      <dgm:prSet presAssocID="{59A076FE-9097-864D-B5EC-795549A1F792}" presName="node" presStyleLbl="node1" presStyleIdx="0" presStyleCnt="3">
        <dgm:presLayoutVars>
          <dgm:bulletEnabled val="1"/>
        </dgm:presLayoutVars>
      </dgm:prSet>
      <dgm:spPr/>
    </dgm:pt>
    <dgm:pt modelId="{061D1A9E-C232-6845-9B1E-B5F46F470BA2}" type="pres">
      <dgm:prSet presAssocID="{5EB1D56E-61D8-B941-B5DD-70305323153E}" presName="parTrans" presStyleLbl="bgSibTrans2D1" presStyleIdx="1" presStyleCnt="3"/>
      <dgm:spPr/>
    </dgm:pt>
    <dgm:pt modelId="{F629F11C-A59C-7A48-9228-E0F425C8FB9B}" type="pres">
      <dgm:prSet presAssocID="{F67A5592-0424-F042-9DA7-E78982FC84D8}" presName="node" presStyleLbl="node1" presStyleIdx="1" presStyleCnt="3">
        <dgm:presLayoutVars>
          <dgm:bulletEnabled val="1"/>
        </dgm:presLayoutVars>
      </dgm:prSet>
      <dgm:spPr/>
    </dgm:pt>
    <dgm:pt modelId="{E97799B7-61BF-874A-8174-B311A614B408}" type="pres">
      <dgm:prSet presAssocID="{A67CB6B4-37A8-5A45-AC53-D9627101EA30}" presName="parTrans" presStyleLbl="bgSibTrans2D1" presStyleIdx="2" presStyleCnt="3"/>
      <dgm:spPr/>
    </dgm:pt>
    <dgm:pt modelId="{1E178EFA-7666-5144-B449-9C8698F5B1B2}" type="pres">
      <dgm:prSet presAssocID="{9AE5CAFD-BAF0-5249-884A-6033919E1265}" presName="node" presStyleLbl="node1" presStyleIdx="2" presStyleCnt="3">
        <dgm:presLayoutVars>
          <dgm:bulletEnabled val="1"/>
        </dgm:presLayoutVars>
      </dgm:prSet>
      <dgm:spPr/>
    </dgm:pt>
  </dgm:ptLst>
  <dgm:cxnLst>
    <dgm:cxn modelId="{03DF921B-3B7A-4888-B064-0DFC25A73915}" type="presOf" srcId="{1EF95BF7-3E00-404B-A315-961AA7A9EC9A}" destId="{942188E2-A97C-C246-8B11-220AF72602C5}" srcOrd="0" destOrd="0" presId="urn:microsoft.com/office/officeart/2005/8/layout/radial4"/>
    <dgm:cxn modelId="{53B5C91C-AA6B-3945-99D4-A8D1E7B56AA1}" srcId="{1EF95BF7-3E00-404B-A315-961AA7A9EC9A}" destId="{59A076FE-9097-864D-B5EC-795549A1F792}" srcOrd="0" destOrd="0" parTransId="{FF2C658E-04B9-1F42-8210-B697CFD9D577}" sibTransId="{8F2A32D5-83BE-B240-9FB9-64DDF529952F}"/>
    <dgm:cxn modelId="{2D1E832E-43F6-4EB5-86BE-3F018A56095C}" type="presOf" srcId="{59A076FE-9097-864D-B5EC-795549A1F792}" destId="{D9B4AF81-D49D-F04B-BD33-007EC847BB5F}" srcOrd="0" destOrd="0" presId="urn:microsoft.com/office/officeart/2005/8/layout/radial4"/>
    <dgm:cxn modelId="{70158A6F-A691-47F9-88C8-7E56A889AD81}" type="presOf" srcId="{9AE5CAFD-BAF0-5249-884A-6033919E1265}" destId="{1E178EFA-7666-5144-B449-9C8698F5B1B2}" srcOrd="0" destOrd="0" presId="urn:microsoft.com/office/officeart/2005/8/layout/radial4"/>
    <dgm:cxn modelId="{94357988-7B36-4744-BD91-51F321EBE0DA}" srcId="{1EF95BF7-3E00-404B-A315-961AA7A9EC9A}" destId="{F67A5592-0424-F042-9DA7-E78982FC84D8}" srcOrd="1" destOrd="0" parTransId="{5EB1D56E-61D8-B941-B5DD-70305323153E}" sibTransId="{20160760-3AA2-8E44-8C44-C18422E2859A}"/>
    <dgm:cxn modelId="{EEA286B7-3668-46B4-90E3-3D576A49EC93}" type="presOf" srcId="{F67A5592-0424-F042-9DA7-E78982FC84D8}" destId="{F629F11C-A59C-7A48-9228-E0F425C8FB9B}" srcOrd="0" destOrd="0" presId="urn:microsoft.com/office/officeart/2005/8/layout/radial4"/>
    <dgm:cxn modelId="{ADA89CCE-599A-4376-AEC1-CD1A084B983D}" type="presOf" srcId="{A67CB6B4-37A8-5A45-AC53-D9627101EA30}" destId="{E97799B7-61BF-874A-8174-B311A614B408}" srcOrd="0" destOrd="0" presId="urn:microsoft.com/office/officeart/2005/8/layout/radial4"/>
    <dgm:cxn modelId="{E4986AD0-0302-4D10-8693-910F070480FD}" type="presOf" srcId="{FF2C658E-04B9-1F42-8210-B697CFD9D577}" destId="{CD9609F6-4B76-5341-85D2-5D570B68C8C3}" srcOrd="0" destOrd="0" presId="urn:microsoft.com/office/officeart/2005/8/layout/radial4"/>
    <dgm:cxn modelId="{F6B1AFE9-509A-0B41-B52C-5DB8D0121FF9}" srcId="{1EF95BF7-3E00-404B-A315-961AA7A9EC9A}" destId="{9AE5CAFD-BAF0-5249-884A-6033919E1265}" srcOrd="2" destOrd="0" parTransId="{A67CB6B4-37A8-5A45-AC53-D9627101EA30}" sibTransId="{3064D79D-3305-BE4E-90E8-8D3E7DB2EC06}"/>
    <dgm:cxn modelId="{296CE4EB-D6B7-224B-B39B-4D9F2BBBE118}" srcId="{92A5C45C-F5F6-A54E-9020-F789E1F074C3}" destId="{1EF95BF7-3E00-404B-A315-961AA7A9EC9A}" srcOrd="0" destOrd="0" parTransId="{CDC0C182-3695-A741-AF79-A0665C8EC894}" sibTransId="{9602FF5E-CECC-DC48-AC25-09F773CB3F6A}"/>
    <dgm:cxn modelId="{3CC385EC-4219-4B5D-BDCF-B280B9765B56}" type="presOf" srcId="{92A5C45C-F5F6-A54E-9020-F789E1F074C3}" destId="{2D390626-48A1-3042-BFD3-CFEBC48DD758}" srcOrd="0" destOrd="0" presId="urn:microsoft.com/office/officeart/2005/8/layout/radial4"/>
    <dgm:cxn modelId="{ADA050F0-E48F-4D08-A772-38D816B4A9DB}" type="presOf" srcId="{5EB1D56E-61D8-B941-B5DD-70305323153E}" destId="{061D1A9E-C232-6845-9B1E-B5F46F470BA2}" srcOrd="0" destOrd="0" presId="urn:microsoft.com/office/officeart/2005/8/layout/radial4"/>
    <dgm:cxn modelId="{E9688AFE-14DA-41D2-ADB4-BB7A869747DD}" type="presParOf" srcId="{2D390626-48A1-3042-BFD3-CFEBC48DD758}" destId="{942188E2-A97C-C246-8B11-220AF72602C5}" srcOrd="0" destOrd="0" presId="urn:microsoft.com/office/officeart/2005/8/layout/radial4"/>
    <dgm:cxn modelId="{924B90BE-D68D-4DFD-8C5A-3BA275827DDA}" type="presParOf" srcId="{2D390626-48A1-3042-BFD3-CFEBC48DD758}" destId="{CD9609F6-4B76-5341-85D2-5D570B68C8C3}" srcOrd="1" destOrd="0" presId="urn:microsoft.com/office/officeart/2005/8/layout/radial4"/>
    <dgm:cxn modelId="{9B645381-7203-4F38-BC51-2D8D1980B45B}" type="presParOf" srcId="{2D390626-48A1-3042-BFD3-CFEBC48DD758}" destId="{D9B4AF81-D49D-F04B-BD33-007EC847BB5F}" srcOrd="2" destOrd="0" presId="urn:microsoft.com/office/officeart/2005/8/layout/radial4"/>
    <dgm:cxn modelId="{CCF67715-92A8-49BE-A5D4-B4CAA38B9EE7}" type="presParOf" srcId="{2D390626-48A1-3042-BFD3-CFEBC48DD758}" destId="{061D1A9E-C232-6845-9B1E-B5F46F470BA2}" srcOrd="3" destOrd="0" presId="urn:microsoft.com/office/officeart/2005/8/layout/radial4"/>
    <dgm:cxn modelId="{622F8146-501C-4990-B29B-85DA0712D60A}" type="presParOf" srcId="{2D390626-48A1-3042-BFD3-CFEBC48DD758}" destId="{F629F11C-A59C-7A48-9228-E0F425C8FB9B}" srcOrd="4" destOrd="0" presId="urn:microsoft.com/office/officeart/2005/8/layout/radial4"/>
    <dgm:cxn modelId="{6CA79FAB-32AA-4E9B-99CF-D439BC49B55B}" type="presParOf" srcId="{2D390626-48A1-3042-BFD3-CFEBC48DD758}" destId="{E97799B7-61BF-874A-8174-B311A614B408}" srcOrd="5" destOrd="0" presId="urn:microsoft.com/office/officeart/2005/8/layout/radial4"/>
    <dgm:cxn modelId="{02E74112-3517-4390-9F2B-BBDA175E5868}" type="presParOf" srcId="{2D390626-48A1-3042-BFD3-CFEBC48DD758}" destId="{1E178EFA-7666-5144-B449-9C8698F5B1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A79EF-F780-49B3-9625-409496D47B8C}">
      <dsp:nvSpPr>
        <dsp:cNvPr id="0" name=""/>
        <dsp:cNvSpPr/>
      </dsp:nvSpPr>
      <dsp:spPr>
        <a:xfrm>
          <a:off x="3973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Create</a:t>
          </a:r>
        </a:p>
      </dsp:txBody>
      <dsp:txXfrm>
        <a:off x="276102" y="0"/>
        <a:ext cx="933735" cy="544257"/>
      </dsp:txXfrm>
    </dsp:sp>
    <dsp:sp modelId="{3F82CD3D-DADC-4619-91A3-B28538E3AC49}">
      <dsp:nvSpPr>
        <dsp:cNvPr id="0" name=""/>
        <dsp:cNvSpPr/>
      </dsp:nvSpPr>
      <dsp:spPr>
        <a:xfrm>
          <a:off x="1334166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Share</a:t>
          </a:r>
        </a:p>
      </dsp:txBody>
      <dsp:txXfrm>
        <a:off x="1606295" y="0"/>
        <a:ext cx="933735" cy="544257"/>
      </dsp:txXfrm>
    </dsp:sp>
    <dsp:sp modelId="{CCE2A79A-7440-4178-A0F2-D6D4FA4D7C89}">
      <dsp:nvSpPr>
        <dsp:cNvPr id="0" name=""/>
        <dsp:cNvSpPr/>
      </dsp:nvSpPr>
      <dsp:spPr>
        <a:xfrm>
          <a:off x="2664359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Review</a:t>
          </a:r>
        </a:p>
      </dsp:txBody>
      <dsp:txXfrm>
        <a:off x="2936488" y="0"/>
        <a:ext cx="933735" cy="544257"/>
      </dsp:txXfrm>
    </dsp:sp>
    <dsp:sp modelId="{75D46322-8C3C-417B-A5E7-AC243EF436C2}">
      <dsp:nvSpPr>
        <dsp:cNvPr id="0" name=""/>
        <dsp:cNvSpPr/>
      </dsp:nvSpPr>
      <dsp:spPr>
        <a:xfrm>
          <a:off x="3994552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Download</a:t>
          </a:r>
        </a:p>
      </dsp:txBody>
      <dsp:txXfrm>
        <a:off x="4266681" y="0"/>
        <a:ext cx="933735" cy="544257"/>
      </dsp:txXfrm>
    </dsp:sp>
    <dsp:sp modelId="{7641849B-5D4C-4E14-A818-EB8AC1DAAACC}">
      <dsp:nvSpPr>
        <dsp:cNvPr id="0" name=""/>
        <dsp:cNvSpPr/>
      </dsp:nvSpPr>
      <dsp:spPr>
        <a:xfrm>
          <a:off x="5324745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Update	</a:t>
          </a:r>
        </a:p>
      </dsp:txBody>
      <dsp:txXfrm>
        <a:off x="5596874" y="0"/>
        <a:ext cx="933735" cy="544257"/>
      </dsp:txXfrm>
    </dsp:sp>
    <dsp:sp modelId="{6131F3F3-CCF7-46AF-AA7D-B36C4DE72CF7}">
      <dsp:nvSpPr>
        <dsp:cNvPr id="0" name=""/>
        <dsp:cNvSpPr/>
      </dsp:nvSpPr>
      <dsp:spPr>
        <a:xfrm>
          <a:off x="6654938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…..	</a:t>
          </a:r>
        </a:p>
      </dsp:txBody>
      <dsp:txXfrm>
        <a:off x="6927067" y="0"/>
        <a:ext cx="933735" cy="54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88E2-A97C-C246-8B11-220AF72602C5}">
      <dsp:nvSpPr>
        <dsp:cNvPr id="0" name=""/>
        <dsp:cNvSpPr/>
      </dsp:nvSpPr>
      <dsp:spPr>
        <a:xfrm>
          <a:off x="3034688" y="2462374"/>
          <a:ext cx="2063588" cy="2063588"/>
        </a:xfrm>
        <a:prstGeom prst="ellipse">
          <a:avLst/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Guidance for each question</a:t>
          </a:r>
        </a:p>
      </dsp:txBody>
      <dsp:txXfrm>
        <a:off x="3336893" y="2764579"/>
        <a:ext cx="1459178" cy="1459178"/>
      </dsp:txXfrm>
    </dsp:sp>
    <dsp:sp modelId="{CD9609F6-4B76-5341-85D2-5D570B68C8C3}">
      <dsp:nvSpPr>
        <dsp:cNvPr id="0" name=""/>
        <dsp:cNvSpPr/>
      </dsp:nvSpPr>
      <dsp:spPr>
        <a:xfrm rot="12936560">
          <a:off x="1669788" y="2096365"/>
          <a:ext cx="171106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AF81-D49D-F04B-BD33-007EC847BB5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Specific guidance for the question</a:t>
          </a:r>
        </a:p>
      </dsp:txBody>
      <dsp:txXfrm>
        <a:off x="961974" y="1201666"/>
        <a:ext cx="1868538" cy="1476457"/>
      </dsp:txXfrm>
    </dsp:sp>
    <dsp:sp modelId="{061D1A9E-C232-6845-9B1E-B5F46F470BA2}">
      <dsp:nvSpPr>
        <dsp:cNvPr id="0" name=""/>
        <dsp:cNvSpPr/>
      </dsp:nvSpPr>
      <dsp:spPr>
        <a:xfrm rot="16261304">
          <a:off x="3307894" y="1283569"/>
          <a:ext cx="158553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F11C-A59C-7A48-9228-E0F425C8FB9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Themed guidance by organisation</a:t>
          </a:r>
        </a:p>
      </dsp:txBody>
      <dsp:txXfrm>
        <a:off x="3180530" y="46759"/>
        <a:ext cx="1868538" cy="1476457"/>
      </dsp:txXfrm>
    </dsp:sp>
    <dsp:sp modelId="{E97799B7-61BF-874A-8174-B311A614B408}">
      <dsp:nvSpPr>
        <dsp:cNvPr id="0" name=""/>
        <dsp:cNvSpPr/>
      </dsp:nvSpPr>
      <dsp:spPr>
        <a:xfrm rot="19533819">
          <a:off x="4853182" y="2104538"/>
          <a:ext cx="1622326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8EFA-7666-5144-B449-9C8698F5B1B2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Themed guidance from other sources</a:t>
          </a:r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6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8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4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jones@glasgow.ac.u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dcc.ac.uk/events/workshops/getting-most-out-dmponlin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blog/dmp-themes-and-then-there-were-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tudelft.nl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gitalCurationCentre/roadmap/wiki/Help-for-administrator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3" y="1579809"/>
            <a:ext cx="8586052" cy="21636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rgbClr val="0635BA"/>
                </a:solidFill>
              </a:rPr>
              <a:t>What you can do with DMPonline</a:t>
            </a:r>
            <a:br>
              <a:rPr lang="en-GB" sz="4800" dirty="0">
                <a:solidFill>
                  <a:srgbClr val="0635BA"/>
                </a:solidFill>
              </a:rPr>
            </a:br>
            <a:r>
              <a:rPr lang="en-GB" sz="3600" dirty="0">
                <a:solidFill>
                  <a:srgbClr val="0635BA"/>
                </a:solidFill>
                <a:hlinkClick r:id="rId2"/>
              </a:rPr>
              <a:t>https://dmponline.dcc.ac.uk</a:t>
            </a:r>
            <a:r>
              <a:rPr lang="en-GB" sz="3600" dirty="0">
                <a:solidFill>
                  <a:srgbClr val="0635BA"/>
                </a:solidFill>
              </a:rPr>
              <a:t> 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208" y="405346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  <a:hlinkClick r:id="rId3"/>
              </a:rPr>
              <a:t>sarah.jones@glasgow.ac.uk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0632" y="6193464"/>
            <a:ext cx="76321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Getting the most out of DMPonline, 9 April 2019,  University of Manchester</a:t>
            </a:r>
          </a:p>
          <a:p>
            <a:pPr algn="ctr"/>
            <a:r>
              <a:rPr lang="en-GB" sz="1400" dirty="0">
                <a:hlinkClick r:id="rId4"/>
              </a:rPr>
              <a:t>http://www.dcc.ac.uk/events/workshops/getting-most-out-dmponline</a:t>
            </a:r>
            <a:r>
              <a:rPr lang="en-GB" sz="1400" dirty="0"/>
              <a:t>   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278191"/>
            <a:ext cx="1511508" cy="15067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516"/>
            <a:ext cx="4212468" cy="10202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3464"/>
            <a:ext cx="1350418" cy="4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versioning &amp; history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t="24517" r="19138" b="25787"/>
          <a:stretch/>
        </p:blipFill>
        <p:spPr bwMode="auto">
          <a:xfrm>
            <a:off x="466895" y="1340768"/>
            <a:ext cx="8037253" cy="381814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043" y="5229200"/>
            <a:ext cx="84255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See a table of historic (uneditable) versions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System records changes as draft. Version creates on publishing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copy templates for ease of creation / editing</a:t>
            </a:r>
          </a:p>
        </p:txBody>
      </p:sp>
    </p:spTree>
    <p:extLst>
      <p:ext uri="{BB962C8B-B14F-4D97-AF65-F5344CB8AC3E}">
        <p14:creationId xmlns:p14="http://schemas.microsoft.com/office/powerpoint/2010/main" val="10183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all" dirty="0"/>
              <a:t>C</a:t>
            </a:r>
            <a:r>
              <a:rPr lang="en-GB" sz="3600" dirty="0"/>
              <a:t>ustomising funder templates</a:t>
            </a:r>
            <a:endParaRPr lang="en-GB" sz="3600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581001"/>
            <a:ext cx="442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CC-BY-SA by Lauren  www.flickr.com/photos/cuttlefish/4543879132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b="9648"/>
          <a:stretch>
            <a:fillRect/>
          </a:stretch>
        </p:blipFill>
        <p:spPr/>
      </p:pic>
      <p:sp>
        <p:nvSpPr>
          <p:cNvPr id="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Adding what you need to know for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59730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things easier for researchers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DMPonline combines institutional content with funder templates so researchers only have to write one DMP to satisfy multiple requirements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Universities can add 1 or more sections with additional questions to funder templates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Can add example answers to each question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Can add specific guidance per question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Themed guidance will automatically overlay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0" y="400233"/>
            <a:ext cx="8363272" cy="683994"/>
          </a:xfrm>
        </p:spPr>
        <p:txBody>
          <a:bodyPr/>
          <a:lstStyle/>
          <a:p>
            <a:r>
              <a:rPr lang="en-GB" dirty="0"/>
              <a:t>Adding sections to funder templates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0" y="1412776"/>
            <a:ext cx="8244590" cy="384791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3347" y="5589240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Drag and drop feature to easily re-order template sections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add multiple sections, but only have 1 in first position</a:t>
            </a:r>
          </a:p>
        </p:txBody>
      </p:sp>
      <p:sp>
        <p:nvSpPr>
          <p:cNvPr id="3" name="Oval 2"/>
          <p:cNvSpPr/>
          <p:nvPr/>
        </p:nvSpPr>
        <p:spPr>
          <a:xfrm>
            <a:off x="343500" y="4765662"/>
            <a:ext cx="1492197" cy="46353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32756" y="1988840"/>
            <a:ext cx="2439044" cy="504056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may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Data storage volumes for allocations and costing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Whether personal or sensitive data are being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Any support and training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Commitments being made on behalf of </a:t>
            </a:r>
            <a:r>
              <a:rPr lang="en-GB" dirty="0" err="1"/>
              <a:t>uni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3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guidance and examples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A0FDC2-F3CE-4399-A4A5-4EDD188A3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1" y="1268760"/>
            <a:ext cx="5406812" cy="5000625"/>
          </a:xfr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8FDDBF-1E62-441E-9CFF-BBECC8AAB456}"/>
              </a:ext>
            </a:extLst>
          </p:cNvPr>
          <p:cNvGrpSpPr/>
          <p:nvPr/>
        </p:nvGrpSpPr>
        <p:grpSpPr>
          <a:xfrm>
            <a:off x="3554040" y="2276872"/>
            <a:ext cx="5222968" cy="4427225"/>
            <a:chOff x="6532516" y="2059474"/>
            <a:chExt cx="5222968" cy="4427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855249-53ED-40E4-BE01-DF3C59028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516" y="2059474"/>
              <a:ext cx="5222968" cy="4427225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7452320" y="4005064"/>
              <a:ext cx="93610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116616" y="2780928"/>
              <a:ext cx="13681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4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Providing guidance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Signposting help and giving examples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915816" y="6570930"/>
            <a:ext cx="6084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‘Pioneer signpost’ CC-BY-NC-ND by Spencer Goad www.flickr.com/photos/spgoad/12998899453 </a:t>
            </a:r>
          </a:p>
        </p:txBody>
      </p:sp>
    </p:spTree>
    <p:extLst>
      <p:ext uri="{BB962C8B-B14F-4D97-AF65-F5344CB8AC3E}">
        <p14:creationId xmlns:p14="http://schemas.microsoft.com/office/powerpoint/2010/main" val="139340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in DMPonline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9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87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/>
          <a:lstStyle/>
          <a:p>
            <a:r>
              <a:rPr lang="en-US" dirty="0"/>
              <a:t>Themes used in DMPonline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6795" y="3429000"/>
            <a:ext cx="8440066" cy="3319835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themes represent common topics addressed in DMPs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allow questions and guidance to be tagged and matched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reviewed the DMP themes internationally in 2016 to converge on a smaller number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hlinkClick r:id="rId3"/>
              </a:rPr>
              <a:t>http://www.dcc.ac.uk/blog/dmp-themes-and-then-there-were-14</a:t>
            </a:r>
            <a:r>
              <a:rPr lang="en-GB" sz="2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7599"/>
            <a:ext cx="7459116" cy="17242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384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97" y="296734"/>
            <a:ext cx="8840569" cy="731178"/>
          </a:xfrm>
        </p:spPr>
        <p:txBody>
          <a:bodyPr/>
          <a:lstStyle/>
          <a:p>
            <a:r>
              <a:rPr lang="en-GB" dirty="0"/>
              <a:t>How themes work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62704" y="1573452"/>
            <a:ext cx="858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QUESTIONS IN FUNDER TEMPLATES	</a:t>
            </a:r>
            <a:r>
              <a:rPr lang="en-US" altLang="en-US" sz="1600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THEMES	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	  CUSTOM GUIDANCE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3235" y="2220849"/>
            <a:ext cx="8121214" cy="3563580"/>
            <a:chOff x="1427" y="8422"/>
            <a:chExt cx="9056" cy="35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27" y="9264"/>
              <a:ext cx="3355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BBSRC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Timescales for public release of data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27" y="10100"/>
              <a:ext cx="3790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MRC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The study team’s exclusive use of the data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7" y="8422"/>
              <a:ext cx="2839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 err="1">
                  <a:effectLst/>
                  <a:ea typeface="Times New Roman"/>
                  <a:cs typeface="Calibri"/>
                </a:rPr>
                <a:t>Wellcome</a:t>
              </a:r>
              <a:r>
                <a:rPr lang="en-US" sz="1400" dirty="0">
                  <a:effectLst/>
                  <a:ea typeface="Times New Roman"/>
                  <a:cs typeface="Calibri"/>
                </a:rPr>
                <a:t> Trust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When will you share the data?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</a:rPr>
                <a:t> 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27" y="10895"/>
              <a:ext cx="475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STFC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Specify and justify the length of any proprietary period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72" y="9339"/>
              <a:ext cx="1689" cy="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1400" dirty="0">
                <a:effectLst/>
                <a:ea typeface="Times New Roman"/>
                <a:cs typeface="Calibri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Data sharing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794" y="9035"/>
              <a:ext cx="1689" cy="1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on the theme: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‘Data sharing’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1" name="AutoShape 13"/>
            <p:cNvCxnSpPr>
              <a:cxnSpLocks noChangeShapeType="1"/>
            </p:cNvCxnSpPr>
            <p:nvPr/>
          </p:nvCxnSpPr>
          <p:spPr bwMode="auto">
            <a:xfrm flipH="1">
              <a:off x="8029" y="9686"/>
              <a:ext cx="7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/>
            <p:cNvCxnSpPr>
              <a:cxnSpLocks noChangeShapeType="1"/>
            </p:cNvCxnSpPr>
            <p:nvPr/>
          </p:nvCxnSpPr>
          <p:spPr bwMode="auto">
            <a:xfrm>
              <a:off x="4266" y="8749"/>
              <a:ext cx="1950" cy="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4817" y="9619"/>
              <a:ext cx="1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5312" y="9863"/>
              <a:ext cx="904" cy="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 flipV="1">
              <a:off x="5691" y="10174"/>
              <a:ext cx="553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885" y="10895"/>
              <a:ext cx="1598" cy="1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for STFC question 6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flipH="1">
              <a:off x="6272" y="11343"/>
              <a:ext cx="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10542" y="184984"/>
            <a:ext cx="195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46795" y="6128363"/>
            <a:ext cx="8440066" cy="620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2400" dirty="0"/>
              <a:t>You can add guidance by theme or by question</a:t>
            </a:r>
          </a:p>
        </p:txBody>
      </p:sp>
    </p:spTree>
    <p:extLst>
      <p:ext uri="{BB962C8B-B14F-4D97-AF65-F5344CB8AC3E}">
        <p14:creationId xmlns:p14="http://schemas.microsoft.com/office/powerpoint/2010/main" val="421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DMPonline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58" y="1340768"/>
            <a:ext cx="7695824" cy="5001419"/>
          </a:xfrm>
        </p:spPr>
        <p:txBody>
          <a:bodyPr/>
          <a:lstStyle/>
          <a:p>
            <a:pPr algn="ctr"/>
            <a:r>
              <a:rPr lang="en-GB" dirty="0"/>
              <a:t>Online tool to support researchers to develop Data Management Plans, tailored to their context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0" y="4997386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94260" y="45736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Guidance and examples from funders, unis, research disciplines and others</a:t>
            </a:r>
          </a:p>
        </p:txBody>
      </p:sp>
      <p:pic>
        <p:nvPicPr>
          <p:cNvPr id="20" name="Content Placeholder 3" descr="allmen"/>
          <p:cNvPicPr>
            <a:picLocks noChangeAspect="1" noChangeArrowheads="1"/>
          </p:cNvPicPr>
          <p:nvPr/>
        </p:nvPicPr>
        <p:blipFill>
          <a:blip r:embed="rId3" cstate="print"/>
          <a:srcRect l="23355" r="23215" b="66586"/>
          <a:stretch>
            <a:fillRect/>
          </a:stretch>
        </p:blipFill>
        <p:spPr>
          <a:xfrm>
            <a:off x="1300683" y="2700717"/>
            <a:ext cx="1184056" cy="7606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25019" y="4573644"/>
            <a:ext cx="864096" cy="979310"/>
            <a:chOff x="4427984" y="5085184"/>
            <a:chExt cx="864096" cy="979310"/>
          </a:xfrm>
        </p:grpSpPr>
        <p:pic>
          <p:nvPicPr>
            <p:cNvPr id="23" name="Shape 203"/>
            <p:cNvPicPr/>
            <p:nvPr/>
          </p:nvPicPr>
          <p:blipFill rotWithShape="1">
            <a:blip r:embed="rId4"/>
            <a:srcRect r="12611"/>
            <a:stretch/>
          </p:blipFill>
          <p:spPr>
            <a:xfrm>
              <a:off x="4427984" y="5085184"/>
              <a:ext cx="864096" cy="97931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ustomShape 24"/>
            <p:cNvSpPr/>
            <p:nvPr/>
          </p:nvSpPr>
          <p:spPr>
            <a:xfrm>
              <a:off x="4638836" y="5157192"/>
              <a:ext cx="647640" cy="261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</a:rPr>
                <a:t>DMP</a:t>
              </a:r>
              <a:endPara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pic>
        <p:nvPicPr>
          <p:cNvPr id="25" name="Shape 184"/>
          <p:cNvPicPr/>
          <p:nvPr/>
        </p:nvPicPr>
        <p:blipFill>
          <a:blip r:embed="rId5"/>
          <a:stretch/>
        </p:blipFill>
        <p:spPr>
          <a:xfrm>
            <a:off x="512455" y="2451694"/>
            <a:ext cx="903960" cy="903960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12455" y="36427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Requirements from funders, institutions and others</a:t>
            </a:r>
          </a:p>
        </p:txBody>
      </p:sp>
      <p:sp>
        <p:nvSpPr>
          <p:cNvPr id="27" name="Right Arrow 26"/>
          <p:cNvSpPr/>
          <p:nvPr/>
        </p:nvSpPr>
        <p:spPr>
          <a:xfrm rot="2447118">
            <a:off x="2520615" y="3855856"/>
            <a:ext cx="1690501" cy="691491"/>
          </a:xfrm>
          <a:prstGeom prst="rightArrow">
            <a:avLst>
              <a:gd name="adj1" fmla="val 33473"/>
              <a:gd name="adj2" fmla="val 60082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8018339">
            <a:off x="5049010" y="3740443"/>
            <a:ext cx="1690501" cy="691491"/>
          </a:xfrm>
          <a:prstGeom prst="rightArrow">
            <a:avLst>
              <a:gd name="adj1" fmla="val 33473"/>
              <a:gd name="adj2" fmla="val 60082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Content Placeholder 3" descr="allmen"/>
          <p:cNvPicPr>
            <a:picLocks noChangeAspect="1" noChangeArrowheads="1"/>
          </p:cNvPicPr>
          <p:nvPr/>
        </p:nvPicPr>
        <p:blipFill>
          <a:blip r:embed="rId3" cstate="print"/>
          <a:srcRect l="23355" r="23215" b="66586"/>
          <a:stretch>
            <a:fillRect/>
          </a:stretch>
        </p:blipFill>
        <p:spPr>
          <a:xfrm>
            <a:off x="6619020" y="3737281"/>
            <a:ext cx="1060215" cy="68110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47" y="3461380"/>
            <a:ext cx="1080120" cy="275901"/>
          </a:xfrm>
          <a:prstGeom prst="rect">
            <a:avLst/>
          </a:prstGeom>
        </p:spPr>
      </p:pic>
      <p:pic>
        <p:nvPicPr>
          <p:cNvPr id="31" name="Picture 2" descr="Image result for research communit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25" y="2376358"/>
            <a:ext cx="1085022" cy="10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9771009"/>
              </p:ext>
            </p:extLst>
          </p:nvPr>
        </p:nvGraphicFramePr>
        <p:xfrm>
          <a:off x="475763" y="6237311"/>
          <a:ext cx="8136904" cy="54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021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/>
              <a:t>Themed and question guidance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7809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Specific guidance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3382"/>
            <a:ext cx="7524328" cy="30150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Line Callout 1 10"/>
          <p:cNvSpPr/>
          <p:nvPr/>
        </p:nvSpPr>
        <p:spPr>
          <a:xfrm>
            <a:off x="5711969" y="3161676"/>
            <a:ext cx="2244407" cy="928059"/>
          </a:xfrm>
          <a:prstGeom prst="borderCallout1">
            <a:avLst>
              <a:gd name="adj1" fmla="val -1523"/>
              <a:gd name="adj2" fmla="val 42206"/>
              <a:gd name="adj3" fmla="val -630"/>
              <a:gd name="adj4" fmla="val 422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Guidance that pertains to MRC question 7 only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437111"/>
            <a:ext cx="7596336" cy="18973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Line Callout 1 11"/>
          <p:cNvSpPr/>
          <p:nvPr/>
        </p:nvSpPr>
        <p:spPr>
          <a:xfrm>
            <a:off x="1763688" y="5085184"/>
            <a:ext cx="3456384" cy="1152128"/>
          </a:xfrm>
          <a:prstGeom prst="borderCallout1">
            <a:avLst>
              <a:gd name="adj1" fmla="val -2791"/>
              <a:gd name="adj2" fmla="val 32971"/>
              <a:gd name="adj3" fmla="val -2526"/>
              <a:gd name="adj4" fmla="val 332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Guidance that is presented whenever researchers are asked about data volumes and format</a:t>
            </a:r>
          </a:p>
        </p:txBody>
      </p:sp>
    </p:spTree>
    <p:extLst>
      <p:ext uri="{BB962C8B-B14F-4D97-AF65-F5344CB8AC3E}">
        <p14:creationId xmlns:p14="http://schemas.microsoft.com/office/powerpoint/2010/main" val="376366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themed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Create a guidance group to define whether your guidance applies to the organisation or a subset e.g. department or group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Add guidance and select associated theme &amp; group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936"/>
            <a:ext cx="7020272" cy="36948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6993"/>
            <a:ext cx="4363598" cy="29504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84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guidance by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1100" y="1152463"/>
            <a:ext cx="3816424" cy="4904011"/>
          </a:xfrm>
        </p:spPr>
        <p:txBody>
          <a:bodyPr/>
          <a:lstStyle/>
          <a:p>
            <a:pPr algn="ctr"/>
            <a:r>
              <a:rPr lang="en-GB" dirty="0"/>
              <a:t>Add as part of question editing when creating your own templates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58653" y="1268760"/>
            <a:ext cx="4167191" cy="4787714"/>
          </a:xfrm>
        </p:spPr>
        <p:txBody>
          <a:bodyPr/>
          <a:lstStyle/>
          <a:p>
            <a:pPr algn="ctr"/>
            <a:r>
              <a:rPr lang="en-GB" dirty="0"/>
              <a:t>Add as part of customising a funder template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088601" cy="40977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572000" y="2458863"/>
            <a:ext cx="3994218" cy="2961112"/>
            <a:chOff x="3419872" y="3043007"/>
            <a:chExt cx="4994587" cy="3419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043007"/>
              <a:ext cx="4994587" cy="34191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4283968" y="4149080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04248" y="4077072"/>
              <a:ext cx="13681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97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is configurable by end-user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4"/>
          <a:stretch/>
        </p:blipFill>
        <p:spPr>
          <a:xfrm>
            <a:off x="1043608" y="1340769"/>
            <a:ext cx="6840760" cy="396501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7052" y="5589240"/>
            <a:ext cx="705678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Choose different organisations e.g. research partners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Turn guidance on/off as you write plan</a:t>
            </a:r>
          </a:p>
        </p:txBody>
      </p:sp>
    </p:spTree>
    <p:extLst>
      <p:ext uri="{BB962C8B-B14F-4D97-AF65-F5344CB8AC3E}">
        <p14:creationId xmlns:p14="http://schemas.microsoft.com/office/powerpoint/2010/main" val="222121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273358"/>
            <a:ext cx="8153400" cy="762000"/>
          </a:xfrm>
        </p:spPr>
        <p:txBody>
          <a:bodyPr>
            <a:normAutofit/>
          </a:bodyPr>
          <a:lstStyle/>
          <a:p>
            <a:r>
              <a:rPr lang="en-GB" sz="3600" dirty="0"/>
              <a:t>Other new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2562" y="6596390"/>
            <a:ext cx="60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“</a:t>
            </a:r>
            <a:r>
              <a:rPr lang="en-GB" sz="1100" dirty="0" err="1"/>
              <a:t>BalloonFest</a:t>
            </a:r>
            <a:r>
              <a:rPr lang="en-GB" sz="1100" dirty="0"/>
              <a:t>” by </a:t>
            </a:r>
            <a:r>
              <a:rPr lang="en-GB" sz="1100" dirty="0" err="1"/>
              <a:t>alanszalwinski</a:t>
            </a:r>
            <a:r>
              <a:rPr lang="en-GB" sz="1100" dirty="0"/>
              <a:t> CC-BY-SA www.flickr.com/photos/alanszalwinski/17117984129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705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DMPs: plan visibility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05453" cy="158417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3222819"/>
            <a:ext cx="7675987" cy="13631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4888057"/>
            <a:ext cx="4746357" cy="1279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36096" y="4888025"/>
            <a:ext cx="3240360" cy="1736646"/>
          </a:xfrm>
          <a:prstGeom prst="roundRect">
            <a:avLst/>
          </a:prstGeom>
          <a:solidFill>
            <a:srgbClr val="96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2400" dirty="0">
                <a:solidFill>
                  <a:schemeClr val="bg1"/>
                </a:solidFill>
              </a:rPr>
              <a:t>Plans are private by default, but can be shared institutionally or made public.</a:t>
            </a:r>
          </a:p>
        </p:txBody>
      </p:sp>
    </p:spTree>
    <p:extLst>
      <p:ext uri="{BB962C8B-B14F-4D97-AF65-F5344CB8AC3E}">
        <p14:creationId xmlns:p14="http://schemas.microsoft.com/office/powerpoint/2010/main" val="157121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DMPs &amp; templates pages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339496" cy="4423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2"/>
            <a:ext cx="6620377" cy="33843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134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 notification settings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9532"/>
            <a:ext cx="6937112" cy="5000625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3452"/>
            <a:ext cx="2624561" cy="3140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06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ORCID integration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460432" cy="41696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451817" cy="35894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7766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admin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01419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Assign privileges to others in your org (user tab)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Upload your own logo, links &amp; abbreviations (org tab)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Easier template publishing and versioning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Versioning on customisations of funder 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61" y="4437112"/>
            <a:ext cx="3386331" cy="22958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4771294" cy="1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/>
              <a:t>Orgs can customise DMPonline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Create your own template(s)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Customise funder templates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Provide tailored guidance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Add logos, local branding and links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Offer feedback on DMPs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Review usage statistics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61134"/>
            <a:ext cx="2530624" cy="2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Offering feedback on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3748" y="1340768"/>
            <a:ext cx="2906724" cy="5420678"/>
          </a:xfrm>
          <a:prstGeom prst="roundRect">
            <a:avLst/>
          </a:prstGeom>
          <a:solidFill>
            <a:srgbClr val="96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Organisations can choose to offer feedback on DMPs. If enabled, users get an option to submit plans for feedback.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Admins are alerted to requests and comments are left using the ‘share note’ field</a:t>
            </a:r>
            <a:r>
              <a:rPr lang="en-GB" sz="2400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3" y="1340768"/>
            <a:ext cx="4908319" cy="3730570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78014"/>
            <a:ext cx="4746357" cy="1279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416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83994"/>
          </a:xfrm>
        </p:spPr>
        <p:txBody>
          <a:bodyPr/>
          <a:lstStyle/>
          <a:p>
            <a:r>
              <a:rPr lang="en-GB" dirty="0"/>
              <a:t>Admin view of all org plans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06391" cy="5000625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0217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075613" cy="4252495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29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AE81-33F4-42EC-B893-8278D162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domains / homepages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50896-EC5E-4375-97A0-393AF3800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075613" cy="3650256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F8E4A-9CD2-4FAD-AB9C-5F2AD9BAD1F2}"/>
              </a:ext>
            </a:extLst>
          </p:cNvPr>
          <p:cNvSpPr txBox="1"/>
          <p:nvPr/>
        </p:nvSpPr>
        <p:spPr>
          <a:xfrm>
            <a:off x="1043608" y="38610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https://dmponline.tudelft.nl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804DB-B0DF-49B1-A8D6-526D841833BF}"/>
              </a:ext>
            </a:extLst>
          </p:cNvPr>
          <p:cNvSpPr/>
          <p:nvPr/>
        </p:nvSpPr>
        <p:spPr>
          <a:xfrm>
            <a:off x="611560" y="5358407"/>
            <a:ext cx="7322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Own URL and homepage on main DCC hosted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Benefit from sharing plans and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Better institutional identity</a:t>
            </a:r>
          </a:p>
        </p:txBody>
      </p:sp>
    </p:spTree>
    <p:extLst>
      <p:ext uri="{BB962C8B-B14F-4D97-AF65-F5344CB8AC3E}">
        <p14:creationId xmlns:p14="http://schemas.microsoft.com/office/powerpoint/2010/main" val="3520447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683994"/>
          </a:xfrm>
        </p:spPr>
        <p:txBody>
          <a:bodyPr/>
          <a:lstStyle/>
          <a:p>
            <a:r>
              <a:rPr lang="en-GB" dirty="0"/>
              <a:t>User guide and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4" y="1196752"/>
            <a:ext cx="7527119" cy="500062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1392" y="63813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dirty="0">
                <a:hlinkClick r:id="rId3"/>
              </a:rPr>
              <a:t>https://github.com/DigitalCurationCentre/roadmap/wiki/Help-for-administrators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99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63272" cy="683994"/>
          </a:xfrm>
        </p:spPr>
        <p:txBody>
          <a:bodyPr/>
          <a:lstStyle/>
          <a:p>
            <a:r>
              <a:rPr lang="en-GB" dirty="0"/>
              <a:t>Connect &amp; stay in touch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1736812"/>
            <a:ext cx="7992888" cy="3744416"/>
            <a:chOff x="467544" y="1736812"/>
            <a:chExt cx="7992888" cy="3744416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1736812"/>
              <a:ext cx="7992888" cy="3744416"/>
            </a:xfrm>
            <a:prstGeom prst="round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9592" y="1988838"/>
              <a:ext cx="1440160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Helpdesk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Twitter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Blog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User group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Github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Slack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483768" y="2132856"/>
              <a:ext cx="0" cy="30243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99792" y="2023388"/>
              <a:ext cx="5616624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DMPonline@dcc.ac.uk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@DMPonline and #ActiveDMPs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http://www.dcc.ac.uk/news/DMPonline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http://tiny.cc/DMPonline-user-group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https://github.com/DMPRoadmap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http://tiny.cc/DMPRoadmap-slack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657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620770"/>
            <a:ext cx="8363272" cy="683994"/>
          </a:xfrm>
        </p:spPr>
        <p:txBody>
          <a:bodyPr/>
          <a:lstStyle/>
          <a:p>
            <a:r>
              <a:rPr lang="en-GB" sz="5400" dirty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5229200"/>
            <a:ext cx="8147247" cy="1080120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3200" dirty="0"/>
              <a:t>    </a:t>
            </a:r>
          </a:p>
          <a:p>
            <a:pPr algn="ctr">
              <a:defRPr/>
            </a:pPr>
            <a:r>
              <a:rPr lang="en-GB" sz="3200" dirty="0"/>
              <a:t>Follow us on twitter: @DMPonline and #ActiveDMPs</a:t>
            </a:r>
          </a:p>
          <a:p>
            <a:endParaRPr lang="en-GB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A23C9D5-9B6F-4E57-B2A3-FD230855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85" y="1556833"/>
            <a:ext cx="4705793" cy="35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043991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Defining your template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175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5826162"/>
            <a:ext cx="81534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Planning what questions and guidance to add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676" y="659639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under licence by DCC</a:t>
            </a:r>
          </a:p>
        </p:txBody>
      </p:sp>
    </p:spTree>
    <p:extLst>
      <p:ext uri="{BB962C8B-B14F-4D97-AF65-F5344CB8AC3E}">
        <p14:creationId xmlns:p14="http://schemas.microsoft.com/office/powerpoint/2010/main" val="211176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" y="1472945"/>
            <a:ext cx="5964388" cy="45685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hierarchy of a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1412776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Templates can have one or more </a:t>
            </a:r>
            <a:r>
              <a:rPr lang="en-GB" b="1" dirty="0"/>
              <a:t>phases</a:t>
            </a:r>
            <a:r>
              <a:rPr lang="en-GB" dirty="0"/>
              <a:t> e.g. for the grant application stage and during the project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66429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phase, there are a series of </a:t>
            </a:r>
            <a:r>
              <a:rPr lang="en-GB" b="1" dirty="0"/>
              <a:t>sections</a:t>
            </a:r>
            <a:r>
              <a:rPr lang="en-GB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026" y="3861973"/>
            <a:ext cx="26584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can have any number of </a:t>
            </a:r>
            <a:r>
              <a:rPr lang="en-GB" b="1" dirty="0"/>
              <a:t>questions</a:t>
            </a:r>
            <a:r>
              <a:rPr lang="en-GB" dirty="0"/>
              <a:t> within each section. Tag with themes.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026" y="4964106"/>
            <a:ext cx="26584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Guidance</a:t>
            </a:r>
            <a:r>
              <a:rPr lang="en-GB" dirty="0"/>
              <a:t> is applied by question or by theme. </a:t>
            </a:r>
          </a:p>
        </p:txBody>
      </p:sp>
      <p:cxnSp>
        <p:nvCxnSpPr>
          <p:cNvPr id="14" name="Straight Connector 13"/>
          <p:cNvCxnSpPr>
            <a:stCxn id="7" idx="1"/>
          </p:cNvCxnSpPr>
          <p:nvPr/>
        </p:nvCxnSpPr>
        <p:spPr>
          <a:xfrm flipH="1" flipV="1">
            <a:off x="3325463" y="1916833"/>
            <a:ext cx="2902721" cy="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03648" y="1700808"/>
            <a:ext cx="192181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5940152" y="2204864"/>
            <a:ext cx="288032" cy="3836658"/>
          </a:xfrm>
          <a:prstGeom prst="rightBrace">
            <a:avLst>
              <a:gd name="adj1" fmla="val 74849"/>
              <a:gd name="adj2" fmla="val 2796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5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templates are selected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6718"/>
            <a:ext cx="6995120" cy="3143377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researchers specify a funder, we present the </a:t>
            </a:r>
            <a:r>
              <a:rPr lang="en-GB" b="1" dirty="0"/>
              <a:t>funder template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(plus any guidance and questions from their institution)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no funder is given, we present the </a:t>
            </a:r>
            <a:r>
              <a:rPr lang="en-GB" b="1" dirty="0"/>
              <a:t>institutional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no funder or institution is applicable, we present the </a:t>
            </a:r>
            <a:r>
              <a:rPr lang="en-GB" b="1" dirty="0"/>
              <a:t>generic DMP template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6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/>
              <a:t>You can add more than one template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30963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1200" dirty="0"/>
              <a:t>You may want to provide different templates for different audiences e.g. PhD students and research staff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12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1200" dirty="0"/>
              <a:t>If so, an additional question will appear in the create plan wizard after the 3 selections have been made</a:t>
            </a:r>
            <a:endParaRPr lang="en-GB" sz="20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8"/>
          <a:stretch/>
        </p:blipFill>
        <p:spPr>
          <a:xfrm>
            <a:off x="791580" y="4509120"/>
            <a:ext cx="7344816" cy="13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Question styles within a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7" b="10637"/>
          <a:stretch/>
        </p:blipFill>
        <p:spPr>
          <a:xfrm>
            <a:off x="5508104" y="4820808"/>
            <a:ext cx="3024336" cy="19181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5"/>
          <a:stretch/>
        </p:blipFill>
        <p:spPr>
          <a:xfrm>
            <a:off x="107504" y="4363185"/>
            <a:ext cx="4926236" cy="24146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85504"/>
            <a:ext cx="5382361" cy="13305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9144" y="1362572"/>
            <a:ext cx="742716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Text field (short answer)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Text area (long answer)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Checkbox (multiple choice)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Radio buttons or dropdown (1 choice)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RDA metadata standards (API integration which displays registry)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2678" y="3385504"/>
            <a:ext cx="27659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Also default answers to </a:t>
            </a:r>
          </a:p>
          <a:p>
            <a:r>
              <a:rPr lang="en-GB" dirty="0"/>
              <a:t>Add text into answer box like in NERC example below</a:t>
            </a:r>
          </a:p>
        </p:txBody>
      </p:sp>
    </p:spTree>
    <p:extLst>
      <p:ext uri="{BB962C8B-B14F-4D97-AF65-F5344CB8AC3E}">
        <p14:creationId xmlns:p14="http://schemas.microsoft.com/office/powerpoint/2010/main" val="38328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/>
              <a:t>Provide examples 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1268760"/>
            <a:ext cx="7320710" cy="49832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76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XXPDCT5YA6HM-18-599</_dlc_DocId>
    <_dlc_DocIdUrl xmlns="d536e841-cd56-4005-911d-b94ea658e6f1">
      <Url>https://dcc3.sharepoint.com/_layouts/15/DocIdRedir.aspx?ID=XXPDCT5YA6HM-18-599</Url>
      <Description>XXPDCT5YA6HM-18-599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A9665-9DC0-4706-8C62-A9A723ABE98F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536e841-cd56-4005-911d-b94ea658e6f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35F1CF-D7DB-4EC6-AB6F-0269BEC4F4B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0AC05C-0E31-436A-BB55-F3928F5392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30102CB-5383-4A74-B1B5-8262F1C6D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1074</Words>
  <Application>Microsoft Office PowerPoint</Application>
  <PresentationFormat>On-screen Show (4:3)</PresentationFormat>
  <Paragraphs>168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Essential</vt:lpstr>
      <vt:lpstr>What you can do with DMPonline https://dmponline.dcc.ac.uk </vt:lpstr>
      <vt:lpstr>How does DMPonline work?</vt:lpstr>
      <vt:lpstr>Orgs can customise DMPonline</vt:lpstr>
      <vt:lpstr>Defining your template</vt:lpstr>
      <vt:lpstr>The hierarchy of a template</vt:lpstr>
      <vt:lpstr>How templates are selected</vt:lpstr>
      <vt:lpstr>You can add more than one template</vt:lpstr>
      <vt:lpstr>Question styles within a template</vt:lpstr>
      <vt:lpstr>Provide examples answers</vt:lpstr>
      <vt:lpstr>Template versioning &amp; history</vt:lpstr>
      <vt:lpstr>Customising funder templates</vt:lpstr>
      <vt:lpstr>Making things easier for researchers</vt:lpstr>
      <vt:lpstr>Adding sections to funder templates</vt:lpstr>
      <vt:lpstr>What you may need to know</vt:lpstr>
      <vt:lpstr>Adding guidance and examples</vt:lpstr>
      <vt:lpstr>Providing guidance</vt:lpstr>
      <vt:lpstr>Guidance in DMPonline</vt:lpstr>
      <vt:lpstr>Themes used in DMPonline</vt:lpstr>
      <vt:lpstr>How themes work</vt:lpstr>
      <vt:lpstr>Themed and question guidance</vt:lpstr>
      <vt:lpstr>Adding themed guidance</vt:lpstr>
      <vt:lpstr>Adding guidance by question</vt:lpstr>
      <vt:lpstr>Guidance is configurable by end-user</vt:lpstr>
      <vt:lpstr>Other new features</vt:lpstr>
      <vt:lpstr>Sharing DMPs: plan visibility</vt:lpstr>
      <vt:lpstr>Public DMPs &amp; templates pages</vt:lpstr>
      <vt:lpstr>Email notification settings</vt:lpstr>
      <vt:lpstr>ORCID integration</vt:lpstr>
      <vt:lpstr>Improved admin controls</vt:lpstr>
      <vt:lpstr>Offering feedback on plans</vt:lpstr>
      <vt:lpstr>Admin view of all org plans</vt:lpstr>
      <vt:lpstr>Usage dashboard</vt:lpstr>
      <vt:lpstr>Custom domains / homepages</vt:lpstr>
      <vt:lpstr>User guide and training</vt:lpstr>
      <vt:lpstr>Connect &amp; stay in touch</vt:lpstr>
      <vt:lpstr>Thanks for listening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234</cp:revision>
  <dcterms:created xsi:type="dcterms:W3CDTF">2015-02-21T22:34:51Z</dcterms:created>
  <dcterms:modified xsi:type="dcterms:W3CDTF">2019-04-08T22:14:37Z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92b1eb92-daab-4e9d-b80b-b795c61130ff</vt:lpwstr>
  </property>
</Properties>
</file>