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73" r:id="rId12"/>
    <p:sldId id="352" r:id="rId13"/>
    <p:sldId id="353" r:id="rId14"/>
    <p:sldId id="369" r:id="rId15"/>
    <p:sldId id="354" r:id="rId16"/>
    <p:sldId id="378" r:id="rId17"/>
    <p:sldId id="355" r:id="rId18"/>
    <p:sldId id="356" r:id="rId19"/>
    <p:sldId id="357" r:id="rId20"/>
    <p:sldId id="375" r:id="rId21"/>
    <p:sldId id="371" r:id="rId22"/>
    <p:sldId id="358" r:id="rId23"/>
    <p:sldId id="359" r:id="rId24"/>
    <p:sldId id="370" r:id="rId25"/>
    <p:sldId id="377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72" r:id="rId3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343" autoAdjust="0"/>
  </p:normalViewPr>
  <p:slideViewPr>
    <p:cSldViewPr>
      <p:cViewPr>
        <p:scale>
          <a:sx n="106" d="100"/>
          <a:sy n="106" d="100"/>
        </p:scale>
        <p:origin x="-17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5C45C-F5F6-A54E-9020-F789E1F074C3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95BF7-3E00-404B-A315-961AA7A9EC9A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 smtClean="0">
              <a:latin typeface="+mn-lt"/>
              <a:cs typeface="Arial"/>
            </a:rPr>
            <a:t>Guidance for each question</a:t>
          </a:r>
          <a:endParaRPr lang="en-US" sz="2400" dirty="0">
            <a:latin typeface="+mn-lt"/>
            <a:cs typeface="Arial"/>
          </a:endParaRPr>
        </a:p>
      </dgm:t>
    </dgm:pt>
    <dgm:pt modelId="{CDC0C182-3695-A741-AF79-A0665C8EC894}" type="parTrans" cxnId="{296CE4EB-D6B7-224B-B39B-4D9F2BBBE118}">
      <dgm:prSet/>
      <dgm:spPr/>
      <dgm:t>
        <a:bodyPr/>
        <a:lstStyle/>
        <a:p>
          <a:endParaRPr lang="en-US"/>
        </a:p>
      </dgm:t>
    </dgm:pt>
    <dgm:pt modelId="{9602FF5E-CECC-DC48-AC25-09F773CB3F6A}" type="sibTrans" cxnId="{296CE4EB-D6B7-224B-B39B-4D9F2BBBE118}">
      <dgm:prSet/>
      <dgm:spPr/>
      <dgm:t>
        <a:bodyPr/>
        <a:lstStyle/>
        <a:p>
          <a:endParaRPr lang="en-US"/>
        </a:p>
      </dgm:t>
    </dgm:pt>
    <dgm:pt modelId="{59A076FE-9097-864D-B5EC-795549A1F792}">
      <dgm:prSet phldrT="[Text]" custT="1"/>
      <dgm:spPr>
        <a:solidFill>
          <a:srgbClr val="F49700"/>
        </a:solidFill>
      </dgm:spPr>
      <dgm:t>
        <a:bodyPr/>
        <a:lstStyle/>
        <a:p>
          <a:r>
            <a:rPr lang="en-US" sz="2400" dirty="0" smtClean="0">
              <a:latin typeface="+mn-lt"/>
              <a:cs typeface="Arial"/>
            </a:rPr>
            <a:t>Specific guidance for the question</a:t>
          </a:r>
          <a:endParaRPr lang="en-US" sz="2400" dirty="0">
            <a:latin typeface="+mn-lt"/>
            <a:cs typeface="Arial"/>
          </a:endParaRPr>
        </a:p>
      </dgm:t>
    </dgm:pt>
    <dgm:pt modelId="{FF2C658E-04B9-1F42-8210-B697CFD9D577}" type="parTrans" cxnId="{53B5C91C-AA6B-3945-99D4-A8D1E7B56AA1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8F2A32D5-83BE-B240-9FB9-64DDF529952F}" type="sibTrans" cxnId="{53B5C91C-AA6B-3945-99D4-A8D1E7B56AA1}">
      <dgm:prSet/>
      <dgm:spPr/>
      <dgm:t>
        <a:bodyPr/>
        <a:lstStyle/>
        <a:p>
          <a:endParaRPr lang="en-US"/>
        </a:p>
      </dgm:t>
    </dgm:pt>
    <dgm:pt modelId="{F67A5592-0424-F042-9DA7-E78982FC84D8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 smtClean="0">
              <a:latin typeface="+mn-lt"/>
              <a:cs typeface="Arial"/>
            </a:rPr>
            <a:t>Themed guidance by organisation</a:t>
          </a:r>
          <a:endParaRPr lang="en-US" dirty="0">
            <a:latin typeface="+mn-lt"/>
            <a:cs typeface="Arial"/>
          </a:endParaRPr>
        </a:p>
      </dgm:t>
    </dgm:pt>
    <dgm:pt modelId="{5EB1D56E-61D8-B941-B5DD-70305323153E}" type="parTrans" cxnId="{94357988-7B36-4744-BD91-51F321EBE0DA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20160760-3AA2-8E44-8C44-C18422E2859A}" type="sibTrans" cxnId="{94357988-7B36-4744-BD91-51F321EBE0DA}">
      <dgm:prSet/>
      <dgm:spPr/>
      <dgm:t>
        <a:bodyPr/>
        <a:lstStyle/>
        <a:p>
          <a:endParaRPr lang="en-US"/>
        </a:p>
      </dgm:t>
    </dgm:pt>
    <dgm:pt modelId="{9AE5CAFD-BAF0-5249-884A-6033919E1265}">
      <dgm:prSet phldrT="[Text]"/>
      <dgm:spPr>
        <a:solidFill>
          <a:srgbClr val="F49700"/>
        </a:solidFill>
      </dgm:spPr>
      <dgm:t>
        <a:bodyPr/>
        <a:lstStyle/>
        <a:p>
          <a:r>
            <a:rPr lang="en-US" dirty="0" smtClean="0">
              <a:latin typeface="+mn-lt"/>
              <a:cs typeface="Arial"/>
            </a:rPr>
            <a:t>Themed guidance from other sources</a:t>
          </a:r>
          <a:endParaRPr lang="en-US" dirty="0">
            <a:latin typeface="+mn-lt"/>
            <a:cs typeface="Arial"/>
          </a:endParaRPr>
        </a:p>
      </dgm:t>
    </dgm:pt>
    <dgm:pt modelId="{A67CB6B4-37A8-5A45-AC53-D9627101EA30}" type="parTrans" cxnId="{F6B1AFE9-509A-0B41-B52C-5DB8D0121FF9}">
      <dgm:prSet/>
      <dgm:spPr>
        <a:solidFill>
          <a:srgbClr val="3E3C3C"/>
        </a:solidFill>
      </dgm:spPr>
      <dgm:t>
        <a:bodyPr/>
        <a:lstStyle/>
        <a:p>
          <a:endParaRPr lang="en-US" dirty="0"/>
        </a:p>
      </dgm:t>
    </dgm:pt>
    <dgm:pt modelId="{3064D79D-3305-BE4E-90E8-8D3E7DB2EC06}" type="sibTrans" cxnId="{F6B1AFE9-509A-0B41-B52C-5DB8D0121FF9}">
      <dgm:prSet/>
      <dgm:spPr/>
      <dgm:t>
        <a:bodyPr/>
        <a:lstStyle/>
        <a:p>
          <a:endParaRPr lang="en-US"/>
        </a:p>
      </dgm:t>
    </dgm:pt>
    <dgm:pt modelId="{2D390626-48A1-3042-BFD3-CFEBC48DD758}" type="pres">
      <dgm:prSet presAssocID="{92A5C45C-F5F6-A54E-9020-F789E1F074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2188E2-A97C-C246-8B11-220AF72602C5}" type="pres">
      <dgm:prSet presAssocID="{1EF95BF7-3E00-404B-A315-961AA7A9EC9A}" presName="centerShape" presStyleLbl="node0" presStyleIdx="0" presStyleCnt="1" custLinFactNeighborX="-892" custLinFactNeighborY="467"/>
      <dgm:spPr/>
      <dgm:t>
        <a:bodyPr/>
        <a:lstStyle/>
        <a:p>
          <a:endParaRPr lang="en-US"/>
        </a:p>
      </dgm:t>
    </dgm:pt>
    <dgm:pt modelId="{CD9609F6-4B76-5341-85D2-5D570B68C8C3}" type="pres">
      <dgm:prSet presAssocID="{FF2C658E-04B9-1F42-8210-B697CFD9D577}" presName="parTrans" presStyleLbl="bgSibTrans2D1" presStyleIdx="0" presStyleCnt="3" custScaleX="110567"/>
      <dgm:spPr/>
      <dgm:t>
        <a:bodyPr/>
        <a:lstStyle/>
        <a:p>
          <a:endParaRPr lang="en-US"/>
        </a:p>
      </dgm:t>
    </dgm:pt>
    <dgm:pt modelId="{D9B4AF81-D49D-F04B-BD33-007EC847BB5F}" type="pres">
      <dgm:prSet presAssocID="{59A076FE-9097-864D-B5EC-795549A1F7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D1A9E-C232-6845-9B1E-B5F46F470BA2}" type="pres">
      <dgm:prSet presAssocID="{5EB1D56E-61D8-B941-B5DD-70305323153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629F11C-A59C-7A48-9228-E0F425C8FB9B}" type="pres">
      <dgm:prSet presAssocID="{F67A5592-0424-F042-9DA7-E78982FC84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799B7-61BF-874A-8174-B311A614B408}" type="pres">
      <dgm:prSet presAssocID="{A67CB6B4-37A8-5A45-AC53-D9627101EA3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1E178EFA-7666-5144-B449-9C8698F5B1B2}" type="pres">
      <dgm:prSet presAssocID="{9AE5CAFD-BAF0-5249-884A-6033919E12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B1AFE9-509A-0B41-B52C-5DB8D0121FF9}" srcId="{1EF95BF7-3E00-404B-A315-961AA7A9EC9A}" destId="{9AE5CAFD-BAF0-5249-884A-6033919E1265}" srcOrd="2" destOrd="0" parTransId="{A67CB6B4-37A8-5A45-AC53-D9627101EA30}" sibTransId="{3064D79D-3305-BE4E-90E8-8D3E7DB2EC06}"/>
    <dgm:cxn modelId="{03DF921B-3B7A-4888-B064-0DFC25A73915}" type="presOf" srcId="{1EF95BF7-3E00-404B-A315-961AA7A9EC9A}" destId="{942188E2-A97C-C246-8B11-220AF72602C5}" srcOrd="0" destOrd="0" presId="urn:microsoft.com/office/officeart/2005/8/layout/radial4"/>
    <dgm:cxn modelId="{E4986AD0-0302-4D10-8693-910F070480FD}" type="presOf" srcId="{FF2C658E-04B9-1F42-8210-B697CFD9D577}" destId="{CD9609F6-4B76-5341-85D2-5D570B68C8C3}" srcOrd="0" destOrd="0" presId="urn:microsoft.com/office/officeart/2005/8/layout/radial4"/>
    <dgm:cxn modelId="{ADA89CCE-599A-4376-AEC1-CD1A084B983D}" type="presOf" srcId="{A67CB6B4-37A8-5A45-AC53-D9627101EA30}" destId="{E97799B7-61BF-874A-8174-B311A614B408}" srcOrd="0" destOrd="0" presId="urn:microsoft.com/office/officeart/2005/8/layout/radial4"/>
    <dgm:cxn modelId="{94357988-7B36-4744-BD91-51F321EBE0DA}" srcId="{1EF95BF7-3E00-404B-A315-961AA7A9EC9A}" destId="{F67A5592-0424-F042-9DA7-E78982FC84D8}" srcOrd="1" destOrd="0" parTransId="{5EB1D56E-61D8-B941-B5DD-70305323153E}" sibTransId="{20160760-3AA2-8E44-8C44-C18422E2859A}"/>
    <dgm:cxn modelId="{EEA286B7-3668-46B4-90E3-3D576A49EC93}" type="presOf" srcId="{F67A5592-0424-F042-9DA7-E78982FC84D8}" destId="{F629F11C-A59C-7A48-9228-E0F425C8FB9B}" srcOrd="0" destOrd="0" presId="urn:microsoft.com/office/officeart/2005/8/layout/radial4"/>
    <dgm:cxn modelId="{3CC385EC-4219-4B5D-BDCF-B280B9765B56}" type="presOf" srcId="{92A5C45C-F5F6-A54E-9020-F789E1F074C3}" destId="{2D390626-48A1-3042-BFD3-CFEBC48DD758}" srcOrd="0" destOrd="0" presId="urn:microsoft.com/office/officeart/2005/8/layout/radial4"/>
    <dgm:cxn modelId="{296CE4EB-D6B7-224B-B39B-4D9F2BBBE118}" srcId="{92A5C45C-F5F6-A54E-9020-F789E1F074C3}" destId="{1EF95BF7-3E00-404B-A315-961AA7A9EC9A}" srcOrd="0" destOrd="0" parTransId="{CDC0C182-3695-A741-AF79-A0665C8EC894}" sibTransId="{9602FF5E-CECC-DC48-AC25-09F773CB3F6A}"/>
    <dgm:cxn modelId="{70158A6F-A691-47F9-88C8-7E56A889AD81}" type="presOf" srcId="{9AE5CAFD-BAF0-5249-884A-6033919E1265}" destId="{1E178EFA-7666-5144-B449-9C8698F5B1B2}" srcOrd="0" destOrd="0" presId="urn:microsoft.com/office/officeart/2005/8/layout/radial4"/>
    <dgm:cxn modelId="{ADA050F0-E48F-4D08-A772-38D816B4A9DB}" type="presOf" srcId="{5EB1D56E-61D8-B941-B5DD-70305323153E}" destId="{061D1A9E-C232-6845-9B1E-B5F46F470BA2}" srcOrd="0" destOrd="0" presId="urn:microsoft.com/office/officeart/2005/8/layout/radial4"/>
    <dgm:cxn modelId="{2D1E832E-43F6-4EB5-86BE-3F018A56095C}" type="presOf" srcId="{59A076FE-9097-864D-B5EC-795549A1F792}" destId="{D9B4AF81-D49D-F04B-BD33-007EC847BB5F}" srcOrd="0" destOrd="0" presId="urn:microsoft.com/office/officeart/2005/8/layout/radial4"/>
    <dgm:cxn modelId="{53B5C91C-AA6B-3945-99D4-A8D1E7B56AA1}" srcId="{1EF95BF7-3E00-404B-A315-961AA7A9EC9A}" destId="{59A076FE-9097-864D-B5EC-795549A1F792}" srcOrd="0" destOrd="0" parTransId="{FF2C658E-04B9-1F42-8210-B697CFD9D577}" sibTransId="{8F2A32D5-83BE-B240-9FB9-64DDF529952F}"/>
    <dgm:cxn modelId="{E9688AFE-14DA-41D2-ADB4-BB7A869747DD}" type="presParOf" srcId="{2D390626-48A1-3042-BFD3-CFEBC48DD758}" destId="{942188E2-A97C-C246-8B11-220AF72602C5}" srcOrd="0" destOrd="0" presId="urn:microsoft.com/office/officeart/2005/8/layout/radial4"/>
    <dgm:cxn modelId="{924B90BE-D68D-4DFD-8C5A-3BA275827DDA}" type="presParOf" srcId="{2D390626-48A1-3042-BFD3-CFEBC48DD758}" destId="{CD9609F6-4B76-5341-85D2-5D570B68C8C3}" srcOrd="1" destOrd="0" presId="urn:microsoft.com/office/officeart/2005/8/layout/radial4"/>
    <dgm:cxn modelId="{9B645381-7203-4F38-BC51-2D8D1980B45B}" type="presParOf" srcId="{2D390626-48A1-3042-BFD3-CFEBC48DD758}" destId="{D9B4AF81-D49D-F04B-BD33-007EC847BB5F}" srcOrd="2" destOrd="0" presId="urn:microsoft.com/office/officeart/2005/8/layout/radial4"/>
    <dgm:cxn modelId="{CCF67715-92A8-49BE-A5D4-B4CAA38B9EE7}" type="presParOf" srcId="{2D390626-48A1-3042-BFD3-CFEBC48DD758}" destId="{061D1A9E-C232-6845-9B1E-B5F46F470BA2}" srcOrd="3" destOrd="0" presId="urn:microsoft.com/office/officeart/2005/8/layout/radial4"/>
    <dgm:cxn modelId="{622F8146-501C-4990-B29B-85DA0712D60A}" type="presParOf" srcId="{2D390626-48A1-3042-BFD3-CFEBC48DD758}" destId="{F629F11C-A59C-7A48-9228-E0F425C8FB9B}" srcOrd="4" destOrd="0" presId="urn:microsoft.com/office/officeart/2005/8/layout/radial4"/>
    <dgm:cxn modelId="{6CA79FAB-32AA-4E9B-99CF-D439BC49B55B}" type="presParOf" srcId="{2D390626-48A1-3042-BFD3-CFEBC48DD758}" destId="{E97799B7-61BF-874A-8174-B311A614B408}" srcOrd="5" destOrd="0" presId="urn:microsoft.com/office/officeart/2005/8/layout/radial4"/>
    <dgm:cxn modelId="{02E74112-3517-4390-9F2B-BBDA175E5868}" type="presParOf" srcId="{2D390626-48A1-3042-BFD3-CFEBC48DD758}" destId="{1E178EFA-7666-5144-B449-9C8698F5B1B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2188E2-A97C-C246-8B11-220AF72602C5}">
      <dsp:nvSpPr>
        <dsp:cNvPr id="0" name=""/>
        <dsp:cNvSpPr/>
      </dsp:nvSpPr>
      <dsp:spPr>
        <a:xfrm>
          <a:off x="3034688" y="2462374"/>
          <a:ext cx="2063588" cy="2063588"/>
        </a:xfrm>
        <a:prstGeom prst="ellipse">
          <a:avLst/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Guidance for each question</a:t>
          </a:r>
          <a:endParaRPr lang="en-US" sz="2400" kern="1200" dirty="0">
            <a:latin typeface="+mn-lt"/>
            <a:cs typeface="Arial"/>
          </a:endParaRPr>
        </a:p>
      </dsp:txBody>
      <dsp:txXfrm>
        <a:off x="3034688" y="2462374"/>
        <a:ext cx="2063588" cy="2063588"/>
      </dsp:txXfrm>
    </dsp:sp>
    <dsp:sp modelId="{CD9609F6-4B76-5341-85D2-5D570B68C8C3}">
      <dsp:nvSpPr>
        <dsp:cNvPr id="0" name=""/>
        <dsp:cNvSpPr/>
      </dsp:nvSpPr>
      <dsp:spPr>
        <a:xfrm rot="12936560">
          <a:off x="1669788" y="2096365"/>
          <a:ext cx="171106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4AF81-D49D-F04B-BD33-007EC847BB5F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Specific guidance for the question</a:t>
          </a:r>
          <a:endParaRPr lang="en-US" sz="2400" kern="1200" dirty="0">
            <a:latin typeface="+mn-lt"/>
            <a:cs typeface="Arial"/>
          </a:endParaRPr>
        </a:p>
      </dsp:txBody>
      <dsp:txXfrm>
        <a:off x="916039" y="1155731"/>
        <a:ext cx="1960408" cy="1568327"/>
      </dsp:txXfrm>
    </dsp:sp>
    <dsp:sp modelId="{061D1A9E-C232-6845-9B1E-B5F46F470BA2}">
      <dsp:nvSpPr>
        <dsp:cNvPr id="0" name=""/>
        <dsp:cNvSpPr/>
      </dsp:nvSpPr>
      <dsp:spPr>
        <a:xfrm rot="16261304">
          <a:off x="3307894" y="1283569"/>
          <a:ext cx="1585537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9F11C-A59C-7A48-9228-E0F425C8FB9B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Themed guidance by organisation</a:t>
          </a:r>
          <a:endParaRPr lang="en-US" sz="2400" kern="1200" dirty="0">
            <a:latin typeface="+mn-lt"/>
            <a:cs typeface="Arial"/>
          </a:endParaRPr>
        </a:p>
      </dsp:txBody>
      <dsp:txXfrm>
        <a:off x="3134595" y="824"/>
        <a:ext cx="1960408" cy="1568327"/>
      </dsp:txXfrm>
    </dsp:sp>
    <dsp:sp modelId="{E97799B7-61BF-874A-8174-B311A614B408}">
      <dsp:nvSpPr>
        <dsp:cNvPr id="0" name=""/>
        <dsp:cNvSpPr/>
      </dsp:nvSpPr>
      <dsp:spPr>
        <a:xfrm rot="19533819">
          <a:off x="4853182" y="2104538"/>
          <a:ext cx="1622326" cy="588122"/>
        </a:xfrm>
        <a:prstGeom prst="leftArrow">
          <a:avLst>
            <a:gd name="adj1" fmla="val 60000"/>
            <a:gd name="adj2" fmla="val 50000"/>
          </a:avLst>
        </a:prstGeom>
        <a:solidFill>
          <a:srgbClr val="3E3C3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78EFA-7666-5144-B449-9C8698F5B1B2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rgbClr val="F497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Arial"/>
            </a:rPr>
            <a:t>Themed guidance from other sources</a:t>
          </a:r>
          <a:endParaRPr lang="en-US" sz="2400" kern="1200" dirty="0">
            <a:latin typeface="+mn-lt"/>
            <a:cs typeface="Arial"/>
          </a:endParaRPr>
        </a:p>
      </dsp:txBody>
      <dsp:txXfrm>
        <a:off x="5353151" y="1155731"/>
        <a:ext cx="1960408" cy="1568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BC159-7299-44AB-93C8-E9C7900AB68E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4285-8232-4D85-9C96-5F49D74EBC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625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98AE-3C59-2145-A527-F9A02262F7D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00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549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B7D11-BEEC-4F4A-A38D-CBFECA930A1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3133F-5328-4751-B0E4-3646D7EE8743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09/07/2016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sites/default/files/documents/tools/dmpOnline/DMPonline-admin-interface-guide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igitalCurationCentre/DMPonline_v4" TargetMode="External"/><Relationship Id="rId3" Type="http://schemas.openxmlformats.org/officeDocument/2006/relationships/image" Target="../media/image28.jpeg"/><Relationship Id="rId7" Type="http://schemas.openxmlformats.org/officeDocument/2006/relationships/hyperlink" Target="http://www.screenr.com/PJH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jpeg"/><Relationship Id="rId4" Type="http://schemas.openxmlformats.org/officeDocument/2006/relationships/hyperlink" Target="http://www.dcc.ac.uk/news/customising-dmponline-admin-interface-launches" TargetMode="External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 smtClean="0">
                <a:solidFill>
                  <a:srgbClr val="0635BA"/>
                </a:solidFill>
              </a:rPr>
              <a:t>Options for customising DMPonline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 smtClean="0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6381401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Advanced DMPonline </a:t>
            </a:r>
            <a:r>
              <a:rPr lang="en-GB" sz="1400" i="1" dirty="0"/>
              <a:t>workshop, </a:t>
            </a:r>
            <a:r>
              <a:rPr lang="en-GB" sz="1400" i="1" dirty="0" smtClean="0"/>
              <a:t>12 July 2016, London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325489"/>
            <a:ext cx="1516969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Dropdown options and default styles</a:t>
            </a:r>
            <a:endParaRPr lang="en-GB" dirty="0"/>
          </a:p>
        </p:txBody>
      </p:sp>
      <p:pic>
        <p:nvPicPr>
          <p:cNvPr id="4" name="Picture 3" descr="Cap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824536" cy="10801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Capture.PNG"/>
          <p:cNvPicPr/>
          <p:nvPr/>
        </p:nvPicPr>
        <p:blipFill>
          <a:blip r:embed="rId3" cstate="print"/>
          <a:srcRect r="52022"/>
          <a:stretch>
            <a:fillRect/>
          </a:stretch>
        </p:blipFill>
        <p:spPr>
          <a:xfrm>
            <a:off x="5580112" y="1916832"/>
            <a:ext cx="3312368" cy="32403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924944"/>
            <a:ext cx="5272690" cy="35449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2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try it 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sofort.com/var/sofort/storage/images/media/graphics/illus/131030-live-demo-kauefer-vh/52403-2-eng-DE/131030-live-demo-kauefer-vh_col-1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4862314" cy="3889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610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new versions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471338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When you make changes to a published template, you’ll be asked if they are big or small changes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7372832"/>
              </p:ext>
            </p:extLst>
          </p:nvPr>
        </p:nvGraphicFramePr>
        <p:xfrm>
          <a:off x="827584" y="2996952"/>
          <a:ext cx="705678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Big changes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Small changes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New sections, new questions, rewording questions in a way that changes meaning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Fixing typos, minor changes to questions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Affects</a:t>
                      </a:r>
                      <a:r>
                        <a:rPr lang="en-GB" sz="2000" baseline="0" dirty="0" smtClean="0"/>
                        <a:t> any existing DMPs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Existing DMPs still</a:t>
                      </a:r>
                      <a:r>
                        <a:rPr lang="en-GB" sz="2000" baseline="0" dirty="0" smtClean="0"/>
                        <a:t> valid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New version </a:t>
                      </a:r>
                      <a:r>
                        <a:rPr lang="en-GB" sz="2000" dirty="0" smtClean="0"/>
                        <a:t>created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Edits to </a:t>
                      </a:r>
                      <a:r>
                        <a:rPr lang="en-GB" sz="2000" b="1" dirty="0" smtClean="0"/>
                        <a:t>existing</a:t>
                      </a:r>
                      <a:r>
                        <a:rPr lang="en-GB" sz="2000" b="1" baseline="0" dirty="0" smtClean="0"/>
                        <a:t> version </a:t>
                      </a:r>
                      <a:r>
                        <a:rPr lang="en-GB" sz="2000" b="0" baseline="0" dirty="0" smtClean="0"/>
                        <a:t>allowed</a:t>
                      </a:r>
                      <a:endParaRPr lang="en-GB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7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Earlier versions are retained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1340768"/>
            <a:ext cx="8229600" cy="1824576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4" y="3397624"/>
            <a:ext cx="4011772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442" y="5445223"/>
            <a:ext cx="4130122" cy="408623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Version 1 Outline DMP now unpublished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750"/>
          <a:stretch/>
        </p:blipFill>
        <p:spPr>
          <a:xfrm>
            <a:off x="4644008" y="3348445"/>
            <a:ext cx="3688332" cy="33685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3731" y="6381328"/>
            <a:ext cx="4506741" cy="408623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Version 2 of the Outline DMP currently in use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627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Institutional banner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92" y="3789040"/>
            <a:ext cx="8075240" cy="168905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Add your institutional logo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Provide some high-level 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Link to key resources e.g. RDM policy and webpages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7976"/>
            <a:ext cx="8100392" cy="13829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90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Customising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Add things you need to know that funders don’t ask e.g.</a:t>
            </a:r>
            <a:endParaRPr lang="en-GB" sz="2000" dirty="0"/>
          </a:p>
          <a:p>
            <a:pPr lvl="1"/>
            <a:r>
              <a:rPr lang="en-GB" sz="2000" dirty="0" smtClean="0"/>
              <a:t>What volume of data will you create? Does it exceed X GB?</a:t>
            </a:r>
          </a:p>
          <a:p>
            <a:pPr lvl="1"/>
            <a:endParaRPr lang="en-GB" sz="700" dirty="0" smtClean="0"/>
          </a:p>
          <a:p>
            <a:pPr lvl="1"/>
            <a:r>
              <a:rPr lang="en-GB" sz="2000" dirty="0" smtClean="0"/>
              <a:t>Are there any training requirements?</a:t>
            </a:r>
          </a:p>
          <a:p>
            <a:pPr lvl="1"/>
            <a:endParaRPr lang="en-GB" sz="700" dirty="0"/>
          </a:p>
          <a:p>
            <a:pPr lvl="1"/>
            <a:r>
              <a:rPr lang="en-GB" sz="2000" dirty="0" smtClean="0"/>
              <a:t>Would you like help with your DMP &amp; details of support services?</a:t>
            </a:r>
          </a:p>
          <a:p>
            <a:pPr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800" dirty="0"/>
              <a:t>We </a:t>
            </a:r>
            <a:r>
              <a:rPr lang="en-GB" sz="2800" dirty="0" smtClean="0"/>
              <a:t>plan </a:t>
            </a:r>
            <a:r>
              <a:rPr lang="en-GB" sz="2800" dirty="0"/>
              <a:t>to build in </a:t>
            </a:r>
            <a:r>
              <a:rPr lang="en-GB" sz="2800" dirty="0" smtClean="0"/>
              <a:t>flags </a:t>
            </a:r>
            <a:r>
              <a:rPr lang="en-GB" sz="2800" dirty="0"/>
              <a:t>so you can </a:t>
            </a:r>
            <a:r>
              <a:rPr lang="en-GB" sz="2800" dirty="0" smtClean="0"/>
              <a:t>trigger </a:t>
            </a:r>
            <a:r>
              <a:rPr lang="en-GB" sz="2800" dirty="0"/>
              <a:t>alerts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560"/>
          <a:stretch/>
        </p:blipFill>
        <p:spPr>
          <a:xfrm>
            <a:off x="899592" y="4653136"/>
            <a:ext cx="7003626" cy="1715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9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try it 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sofort.com/var/sofort/storage/images/media/graphics/illus/131030-live-demo-kauefer-vh/52403-2-eng-DE/131030-live-demo-kauefer-vh_col-1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4862314" cy="3889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9122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 smtClean="0"/>
              <a:t>PROVIDING GUIDANCE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Signposting help and giving examples</a:t>
            </a:r>
            <a:endParaRPr lang="en-GB" sz="18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21" r="5521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2915816" y="6570930"/>
            <a:ext cx="6084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‘Pioneer signpost’ CC-BY-NC-ND </a:t>
            </a:r>
            <a:r>
              <a:rPr lang="en-GB" sz="1100" dirty="0"/>
              <a:t>by Spencer Goad www.flickr.com/photos/spgoad/12998899453 </a:t>
            </a:r>
          </a:p>
        </p:txBody>
      </p:sp>
    </p:spTree>
    <p:extLst>
      <p:ext uri="{BB962C8B-B14F-4D97-AF65-F5344CB8AC3E}">
        <p14:creationId xmlns="" xmlns:p14="http://schemas.microsoft.com/office/powerpoint/2010/main" val="25086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in DMPonline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4695440"/>
              </p:ext>
            </p:extLst>
          </p:nvPr>
        </p:nvGraphicFramePr>
        <p:xfrm>
          <a:off x="457200" y="159019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61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756002"/>
          </a:xfrm>
        </p:spPr>
        <p:txBody>
          <a:bodyPr/>
          <a:lstStyle/>
          <a:p>
            <a:r>
              <a:rPr lang="en-US" dirty="0" smtClean="0"/>
              <a:t>Themes used in DMPonline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616624"/>
          </a:xfrm>
        </p:spPr>
        <p:txBody>
          <a:bodyPr>
            <a:normAutofit fontScale="25000" lnSpcReduction="20000"/>
          </a:bodyPr>
          <a:lstStyle/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Existing Data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Description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Format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Type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Volumes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Capture Methods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Documentation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Metadata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Quality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endParaRPr lang="en-US" sz="4800" dirty="0" smtClean="0"/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Ethical Issues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IPR Ownership and Licensing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Data Security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US" sz="8000" dirty="0" smtClean="0"/>
              <a:t>Storage and Backup</a:t>
            </a:r>
          </a:p>
          <a:p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3954016" cy="490401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Expected Reuse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Discovery by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Method for Data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Timeframe for Data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Restrictions on 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Managed Access Procedures</a:t>
            </a:r>
          </a:p>
          <a:p>
            <a:pPr marL="3600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Period of Preservation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Preservation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Repository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Resourcing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2127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Organisations can do a range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Create your own template(s)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Provide tailored </a:t>
            </a:r>
            <a:r>
              <a:rPr lang="en-GB" dirty="0"/>
              <a:t>guidance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Customise funder templates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Add logos and details in a banner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645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97" y="296734"/>
            <a:ext cx="8840569" cy="731178"/>
          </a:xfrm>
        </p:spPr>
        <p:txBody>
          <a:bodyPr/>
          <a:lstStyle/>
          <a:p>
            <a:r>
              <a:rPr lang="en-GB" dirty="0"/>
              <a:t>How themes work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62704" y="1573452"/>
            <a:ext cx="85846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QUESTIONS IN FUNDER TEMPLATES	</a:t>
            </a:r>
            <a:r>
              <a:rPr lang="en-US" altLang="en-US" sz="1600" dirty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THEMES	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    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 	  CUSTOM GUIDANCE</a:t>
            </a:r>
            <a:endParaRPr kumimoji="0" lang="en-GB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83235" y="2220849"/>
            <a:ext cx="8121214" cy="3563580"/>
            <a:chOff x="1427" y="8422"/>
            <a:chExt cx="9056" cy="3587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27" y="9264"/>
              <a:ext cx="3355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BBSRC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Timescales for public release of data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27" y="10100"/>
              <a:ext cx="3790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MRC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The study team’s exclusive use of the data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427" y="8422"/>
              <a:ext cx="2839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 dirty="0" err="1">
                  <a:effectLst/>
                  <a:ea typeface="Times New Roman"/>
                  <a:cs typeface="Calibri"/>
                </a:rPr>
                <a:t>Wellcome</a:t>
              </a:r>
              <a:r>
                <a:rPr lang="en-US" sz="1400" dirty="0">
                  <a:effectLst/>
                  <a:ea typeface="Times New Roman"/>
                  <a:cs typeface="Calibri"/>
                </a:rPr>
                <a:t> Trust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When will you share the data?</a:t>
              </a:r>
              <a:endParaRPr lang="en-GB" sz="1400" dirty="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</a:rPr>
                <a:t> 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27" y="10895"/>
              <a:ext cx="4754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STFC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  <a:cs typeface="Calibri"/>
                </a:rPr>
                <a:t>Specify and justify the length of any proprietary period</a:t>
              </a:r>
              <a:endParaRPr lang="en-GB" sz="1400">
                <a:effectLst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US" sz="1400">
                  <a:effectLst/>
                  <a:ea typeface="Times New Roman"/>
                </a:rPr>
                <a:t> </a:t>
              </a:r>
              <a:endParaRPr lang="en-GB" sz="1400">
                <a:effectLst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272" y="9339"/>
              <a:ext cx="1689" cy="8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Timeframe for data sharing</a:t>
              </a:r>
              <a:endParaRPr lang="en-GB" sz="1400" dirty="0">
                <a:effectLst/>
                <a:ea typeface="Times New Roman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8794" y="9035"/>
              <a:ext cx="1689" cy="1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on the theme ‘Timeframe for data sharing’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1" name="AutoShape 13"/>
            <p:cNvCxnSpPr>
              <a:cxnSpLocks noChangeShapeType="1"/>
            </p:cNvCxnSpPr>
            <p:nvPr/>
          </p:nvCxnSpPr>
          <p:spPr bwMode="auto">
            <a:xfrm flipH="1">
              <a:off x="8029" y="9686"/>
              <a:ext cx="7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4"/>
            <p:cNvCxnSpPr>
              <a:cxnSpLocks noChangeShapeType="1"/>
            </p:cNvCxnSpPr>
            <p:nvPr/>
          </p:nvCxnSpPr>
          <p:spPr bwMode="auto">
            <a:xfrm>
              <a:off x="4266" y="8749"/>
              <a:ext cx="1950" cy="6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>
              <a:off x="4817" y="9619"/>
              <a:ext cx="139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6"/>
            <p:cNvCxnSpPr>
              <a:cxnSpLocks noChangeShapeType="1"/>
            </p:cNvCxnSpPr>
            <p:nvPr/>
          </p:nvCxnSpPr>
          <p:spPr bwMode="auto">
            <a:xfrm flipV="1">
              <a:off x="5312" y="9863"/>
              <a:ext cx="904" cy="5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7"/>
            <p:cNvCxnSpPr>
              <a:cxnSpLocks noChangeShapeType="1"/>
            </p:cNvCxnSpPr>
            <p:nvPr/>
          </p:nvCxnSpPr>
          <p:spPr bwMode="auto">
            <a:xfrm flipV="1">
              <a:off x="5691" y="10174"/>
              <a:ext cx="553" cy="6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8885" y="10895"/>
              <a:ext cx="1598" cy="11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ea typeface="Times New Roman"/>
                  <a:cs typeface="Calibri"/>
                </a:rPr>
                <a:t>Your guidance for STFC question 6</a:t>
              </a:r>
              <a:endParaRPr lang="en-GB" sz="1400" dirty="0">
                <a:effectLst/>
                <a:ea typeface="Times New Roman"/>
              </a:endParaRPr>
            </a:p>
          </p:txBody>
        </p:sp>
        <p:cxnSp>
          <p:nvCxnSpPr>
            <p:cNvPr id="17" name="AutoShape 19"/>
            <p:cNvCxnSpPr>
              <a:cxnSpLocks noChangeShapeType="1"/>
            </p:cNvCxnSpPr>
            <p:nvPr/>
          </p:nvCxnSpPr>
          <p:spPr bwMode="auto">
            <a:xfrm flipH="1">
              <a:off x="6272" y="11343"/>
              <a:ext cx="25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-10542" y="184984"/>
            <a:ext cx="1952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58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themes are used where?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Details are provided in the admin interface user guide</a:t>
            </a:r>
          </a:p>
          <a:p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Appendix 1: themes used in DMPonline </a:t>
            </a:r>
          </a:p>
          <a:p>
            <a:pPr lvl="1" indent="-457200">
              <a:buNone/>
            </a:pPr>
            <a:r>
              <a:rPr lang="en-GB" dirty="0" smtClean="0"/>
              <a:t>	(with mappings to specific funder questions)</a:t>
            </a:r>
          </a:p>
          <a:p>
            <a:pPr lvl="1" indent="-457200">
              <a:buNone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Appendix 2: funder questions </a:t>
            </a:r>
          </a:p>
          <a:p>
            <a:pPr lvl="1" indent="-457200">
              <a:buNone/>
            </a:pPr>
            <a:r>
              <a:rPr lang="en-GB" dirty="0" smtClean="0"/>
              <a:t>	(with mappings of themes associated with each)</a:t>
            </a:r>
          </a:p>
          <a:p>
            <a:endParaRPr lang="en-GB" dirty="0"/>
          </a:p>
          <a:p>
            <a:r>
              <a:rPr lang="en-GB" sz="2400" dirty="0" smtClean="0">
                <a:hlinkClick r:id="rId2"/>
              </a:rPr>
              <a:t>www.dcc.ac.uk/sites/default/files/documents/tools/dmpOnline/DMPonline-admin-interface-guide.pdf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56379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8680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Organisational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82042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Guidance can be added </a:t>
            </a:r>
            <a:r>
              <a:rPr lang="en-GB" sz="3000" b="1" dirty="0" smtClean="0"/>
              <a:t>by theme </a:t>
            </a:r>
            <a:r>
              <a:rPr lang="en-GB" sz="3000" dirty="0" smtClean="0"/>
              <a:t>(to apply across the board) or can be written </a:t>
            </a:r>
            <a:r>
              <a:rPr lang="en-GB" sz="3000" b="1" dirty="0" smtClean="0"/>
              <a:t>for specific questions</a:t>
            </a:r>
            <a:endParaRPr lang="en-GB" sz="3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3417" y="2708920"/>
            <a:ext cx="3723842" cy="3816424"/>
            <a:chOff x="755576" y="2924944"/>
            <a:chExt cx="3723842" cy="3816424"/>
          </a:xfrm>
        </p:grpSpPr>
        <p:pic>
          <p:nvPicPr>
            <p:cNvPr id="8" name="Picture 7" descr="Captur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84" y="3429000"/>
              <a:ext cx="3651834" cy="1872208"/>
            </a:xfrm>
            <a:prstGeom prst="rect">
              <a:avLst/>
            </a:prstGeom>
          </p:spPr>
        </p:pic>
        <p:sp>
          <p:nvSpPr>
            <p:cNvPr id="12" name="Line Callout 1 11"/>
            <p:cNvSpPr/>
            <p:nvPr/>
          </p:nvSpPr>
          <p:spPr>
            <a:xfrm>
              <a:off x="755576" y="5589240"/>
              <a:ext cx="3456384" cy="1152128"/>
            </a:xfrm>
            <a:prstGeom prst="borderCallout1">
              <a:avLst>
                <a:gd name="adj1" fmla="val -2791"/>
                <a:gd name="adj2" fmla="val 32971"/>
                <a:gd name="adj3" fmla="val -29760"/>
                <a:gd name="adj4" fmla="val 508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is presented whenever researchers are asked about storage and backup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2924944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Themed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76056" y="2780928"/>
            <a:ext cx="3510905" cy="3352438"/>
            <a:chOff x="5076056" y="2956882"/>
            <a:chExt cx="3510905" cy="3352438"/>
          </a:xfrm>
        </p:grpSpPr>
        <p:grpSp>
          <p:nvGrpSpPr>
            <p:cNvPr id="7" name="Group 6"/>
            <p:cNvGrpSpPr/>
            <p:nvPr/>
          </p:nvGrpSpPr>
          <p:grpSpPr>
            <a:xfrm>
              <a:off x="5076056" y="3429000"/>
              <a:ext cx="3510905" cy="1521754"/>
              <a:chOff x="5076056" y="3429000"/>
              <a:chExt cx="3510905" cy="1521754"/>
            </a:xfrm>
          </p:grpSpPr>
          <p:pic>
            <p:nvPicPr>
              <p:cNvPr id="5" name="Picture 4" descr="Captur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3429000"/>
                <a:ext cx="3510905" cy="152175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588224" y="3429000"/>
                <a:ext cx="1512168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Line Callout 1 10"/>
            <p:cNvSpPr/>
            <p:nvPr/>
          </p:nvSpPr>
          <p:spPr>
            <a:xfrm>
              <a:off x="6228184" y="5373216"/>
              <a:ext cx="2304256" cy="936104"/>
            </a:xfrm>
            <a:prstGeom prst="borderCallout1">
              <a:avLst>
                <a:gd name="adj1" fmla="val -1523"/>
                <a:gd name="adj2" fmla="val 42206"/>
                <a:gd name="adj3" fmla="val -55217"/>
                <a:gd name="adj4" fmla="val 21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Guidance that pertains to MRC question 7 only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52120" y="2956882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chemeClr val="tx2"/>
                  </a:solidFill>
                </a:rPr>
                <a:t>Specific guidance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822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Guidance can be set at multiple levels</a:t>
            </a:r>
            <a:endParaRPr lang="en-GB" sz="4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1" y="1484784"/>
            <a:ext cx="6154215" cy="4867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673" y="5160499"/>
            <a:ext cx="3075800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85D8A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Options to have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guidance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at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organisation 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and ‘unit’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level e.g. by discipline, group, department, institute…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7331" y="4725144"/>
            <a:ext cx="1127342" cy="893430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79712" y="5618574"/>
            <a:ext cx="3764961" cy="45952"/>
          </a:xfrm>
          <a:prstGeom prst="line">
            <a:avLst/>
          </a:prstGeom>
          <a:ln>
            <a:solidFill>
              <a:srgbClr val="385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05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853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</a:t>
            </a:r>
            <a:r>
              <a:rPr lang="en-GB" dirty="0" smtClean="0"/>
              <a:t>reate a guidance group to define whether your guidance applies to the organisation or a subset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Add guidance by theme or by question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6552728" cy="3676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77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try it out…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sofort.com/var/sofort/storage/images/media/graphics/illus/131030-live-demo-kauefer-vh/52403-2-eng-DE/131030-live-demo-kauefer-vh_col-1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4862314" cy="3889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3790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GETTING STARTED</a:t>
            </a:r>
            <a:endParaRPr lang="en-GB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What to think about first?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6525344"/>
            <a:ext cx="5580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Image ‘Go !!’ </a:t>
            </a:r>
            <a:r>
              <a:rPr lang="en-GB" sz="1100" dirty="0"/>
              <a:t>CC-BY-NC-ND by </a:t>
            </a:r>
            <a:r>
              <a:rPr lang="en-GB" sz="1100" dirty="0" err="1"/>
              <a:t>Cédric</a:t>
            </a:r>
            <a:r>
              <a:rPr lang="en-GB" sz="1100" dirty="0"/>
              <a:t> </a:t>
            </a:r>
            <a:r>
              <a:rPr lang="en-GB" sz="1100" dirty="0" err="1" smtClean="0"/>
              <a:t>Fettouche</a:t>
            </a:r>
            <a:r>
              <a:rPr lang="en-GB" sz="1100" dirty="0" smtClean="0"/>
              <a:t> www.flickr.com/photos/cedmars/5405223203 </a:t>
            </a:r>
            <a:endParaRPr lang="en-GB" sz="1100" dirty="0"/>
          </a:p>
        </p:txBody>
      </p:sp>
    </p:spTree>
    <p:extLst>
      <p:ext uri="{BB962C8B-B14F-4D97-AF65-F5344CB8AC3E}">
        <p14:creationId xmlns="" xmlns:p14="http://schemas.microsoft.com/office/powerpoint/2010/main" val="19741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What to do to customise </a:t>
            </a:r>
            <a:r>
              <a:rPr lang="en-GB" dirty="0" err="1" smtClean="0"/>
              <a:t>DMPonline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Define your requirements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institutional template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Customise existing funder templates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Draft your guidance, examples and suggested answers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800" dirty="0" smtClean="0"/>
              <a:t>Add content to </a:t>
            </a:r>
            <a:r>
              <a:rPr lang="en-GB" sz="2800" dirty="0" err="1" smtClean="0"/>
              <a:t>DMPonline</a:t>
            </a:r>
            <a:r>
              <a:rPr lang="en-GB" sz="2800" dirty="0" smtClean="0"/>
              <a:t> via the admin interface</a:t>
            </a:r>
          </a:p>
          <a:p>
            <a:pPr marL="514350" indent="-514350" algn="ctr">
              <a:lnSpc>
                <a:spcPct val="200000"/>
              </a:lnSpc>
              <a:buNone/>
            </a:pP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Right Brace 3"/>
          <p:cNvSpPr/>
          <p:nvPr/>
        </p:nvSpPr>
        <p:spPr>
          <a:xfrm>
            <a:off x="5965138" y="2564904"/>
            <a:ext cx="432048" cy="1224136"/>
          </a:xfrm>
          <a:prstGeom prst="rightBrace">
            <a:avLst>
              <a:gd name="adj1" fmla="val 2540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44208" y="2530641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you require DMPs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42122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Define your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Does your institution encourage/require that researchers write Data Management Plans, even if their funder does not require one? If so, what information are researchers asked to provide</a:t>
            </a:r>
            <a:r>
              <a:rPr lang="en-GB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Do </a:t>
            </a:r>
            <a:r>
              <a:rPr lang="en-GB" sz="2800" dirty="0"/>
              <a:t>DMPs submitted to research funders supply the information your institution asks for (if any), or are there additional questions that you want to ask</a:t>
            </a:r>
            <a:r>
              <a:rPr lang="en-GB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What </a:t>
            </a:r>
            <a:r>
              <a:rPr lang="en-GB" sz="2800" dirty="0"/>
              <a:t>guidance, examples and suggested answers can you provide to help researchers write </a:t>
            </a:r>
            <a:r>
              <a:rPr lang="en-GB" sz="2800" dirty="0" smtClean="0"/>
              <a:t>DMPs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27389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Draft your institutional 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Begin by reviewing any existing guidance you provide. Your Research Data Management policy or guidance webpages may give some indication of what should be included in a </a:t>
            </a:r>
            <a:r>
              <a:rPr lang="en-GB" sz="2800" dirty="0" smtClean="0"/>
              <a:t>DMP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Think about what your institution needs to know to support researchers with research data management. Use this information to pull together a set of questions and guidance.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Consult </a:t>
            </a:r>
            <a:r>
              <a:rPr lang="en-GB" sz="2800" dirty="0"/>
              <a:t>existing templates and guidance for ideas.</a:t>
            </a:r>
          </a:p>
        </p:txBody>
      </p:sp>
    </p:spTree>
    <p:extLst>
      <p:ext uri="{BB962C8B-B14F-4D97-AF65-F5344CB8AC3E}">
        <p14:creationId xmlns="" xmlns:p14="http://schemas.microsoft.com/office/powerpoint/2010/main" val="21131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DEFINING YOUR TEMPLATE</a:t>
            </a:r>
            <a:endParaRPr lang="en-GB" sz="2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56" r="1755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800" dirty="0" smtClean="0"/>
              <a:t>Planning what questions and guidance to add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6513947"/>
            <a:ext cx="2254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</a:rPr>
              <a:t>Image under licence by DCC</a:t>
            </a:r>
          </a:p>
        </p:txBody>
      </p:sp>
    </p:spTree>
    <p:extLst>
      <p:ext uri="{BB962C8B-B14F-4D97-AF65-F5344CB8AC3E}">
        <p14:creationId xmlns="" xmlns:p14="http://schemas.microsoft.com/office/powerpoint/2010/main" val="1587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Customise funder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Compare your institutional template to each of the funder templates</a:t>
            </a:r>
            <a:r>
              <a:rPr lang="en-GB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Are there any questions missing that you would need answers to? If so, add these.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Add guidance, examples</a:t>
            </a:r>
            <a:r>
              <a:rPr lang="en-GB" sz="2800" dirty="0"/>
              <a:t> </a:t>
            </a:r>
            <a:r>
              <a:rPr lang="en-GB" sz="2800" dirty="0" smtClean="0"/>
              <a:t>and suggested answers where possible to help researchers write the DMP.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5141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4. Draft your guidance and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Consider what level(s) of guidance you want to add e.g. institutional, departmental, discipline-specific…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Write generic themed guidance and/or specific pieces of advice to accompany individual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Try </a:t>
            </a:r>
            <a:r>
              <a:rPr lang="en-GB" sz="2800" dirty="0"/>
              <a:t>to make your guidance as rich as possible by providing links, contact details, recommendations and example answers.</a:t>
            </a:r>
          </a:p>
        </p:txBody>
      </p:sp>
    </p:spTree>
    <p:extLst>
      <p:ext uri="{BB962C8B-B14F-4D97-AF65-F5344CB8AC3E}">
        <p14:creationId xmlns="" xmlns:p14="http://schemas.microsoft.com/office/powerpoint/2010/main" val="37194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5. Add content via the admin interface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600" dirty="0" smtClean="0"/>
              <a:t>Allows you to add your own templates/guidance and view users</a:t>
            </a:r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  <a:p>
            <a:pPr algn="ctr">
              <a:buNone/>
            </a:pPr>
            <a:endParaRPr lang="en-GB" sz="2800" dirty="0" smtClean="0"/>
          </a:p>
        </p:txBody>
      </p:sp>
      <p:sp>
        <p:nvSpPr>
          <p:cNvPr id="10242" name="AutoShape 2" descr="data:image/jpeg;base64,/9j/4AAQSkZJRgABAQAAAQABAAD/2wCEAAkGBxQSEhQUEBQVFBUWFBQWFRUXFBQXFRQYGBUXFxcUFBUYHCggGBolHBUYITEhJSkrLi4uFx80ODMsNygtLisBCgoKDg0OGxAQGywkICQsLCwsLCwsLCwsLCwsLCwsLCwsLCwsLCwsLCwsLCwsLCwsLCwsLCwsLCwsLCwsLCwsLP/AABEIANQA7gMBEQACEQEDEQH/xAAcAAABBQEBAQAAAAAAAAAAAAADAQIFBgcEAAj/xABGEAACAAQDAwkEBwYFAwUAAAABAgADBBEFEiEGMUEHEyJRYXGBkaEUMkKxI1JicpLB0RYzgqLh8BUkNENTF9LxNXOTssL/xAAaAQEAAwEBAQAAAAAAAAAAAAAAAgMEBQEG/8QAMBEAAgIBAwMDAwQDAAIDAAAAAAECAxEEITEFEkETMlEUImEjM3GBFUKRQ6E0UnL/2gAMAwEAAhEDEQA/ANDUQARRABVEAPAgAirADgIAeFgBQsAOywAuWAFtAHssALaAPWgD1oA9aAPWgD1oATLACZYATLACZYAQrADSsANIgBhEADIgAbCABsIAHaACqIAKqwARVgAqrADwsAOCwA8LAChYAcFgBcsAeywAuWAPZYA9aAPWgD2WAPZYA9lgD2WAEywAmWAEKwAhWAGlYAaVgBhWABssADZYAEywAPLABlWACKsAFUQARVgB4WAHhYAcFgBwWAFywAtoAQmHB4vueEQeJbX0knRpoYj4U6Z9NIrldGJrq0V0+Fggn5RM7ZaameYeF21/CoMV+v8ACNf+MUd5zSGz8bxXUilCgjQZMxHb71yY8c7CUdNo/M8gcMx/ExmZ6czVB3FDLP8ADYXPlBTsXKPZ6XStfbI7Bt3MQMZ1HMVQdCpuB2MSLAx762OUVrp8Ze2aO3D9vaSZoxaUftjT8QuIkr4Mqt6ddDjDLNTzlcBkYMp3FSCD4iLU0+DDKLi8MJaPTw9lgBLQAhEAIVgBpWAGEQAwrADGWABssACYQAO0AEUQAZRABFEAEUQA8CAHgQA4CAHWgBbQBDbR7RSaNbzDdz7sse836DtiudigaNPpZ3vCM+qcWq8RzAky5O7KgvmPwoBvmN6byd0ZnOdj2Ox6NGlWeWWnAdgpUrWfaYbWykAjXff+kXQoS5MOo6lOe0di1UWHy5IyykVB1KAP/MXdqRglbOe8mdFo9yis9A9GsLj+7R5hDL8EJieylLUEs8sBjvZOie/TS8VuuEzVXrbqeH/0qM/ZqroHMykLTZZ3gGzgcbpuJ7de6KnW4bo6MNVTqI4tW/yWDA9tJU0hJwaVM099cua+4iLY2rG5iu0Mo7weUWqLTCetAHiIAbaAGkQA0wAxoAYRAA2WABMIAGBABFEAFUQARRABAIAIBADgIAcBACwBXtrNqZdGhFw04joS+q/xP1D5xVZco7GzSaOd8k/BRsC2Zn4i/tFQ5CMxu3xMB9TSwW+kURg7HlnVv1lelj2Vrc0/CsKlU8tUlLYAWvvY97cY1Rgo8HCtunY8yZ22iRWeLAC5IAHGGQt+CNmY9ThlUTUZnzBFUhixUXKi2l4i5xRf9Na03h7c/grX7erOkzzTrknS1zIk23TA94gKd4F9LxW7k9jYumyjOPfxIja3GHr51JT84ZUubJDzMhsWazZkB71It2xWpuTSLoUKiEp43RL7E4hLV5lIkmbJyjnBzrXd7mxNuHDid8WQmk8GXV1zcVdlb/HgudouMGxCbR7OpVqL9FlN1YaMNODcNbeUVzrUuDTp9VOl77oiaavnYeAlZ05JmZEnA3YX1UzEtoN9yDv4RFZgvuLpwjqN61hltlsCARqDqItTyYWu14ZyYjismQLzpqJ3sL+A3x5KSjyWV02WPEUVWu5RJIOWnlzJ7cLDKv6+kVO9Pg2Q6ZN7zeCOqMYxGaMzNLo0+0LNbxBY+QiDnJmiOm00eE5HEcRnof8A1RC3Uytl8wpEedzXkm66mtqmStJtbOk5fbEWZKOgqJJzL4208ND2RNW/Jns0UJ7Qe/wW+lqUmoHlsGU6gjcYvUlLg5sq5Qfa1uOYR6RBMIAHaAHqIAKogAqiACAQA8CAHgQAoEAcON4rLpZTTZpsBoBxY8FEQnLt3LaKZXT7UZfsnh7YjWPNqBmQHPM6iTcIncLekZa16kss72qsjpKVCPJqzzJchAGKS0UAC5CgAbgLxsyonz6jOx8ZbILEduKaXlEvPPZr5BKXNmINiAeu4iDuSNdegulzt/JE7SbXT0SnCp7K07OWaaM3NhWsNAONwfGK7LHhZLtNo4Scs/dj4OPFsJ9rpJlR7WaiZKlaqhtKzKSSSnAlflEXHMO5Mtqt9O1VutLLOPEaaWuG0lXTKEaVMVnte5a+Vif4lWPJY7E0W1yf1U6pf7DqfZkVE6pRAUzqlTTTQDl6Y1llhw6W7sgq+7ci9b6UY53w+1ndguwrvThaomTMlzGMp0YFgpsSD2XFx3xJU7Fd/UYxszXunyWXAdlEp5hnNMmTpxUrzkxrmx4ARbCpR3MN+rdq7MYRYYsMpEYntLS09+dnICPhBzN5CISnFcmivS3We1FM2g2+lz0aTJp2mhtDn3HXgguT6RTK5SXbE6VHTZVS9SyWDhwigxSfLEsO8iSL2ZyVsPqg++QIrirGvwXTs0dT7sdzOebR0FK96ia1bMG9E0S/2mJ184NRjyycZam5YguxHI+1FQ7FaRFkr8KSZYLAcLsBc98RdknwixaOqO9ssv8AITD9k6yqIaYHVTveaTfvyk3MexrnLkjZrNNTtBLJNPyZsFOWoUt1GWQD3m5tFj0+xl/zGXhx2Kw6TqGa0uau/wB5DrLmL19R794irDg8M2pw1Ec1+4suy1d7NORVJNNU6y7m+R9xUnrvofCLq3g5+qq9SG3ujyX9o0nHBsIAHaAHqIAKogAiiACAQA8CAHAQAsAY9yhYu1TVc0lyso5FUC+Zz7xA4nh4Rhuk5vCPpem0Rpq9WXJoexWz/scjKxvMezzOw2tlHYN3nGmqCjHBxdbqfXsy/BE7fbLS5kqfUguZqoCBm6AC77L2iI2V7ZL9BqpRmoNLDIHaGnVsOo6qnUSzLIDZLLYt0WOnHOo84pmlKtSRs005R1M67Hs/k78HqOekPKp6SZUAfSK9YQVdiQGyk7tNdDwi2G62Rnth6dnc54//ACTGxmzD0/PvUBFM+w5qXfm0UZtNfvRKuGM5KNbqo2SioePJL4Ts7Jp5BkAZ5ZJJEyzA3twta2kTjBRWDPbqZ2TU28NLBJ9FBwVQOwAD8hE1go+6T23IHFNtKORcNNDsPhljOfMaDziuVsY8myrQX2e1Y/krp28qKlsmH0pb7Ta27SBZR4mKfWlL2I2f46qne6ZH1tHWTjatrpcocZavfL2MFso8TEcTfukXQnRH9qrP5OGbIwylGrPWzPqg5ZYPaR+piOK1+SyD1d20UooJhu0FW/RoKZUB0AlylyL25iNT2k+Eeqcn7Ee2aaiCzdPL/kkZex+IVP8ArKgop3rnLn8C2X1iaqnL3Mz/AF+mp/ajl/kncN5PKSVbOGnH7Zsv4V084nGhLkyW9Tun7diz0lHLlDLKREA4KoA9IuUUYZTnL3PIa0ekRCIAqPKRhgmUpmAdOUQwPHKdGHdx8IpuhlZOh06/07lnzsUHD5hakmge9ImS5ydgJyt62MZ4SzE6t0O25fD2NXw2rE6TLmrudQ3mNR5xsi8rJ89bDsm4BmESKwdoAcogAqiACrABBADwIAcIAjNocWSlktNc21Crxux3af3uiE5dscl2npdtiiZpydYQ1RVc+4OSWWYt9ZzqB/NeMtEe6WWd3qN6qqVcTYLRtwfODJ8oMpVhcMCCOsHQiGM7HqeGmvBx4Xg8mnlCTKXoAk2Yltb3vr2xBQSWCy6+dk++b3OmoqUlreYyovWxAHrHrcUQUXN7ZKziXKBSS+ihac3AS1uCerMdIrd68G2npt01l7L8nD/jWKVP+mplp0Pxzd/r+kR77JcLBd6Glp98sv4RyV2zB9/FcQJG8oGyr3AH8liLhn3yJx1a9tFRG1WPYZT9GlpBOYbnmDok97XJ8oi5wjwi6Ol1Vm9ksIEK3FKwZZEtpMs7hLXmkA++dT4R5myfBZ6ejo3m+5ndh3JhMaxqZwHEql2Pb0m/SJKhv3Mpn1eK2rjgtmF7EUcixEoTGHxTOn42Og8oujTBeDn26++zl4LAksKLKAB1AADyixGNtvkdHqPDxED09aAEMANMAc1dTiYjI25lZT4i0eNZTJQn2yTMRoXMic8tvizyXHXc2+YBjBHZtH1Uv1IRmvBfuTqpJkPJbfJmEeDa/O8aaHs0zh9Sgo2Ka8lrYRec8HaAHLABVEAEWACCAHiAHCAM45W8SFpVON9+dbsGqqPE38oy6qXg7fRqfudj4JjkvoylGGN/pHZx2D3RbyvFlEcRyZOqWd9zXwWOvxaRIF501E+8wBPcN5ixziuTHCmyz2xyVmr5Q5JJWklTalvsqQvnYn0ip3r/AFRuj0ya/ckonIajFqm5ISilWuXa2YDxuflEf1Jfgs7NHVsszZXq2lw8G9TXT6lhvyAkE9Sk3t5xCSh/szZVLU/+OtR/kHK2mp5BAw6iAfhMm3mTP4VF/nEFZFexEpaS2e+os2/HBIyKHGaoZmmPKDHczc3YdeVRcD1iaV8vJTKzQVbRWSRoeTIMc1XPaY3ELf1drk+kTWn8yZVLq8ortqikWvDNl6WntzUlAfrEZm/E1zF0a4x4Odbq7rH90mS9omZz0DzY9A9K1tNtjKo2CMjOxBNhYeFzFU7VE26bQ2XrK4KhO5TppmArKUS7i6k3Yi+tiNAbRV9TvwdJdIj2bvc0vD6xJ0tJks3V1DKewxpTysnDsrcJOD8HTHpAQwA0wAxhA8Zj23+HmRWMw3TLTF79zDzF/GMN0cSPpOn2erT2vwd+x2IZK0j4ahAf4rZh65h4xOqWJlOvq7qM+UaO0azhA4AcsAFWACCAHiAHXgCMxLaWlp/3s5Qfqg5m/CNYhKyMeTRXpbbPajKNpKh8Qq2emlzJikKqdE7gN56tSYxzzY/tPoNNGOlo7ZtJlposBxJ5SJNnrSSVULlQjNYDiVO/+KLVXPG7wc+zUaVSbjHufyAbDcJpSWqJxqZnEFi9z91fzMeONceXllis1tqxCPajlmcoDD6PD6VJY4DLdj/Amnzjz18bRRNdOS+6+ef7HnDMWrxacxlyzvDEIpH3F1bxh2Wz84PPV0Wm3gssl8M5MZK2NRMaaeodBf19YnHTRXJRb1i17Q2/nct+HYPIkC0mUkvuUXPed5i+MIx4RzLL7bN5SZ3RIqPZrb4HpD4ltTSSP3k5L/VU5m8At4g7IryaK9JbZtFFXxHlQlLf2eU7ngXsi/mYpepXg31dHsb+94K1O5RKtpitdVUMCUVdGHEEnXdFX1EnI3rpVMYP5NhkzAyhhxAPmLxuTzufMyWG0Y5ymzGNaysPdVcpvvU6jThrceEc/Ue4+o6Wl6GUVOKdjpYxuzQuS/aPK3sk1ui1zJJ4NvKdx3jxjVRZ4Zwuq6RY9WP9mo3jYcIQwAkAMaAKTyn4fnp1mgaynF/utofW0UXxysnS6Xb22dr4ZSsKF5DTF/eUzrMGvwZh6DXzEUQ9ufJ1NRtLtfDNbkzw6qw3MoYdxF42rdHzU1iTTFEengqwAVYAisX2npqY2mzBm+ovSbxA3eMQlYomirSW2b+CD/bCqqNKCkYj68zd+S+sV+pJ+1GxaKmve2X/AAbM2crp4vXVglJxSWbDxIsPnEXXKXuZKOqoq/bhlgjhuFUBJnNz76GxtMI6uiNB4x5iuHJLv1eo9iwjgr9vZ0zoYfJKDdcJmYdXRXQesQlc37UXVdPhHe6Rxy9m8TrjeeXVeuc5UeEsfoIKFsuSx6rSafaCyWXCeTOQmtQ7TT1DoJ6anziyOmiuWYrurWy2hsi4YfhcmQLSZSIPsqAT3neYvUUjmztnY8yZ2RIgI8wAXJAHWTYQ4PUm+CDxTbCkkXDzlLD4U6Z/lit2xRor0V1nCOXZvbWVWTWlIjoQpZc1ukARfcdDrCFik8E9VoLKId0ip8quIVCzkl5ikkrmXKSMx3NmI6urtijUSaeDp9JprlBy5Zn0ZN2dr7YrcWB6W7B9gZ0+UJmYLmvYEW7jrwjRCjKycy3qcKp9prGDUhkyJUtmzsiKpbrIEbIrCSPm7ZqdjkvJk3Kkf8+b/wDFLt2b4xahfefR9J/+Ov5K9Q4bMnJNaWM3NKGYC5OUki4A32tFSjng323xrklLyc0maVKspsVIIPUQbg+YjzLiyco967fDN12TxxaynWYPeHRmDqYDXwO/xjpVy7onyGr07os7SbiZmGwA0wBwYzRCdImSj8aMPG2nraPJLMSymfZNSMd2cmZKgS5mizM0iYDwzArr3NaMMOWmfSaqPfWprlGhbDVeemyN70lmlHuU6enyjXXLKOFrYYsyvJYIsMh5YAqu1eOzOcWko9Zz6Mw+AHhfgbak8BFE5vPbE6Wk08VF3W8LhEMRR4cbTF9qqd5+oh8f6nuiH2V87s0pXan2/bEb+2FfUMBSSsoG5Ul5/NiLD0iHqzb+1YLPodNWs2SyHGxuIVJvVz7A7wXLkdyLZR4R76Nkt2yC12np2rjkncN5OKWXrMzzj9o5V/Cv6xdGiK5MlvVLpe3YtlJSJKULKRUUbgoAHpFqilwYJTnN5k8nRHpFCZoDcW8Dwre32LTqalMynsGzqpYgHKDfUA7zew8Yquk4rKNugphdb2zMfxLGqio0nzncXvlJsv4RYRgdknyfT16Wmt/aiPAiP8F7lhZexbuT7DqgVkqYspwilg7MpUAFdRc8dRpGimMu7Jy+pXVOlwTyzStqdmZdciLMYoUbMGW17EWK68D+UarK1Pk4Wl1c9O24eRuE7JU1MpEtLsQQXYlmNx26DwjxVKJ7brLbJZkzEcQpTKmzJZ+B2XyOnpGCaxI+sqn3VRZrfJfinPUvNsSWknLr9U6rr6eEbaJZifNdUp7Ls/JcIvOcY9yqr/ngeuTL+bRg1PuPpej76f8Asj9jdpBQvMYyzMzqqgAgWsSdfOI1T7Ny/W6P6nCTxgjMbr1nzmmpLEoNboKbi+6/ZeIzl3MvoqlVBQbySuwuP+yVAzfuplkcX0Fzo/h8rxKmfbIz9R03rV5XKNvU3GkdHk+U42PQA0wAN4DGSq7T7IJUXmSrS5w1DfCxG7OOvtiudSZt02unX9st0A2elGTUzZbLlM1Em5b6Z90zL2XPrHkFhjUSVlal8FlEWmIHUTciM53KrN5C8eN4RKKy0jPdnJpWRWVzazNVQ9RaxJ/mHlGWHtbOzqFmddK8Htg8BWqmPPqBnVX907nc6nN1gXGnbCmCluyfUNS6oquGxqMqWFFlAAHACw8hGvjg4Tbe8twoEDxDhAELtFtJJo1Bmklj7qLbMe23AdsQnNQW5o0+kne8RM2xnlCqZ1xKPMJ9nV/Fju8Ixy1Enwd7T9Kqh792Vx8Xnm1503S9vpG0vv4xW7J/Jtjp6Vt2Iu+we20wzEp6pi6tZZcw+8p4Kx4g9cX1XNvDOT1Dp0Yp2Vl/2gw4VFNNlH4kIHYw1U+YEapruicfT2+nbGSPn5lIJB3jQ943xy8bn2qkmso1Dk0pqb2fnXSWJqsys7b7AXuL+7oeEbaIx7cs+d6nO/1e1ZwWCu20o5RAM4Mb2sgLW7yNItdiXBhjorprOCwy2BAI3EXizOTM1jYcYHhivKXRc3XORoJiq/juPyjn3rEz6npVvdRj4OvkqxLm6ppRPRnKbffXUel/KJaaWHgo6vV3VKflGvWjafOmPcq5/wA6v/sp/wDZoxan3H0vRl+j/ZE7JbO+3TGTnBLyqG1W5bu1iFUO94NOt1bojlIvEzk0krJfK7tNynIx3A8OiPKND0yxyciPV7HNfBlsxCpKsLEEgg9Y0IjG04n0MWpRUl5Nd5NtoPaJPMuTzklQL/WTcpv1jQRuos7lg+Z6lpfSs7lwy5Rec0RoAY0AAmuFBLEAAXJO4DrMG8BZbwiOkVsmebynR2Q8LFl6x1i8RyslkoTisPg6xEis5MXkl5E5V3tLcDvymIy9rJ0vFib+ShYRd8JqUX3kfMRxI6LH0B8ozxX6bR2r5KOshPwTvJZUA08xOKzbntDKLH0MS03tZm6rH9ZNcF4WNBywggBRAGb8r1FpInAbs0snv6Q+RjLqltk7fRrMScCi4FQCoqJcpmKh2tcAEjwMZYR7mkdjUWuqtzXKLLtrsdKopKzJcx2JcLZiuvaAAOqLraVDdGDQdQnqJtSWxUaAkTZWXfziW78wimD+46Vr/Tln4Posbo6n4PieODCNtMN9nrJqfCzZ0ubnK2vzuPCObdHEmfXaC1WUL5RC5j2+cVps2YUt2jtwrBZ1ScsiWzfatZR3tuica5NlFmqrpTTfJvGCSXSRKSdbOqKrZTcXAtpoI6MU0j4+2UZTbjwdxiRAzflfpOjIm9RKHTrBI18DGbUx2ydro1m7iZ/g9ZzM+VN3ZHVj3X19LxjreJJnb1MFOlxPoSVMDKCNQQCD1gi4jqr5PimsZRkfKyv+cQ23yV16+k0YdT7j6To7/Sa/JycmlRkr5Y+urp5i/wD+Y80/vLeqxTo/s2m0bz5XwUnHeT5Kie04TDLDWLKFG/iR3xRKhSeTq0dTnVX2YzgnNnNmJFEDzIJZgAzsbs3G3UB2CLIVqHBj1Oqs1D+4mYmZxGgAbwBSuUvEskgSgdZpsddcoIJ8OHjFF8sI6PTaVOfe+EVqRnWro2QkPNlSS9uN7q1xxuqxVHPcjZLtlVPPg06NhwjyiDBRsDlez4lPp2/dzlaw4EEZh6FhGaKxNxfk69z79PGa/wBTj2Pc0mJPIa4DFpfiOkh/vriNf22NF2sirdLGxcmpLGs4XjIQQAogCt8oNFztDNsLlLOP4T+l4quWYGvp9nZemY5hFbzE6XNAvkcNbrA3iOfGWHk+qvr9SEo/J17S4/MrZueZoo0ROCD8yeuLLLHIq0mljRDtjz5OTCa4yJyTQoYo1wG3H+sVxeHktvqVkHB+Tatltp5dapKKyMu9W8L5WG/eI6ELFPg+U1Wjlpmk3krHK7Q3STOA1DFGPYRcd+sVamOyZ0Oi24lKDM3oZ4lzEdlDBWUlSLhgDqCO6Mqayjt3QbraRuM/aSjkS1ZpqKpAKqurWIBHQUX3GOh6kUj5P6W6yXDIGdynUwcBZc0rexfogAdYUm5iv6mOcGxdIu7O5tIvKPcAjcRceMXp5OU1jYhNs8P5+jnJlzEIXQDfmXUWiFke6ODTo7fTvTMIUX0Gp6hqfKObh/B9g5Rj7nsb1sa7mip+dBV+bAIYWOmgJHDQCOnX7Vk+O1iirpKPAHaTZGTWsrzSysoKgqd46iDvsdYjOpSe5ZptbZQmo+Q+CbL09LYyZYzD426TnxO7wiUa4xK7tVbb7mTFomZxIA9eAEvDAyjjr8TkyRedMRB9pgPTfEXKK5ZZCqc/aslVxPlEpkuJQeaesDKvm2vpFbvijdV0y2e8sJFWlUM/E6jnZw5uVxY6KqD4VJ3k6695ijDm8m52V6Wvsi8y/BYcAphUVb1Ki0mUBJkduUWLDs1PnF8FmWTn32dlPpvlltEXHPFWAKZt6hkzaarXejhW7QDcemYeMUWrDUjp6B98JVvyc/KDICTKetlcSuYjjlsyHxFx5RXdtiSLtBLujOmXKNEp5oZVZdQygjuIuI1LdHHksNoMI9PB0ABrJOeWyH4lI8xEZLKJVy7ZJnzxUSCjsjCxVipB4WNrRzZLDwfa1SUoKSLXsPspKrkmNMmOrIwBVQLWIuDcxdTUp8nM1+us07XatmRu2eACinCWpLKy5gTv3kW9IhbX2SwadDqnfDuZ08nuKvJqkRdRNZVIPju7bH0EKZYlgh1KmM6e5mr7S4dLnyGWYNB0geoj+7RunHuiz5zS2OuxNGBzZZVipFiCQe8G0cxo+yhLZMbDB7gJT07zDllqznqVSx8hEowk3siEpwj7mb9s2JgpZAnArMEpAwOpBCga9sdKGe3c+Nvx6su3jJIkRIp85OWmwyVLJMuVLQkkkqig679QIiooslZOSw2zrESICwAl4AQtAc8EJim1dJI0mTkuPhU528lvFbsiuWaa9HdZvGLKpiPKeNRTSGY/WmG38q3PrFMtR8G+HSGlmySI6XV4tX+5mlSzxAEpfxHpHwiKc58Fzr0Wm53f/Top9gllnncQqVtvIDEX75jG9u4RL0PM2QfUnJdtEMHUMSw2UctJTe0vf/blltfvsPlEk617VllXpamazbLtR0mirK3oz1FJT8ZSn6SYOpiNw/u0SSlL8FLspp3i+6XyWemplloElqFVRYAbgItSwYZScnljhHpE8sARm1dDz1JNQakLmXvXpD5W8YrtWYmnSW9lyZWpL+1YMw3tJFu3oEEfymKn91Zvx6Otz/8AYsPJ/iPPUiD4pf0Z8N3pE6ZZiZdfV6dz/JZxFxhHQB6B4zGeU2gMutZuE1Vcd46J+UYNRHEsn1PSbe+nt+B2we0suiWo525LKhRQPeYZgRfhvG+PabFFNkeoaSeoce3jcgMcxeZVTWmzTqdAOCjgoimyfdLJs09EaYdq5J7kzw5ptYHt0JQLMeFzoo7958It08cvJk6rco0qPybJMQEEHcQQfGNz3PmFs8mazOTBmmueeCyyxKdEs1jrZt2ojK9Nl5O5Hq/bBJLdE5hnJ3SSrFw05h9c9H8I/OLVRFGS3qd0+Ni0UtDLlC0pEQdSqB8otUUuDBKycuWdAj0iOgBLwAKfUKgu7Ko62IA9Y8bSPYxcnsitYnt/RybhXM1uqWLj8R09YqlfFG2rp19njBU6/lMnOctNKVCdxa7t4KNPnFUr29onRr6RVH7rJAZWC4pXEGe7qhOpdsoA6xLXf5RHsslySlfo9OsQWWSv7GYfSDNV1FyOBZUHgg1MT9Kte4zvqGpueK4jX2uoaYZKOmzngcuUa8bt0vSHqQjtFBaLU2JytlhE37HiNQPpJ0ulU/DKXO9vvtu8It+6XOxkctNW8RTb/I+RsVTA5p2eof605y2v3d0FVHlkJa21rCSX8E5Ipkli0tVQdSgAekWJJcGaU5S3kx5j0jzyDaABwAgMAEEGOHko2ydpFZVUbe65JTq0BIH4W9IzQ2k4nX1P6lULl4OTk7qTJrJ1O+mfMLfbRju7xfyjyl4k0W9Qh6lMbDT1jUcIfA9FEAUPlYwxpkqVNRSxlsQ1gSQrDfYcLgecZ9RHK2Ot0m9V2NfJnVBgVTONpUiY2l75SBb7zWEZFXZLwdyeqoqW8i24LyaTWINU6y14ohzOezNuHrF8NM/JzL+sRxitbmlYZhsqnQJJQIo6uPaTxMaoxUeDiWWyseZvJ2RIrFgBIA8TA8ODEcYkSBedNROwsLnuG8xFzS5LYVTn7UVXEOU2mS4lJMmnrsEXzOvpFMtRFcHRr6RdJZlhIr87bHEqo5aWUUB3c2hY/wDyMLD0iv1Zy4RrjoNLUs2SBydhK6pOaqmBOszHMxh/CNB5x56M5cs9l1HTVrFSz/R2DZ7DKP8A1dQJz/UB+SS7nzMSVVcPcV/V6y7aqPaSWHYmfdwvDiB/yzQJS99zqfOJKS/0RnsqWc6iz/m5JDA62frV1fNqd8qnXKO4zDqYn2zfuM/r01/txz+Wd9DspSSSGWUrN9eYTMY9pLXiarityqzV3T2yUbZ0JVYtPYrml9MgEaWUoFPddR6RmglK1nX1DlTo4rO7NTEbcnAQ0x4BhgBjGABNAA4ARYAIIApO2I9nrqWq+EkK/gbX/Cx/DGa1Ylk6ujfqUSqIXaUmkxMTR7pdJo7VbR/ziuW1iZso/V0jj8bGtS2BAI3HUd0bMnzzWG0EEegdAHrQB4LA8xvkWB6evAHrwPM/BEYptPS0+k6coYfCDmf8K6iISsjHyaKtLbZ7YlWquUjO2Sip3msdBm/7VufO0U/UZeEjoLpfYu62SR44Zi1WPpp60yn4E97uOXX+aHbbPk8V2jp4i5M5/wDprLUFqipN+LWAHbqxv6x49P8ALLY9Xl/44Apf+D0RBBNTNG7/AHNewDoR4lXD8iT1uo3l9q/4Sa7Q19RpRUfNJwmTtBb7un5xNTlL2ozy02nr/dsz/A9tkKqo1ra1yDvlyhlXu6j5R76cn7mefW1V7VQ/tkphGzFHSZiiKWUXZ5hDMvbc6LEo1QiU26vUXYTfPCQyg2xkzp4kyFmOCbc4EPNjQneeGkeqxZwRno5wj3Se/wAFkixGQrW32NGlpSUP0kw82nZcdJvAXiq6eEben6f1rlnhFf5J8Kdc9QT0XXIo46N714q08Xyzb1a2LagvBohjUcYYYAYYAG0ACaABwAimACqYAgNvqHnaNyBrLtMHho3oTFVyzE3dPs7Ll+dio7Q/5nD6ao+KUTJmd3A+g84on90Ezp6b9HUyr8PcvexFfz1HKYm7KObbvTT5Wi+qWYnI1lXp3P8AJYBFplFvACgwwBGcDU2A4kwz8hb7IgMS21o5Nw00Ow+GWC57rjQecVSuhHya6tBfZ4K3N5RZk9+boqe7HcXb1yiw9Yq+obeIo3LpkYLNssAv2fxWpa9RP5pTwD7h2In5mPfTtfnB69ToqliMcknL2Ow+lXNVMGbeXmzMoY/dv+seqqEd5FD1+pt2r2XjCEbbajldCikNObcBKl5R52v6R76sVtFD6K6f3WywJ7Vi1T+7lS6RDxY3mW7je3kI8zbP8Ds0NXLcmPk7AiYc1dUzqg8VzFU/M/KJejn3MjLqPbtVFL/2dqzcNoQ+QSQ0sXYLZ5oFwLne28jzjxKuPBW/qb3uzkpduGqJhSkpnfKCWdyFC9ElSV7SBxgrW3hItl09Vx7rZclbxPaqrnJSzpL5CXaW8tbBOdU3UG/BlI0J4RTK2TwzbVo6YSnXLnGUcJxNp9RUrLVkepkFXlm+k5NSovrrlP4jHjlJyZYtNGuuE/h7M8+Oj2STKp5s2TOldEyUQ/Stm94sNQd+kS7l4IulO6U5pNPzng12inlpSM4ykorMDoVJFyD1WjWuNzgTSU3GJkW2WKtX1ay5HSVTzcocGJPSfu08hGGyTnPCPo9HUtLT6kuWavhNAJEmXKXciAd5tqfON0VhYPnrp+pNyZ1kx6VjTADGMADYwAJjAA7wAimACqYA9Nlh1KtqGBB7iLGPGso9i+1pozzZykutZh8w2Y3aXfdmXj6KfOMsVzE7Won7L48eQOxmPewTHkVQKIWBOhvLa1rkcQRbyEeVS7H2yLNbp/qYqyvfY0cY5TZc3Pysu+/OL+sanJLycX0LM47WQOI8odLL0l5px+yLL+JrRW74o2VdMunysFdnbeVlQclJKVO4F38zoPKKfXnLZI2x6bRVvZI8uzGI1RAqprZN5DTNO7IOPhD05y5Yer0lO0I5ZMDAsNpADUtKLD4Sbk/w6lv70iz064rLM8tVqrdoJpAKrlCp5XRo5F+AJCy0/W0Rd8FskSh0y2z7rZHTLpMTqwGefLppbagSukxH3h+sSSsmt2VOel07wll/k7KLk/plOacZlQ/EzGNvIfneJKmPkrn1K2W0cL+CXrp0mhkF1lWVSBllILm5sNBE3iC2Rmi7L5YbK3J2uqqppq0tOE5tGLNMN3U5Tl6HWSN2sU+rKTwje9DTUk7J8kPs5i0yqb6SrnGdMSYiy1lkSpd1NndhoP6x5CblleS7VUKlJqKx/O4HDDNwtkFTSSiGbIZoYF2DG54m+69rDdEVmDxJErYw1ce6qTTS4LCZTU+M5lU83UyhmsCQGA3m27VR5xaliZkco26PtlzFnLL2JmsauUSsuU85Jsh73KsCSTl4aG3hEVU90WT6hH7JLlLDLJUbKyJk+XUODzqZblTlDsu5mA3mLfTXJi+qmoutcEuKZA2YKob62UX84mooz988YyZ3ygbYg5qambTUTZg9Zakep8IzXW/6o7PTtBjFtnBI8nOzXMyxUTR9JMHRBGqJ+RO+J0V9qyyjqOrdsuyPBdovOYITADCYAYTAA2MACYwAO8ANUwAVTABAYAq+1mAO7LU0htPS2g+MDdbt+cU2QfKN+j1EUnVZwyHqK2kxAAVZ9lqV6OciynsN+HYbERXmM9nszVFW6Z/pvMTk/YAnVaqnK/Wv/X84h6K+TSupNL9t5CphOGUpvU1HtDD4E92/aF/MxJQrjzuVS1Oru2isImKXaGawy4ZQELwdwEW3Xpa/nE+98RRnnp4p5vs/4G/wDEKn/V1XNKd8uSLHuuP6x6oSfJD6nT17Vxz+WSWHbE0krUy+cbi0wlyfDd6RKNcUymeuuksReEV/bHYh3IekGa2nN9FQqgblOl9evriu2jO6Nui6iltayt4FtHUYc5lupKg9KS+lu1Dw+RiqFjg8M23aSrVLugals/tHIrFvJbpD3kbR18OI7RGuM1Lg4N+mspeJEsYmkZsFOp6SZIxh2VGMqoldNgpyKwG9juGq/wA0UJNWPB03OE9Gk39yZw02xtWkycJNQJEh5rMMovMIO7hp1b48VUlLYnLW1OCzHLSLBL2Sp+d551aZMvmu7MVDdapew11i3015Mb1lnb2xeEWARMzIUGAEJgMZ4My292xYs1PTkBRo8xWuW61UjcOvjGS618I7mg0C/csQuwmxuYCoql00MqWeP23HV1CFNTe7PNfr8fp18GkiNbOJvnLPXgBpMAMJgAZMADYwAJjAA7wA1TABVMAFUwA8GAODE8Dp6j99LVj9bc34hrEJQUi+vU2V+1kP/wBP6O+6Z3Z/6RD0Imj/ACN34JjDtm6WT+7kpf6xGZvNomq4rhFFmqtnyyZWJmfLFvAC3gD14Ai8YwGRUradLVjwbcw7mGoiEoRlyi+nUWVe1mZ4/snPo3M2nzmWDZXVvpFv1hdbf2YyyqlHeJ3KNbVdHtt5JHBuUiYi5alOdtazrZW/iG4nutHsL2tmVXdJjL7q2XTCtq6aoHQexsLqRZhfhbj4RojZGRyrdHbXyiQ/xaRmK89LzDeM63HfrEu5fJV6U/hhBXy/+RPxr+sO5fJ56c/EWcGIbTUsm4mTkBHwg5m8liLsiiyvS2z4iVev5TJYuJElm6mchR32GsVS1KXCOhX0ib9zK7UV9fiTfRCZk3WQ5ZYv9ZtATrFXdZNmyNel0vu3Zatmdg5cnLMqbTZg1C/7aHu+I9pi+FGN2c/U9RnZ9sdkXMRf/BzPyxSYAaTADSYAYTADCYAExgATGAB3gBimACqYAKpgAgMAPBgB4MAOBgBwMALeAFvAHrwAt4A9eAIbFNmaWebzJS3+svRPjbfEHXF8mivV218Mq1dyaKcxlTiL+6rLoOwtvMUvTLwdCHV3xJEWeTipv78q3A3b5W0iHoM0f5arymBHJ5V33Su/P/SPPQkS/wApR5R3UPJtNJHPTUUX1CXJ8CbARNUMpl1aK9iLFQbBUks3YNNP220/CLCLI0pGG3qV0+di0SZaoAqAKBuAAAHcIuwYm23lj7wPBCYAbeAELQAwmAGEwAwmABsYAExgAd4AGpgAqtABVaAHq0AEDQA8NADg0AODQAoaAFzQB7NAC5oA9mgD14A9eAPXgD14A8DACXgD2aAPZoAQtADS0ANJgBpaAGFoAGzQANmgATNADM0ADDQARWgAqtAD1aACBoAeGgBwaAHBoAUNAC5oAXNAHs0AezQB7NAC5oA9mgD2aAEzQB7NACZoATNAHs0ANLQA0tADS0AMZoAGWgAbNAA2aAB3gBogAiwARYAIsAPEAPEAOEAOEALADhAHoAWAPQB6APQB6APQB6APQAkAJACGAGmAEgBpgAZgBhgAbQANoAGY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6" y="1939836"/>
            <a:ext cx="8244408" cy="4657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50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information</a:t>
            </a:r>
            <a:endParaRPr lang="en-GB" dirty="0"/>
          </a:p>
        </p:txBody>
      </p:sp>
      <p:pic>
        <p:nvPicPr>
          <p:cNvPr id="6" name="Picture 5" descr="3269784239_e208c5b96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483768" cy="1862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Customising DMPonline</a:t>
            </a:r>
          </a:p>
          <a:p>
            <a:r>
              <a:rPr lang="en-GB" dirty="0" smtClean="0">
                <a:hlinkClick r:id="rId4"/>
              </a:rPr>
              <a:t>www.dcc.ac.uk/news/customising-dmponline-admin-interface-launches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 descr="DMPonline_logo_bigger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368152" cy="1363822"/>
          </a:xfrm>
          <a:prstGeom prst="rect">
            <a:avLst/>
          </a:prstGeom>
        </p:spPr>
      </p:pic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07504" y="1556792"/>
            <a:ext cx="4527296" cy="3232508"/>
          </a:xfrm>
        </p:spPr>
      </p:pic>
      <p:sp>
        <p:nvSpPr>
          <p:cNvPr id="5" name="Rectangle 4"/>
          <p:cNvSpPr/>
          <p:nvPr/>
        </p:nvSpPr>
        <p:spPr>
          <a:xfrm>
            <a:off x="1475656" y="1988840"/>
            <a:ext cx="2779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7"/>
              </a:rPr>
              <a:t>http://www.screenr.com/PJHN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67544" y="56612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Get the code, amend it, run a local instance, flag issues, request features... </a:t>
            </a:r>
            <a:r>
              <a:rPr lang="en-GB" sz="2000" dirty="0" smtClean="0">
                <a:hlinkClick r:id="rId8"/>
              </a:rPr>
              <a:t>https://github.com/DigitalCurationCentre/DMPonline_v4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1374" y="5118308"/>
            <a:ext cx="1180306" cy="5429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4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dirty="0" smtClean="0">
                <a:cs typeface="Calibri" pitchFamily="34" charset="0"/>
                <a:hlinkClick r:id="rId2"/>
              </a:rPr>
              <a:t>www.dcc.ac.uk/resources/                              data-management-plans</a:t>
            </a:r>
            <a:r>
              <a:rPr lang="en-GB" sz="3200" dirty="0" smtClean="0">
                <a:cs typeface="Calibri" pitchFamily="34" charset="0"/>
              </a:rPr>
              <a:t> </a:t>
            </a:r>
            <a:r>
              <a:rPr lang="en-GB" sz="3200" dirty="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 smtClean="0"/>
              <a:t>ukdcc</a:t>
            </a:r>
            <a:endParaRPr lang="en-GB" sz="3200" dirty="0" smtClean="0"/>
          </a:p>
          <a:p>
            <a:pPr algn="ctr">
              <a:defRPr/>
            </a:pPr>
            <a:r>
              <a:rPr lang="en-GB" sz="3200" smtClean="0"/>
              <a:t>@DMPonline and #DMPonline</a:t>
            </a:r>
          </a:p>
          <a:p>
            <a:pPr algn="ctr">
              <a:defRPr/>
            </a:pP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6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hierarchy of a template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1412776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Templates can have one or more </a:t>
            </a:r>
            <a:r>
              <a:rPr lang="en-GB" b="1" dirty="0" smtClean="0"/>
              <a:t>phases</a:t>
            </a:r>
            <a:r>
              <a:rPr lang="en-GB" dirty="0" smtClean="0"/>
              <a:t> e.g. for the grant application stage and during the project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996952"/>
            <a:ext cx="2664296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Within each phase, there are a series of </a:t>
            </a:r>
            <a:r>
              <a:rPr lang="en-GB" b="1" dirty="0" smtClean="0"/>
              <a:t>sections</a:t>
            </a:r>
            <a:r>
              <a:rPr lang="en-GB" dirty="0" smtClean="0"/>
              <a:t>. Plans are locked </a:t>
            </a:r>
            <a:r>
              <a:rPr lang="en-GB" dirty="0"/>
              <a:t>for </a:t>
            </a:r>
            <a:r>
              <a:rPr lang="en-GB" dirty="0" smtClean="0"/>
              <a:t>editing by section.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34026" y="4509120"/>
            <a:ext cx="265845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have any number of </a:t>
            </a:r>
            <a:r>
              <a:rPr lang="en-GB" b="1" dirty="0" smtClean="0"/>
              <a:t>questions</a:t>
            </a:r>
            <a:r>
              <a:rPr lang="en-GB" dirty="0" smtClean="0"/>
              <a:t> within each section.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34026" y="5733256"/>
            <a:ext cx="265845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Guidance</a:t>
            </a:r>
            <a:r>
              <a:rPr lang="en-GB" dirty="0" smtClean="0"/>
              <a:t> is applied by question or by theme. 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2583"/>
            <a:ext cx="5774407" cy="4379144"/>
          </a:xfrm>
        </p:spPr>
      </p:pic>
      <p:cxnSp>
        <p:nvCxnSpPr>
          <p:cNvPr id="14" name="Straight Connector 13"/>
          <p:cNvCxnSpPr>
            <a:stCxn id="7" idx="1"/>
          </p:cNvCxnSpPr>
          <p:nvPr/>
        </p:nvCxnSpPr>
        <p:spPr>
          <a:xfrm flipH="1">
            <a:off x="3707904" y="2012941"/>
            <a:ext cx="2520280" cy="2639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43608" y="2204864"/>
            <a:ext cx="26642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5940152" y="2420888"/>
            <a:ext cx="288032" cy="3240360"/>
          </a:xfrm>
          <a:prstGeom prst="rightBrace">
            <a:avLst>
              <a:gd name="adj1" fmla="val 74849"/>
              <a:gd name="adj2" fmla="val 3333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33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templates are selected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3338"/>
            <a:ext cx="5184576" cy="3299276"/>
          </a:xfrm>
        </p:spPr>
      </p:pic>
      <p:sp>
        <p:nvSpPr>
          <p:cNvPr id="7" name="TextBox 6"/>
          <p:cNvSpPr txBox="1"/>
          <p:nvPr/>
        </p:nvSpPr>
        <p:spPr>
          <a:xfrm>
            <a:off x="5508104" y="1700808"/>
            <a:ext cx="3347864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researchers specify a funder, we present the </a:t>
            </a:r>
            <a:r>
              <a:rPr lang="en-GB" b="1" dirty="0" smtClean="0"/>
              <a:t>funder template </a:t>
            </a:r>
          </a:p>
          <a:p>
            <a:r>
              <a:rPr lang="en-GB" dirty="0" smtClean="0"/>
              <a:t>(plus any guidance and questions from their institution)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87017" y="3286725"/>
            <a:ext cx="3347864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no funder is given, we present the </a:t>
            </a:r>
            <a:r>
              <a:rPr lang="en-GB" b="1" dirty="0" smtClean="0"/>
              <a:t>institutional template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487017" y="4293096"/>
            <a:ext cx="334786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If no funder or institution is applicable, we present the </a:t>
            </a:r>
            <a:r>
              <a:rPr lang="en-GB" b="1" dirty="0" smtClean="0"/>
              <a:t>generic DMP template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5216426"/>
            <a:ext cx="3347864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Guidance</a:t>
            </a:r>
            <a:r>
              <a:rPr lang="en-GB" dirty="0" smtClean="0"/>
              <a:t> is displayed based on the organisation listed and any optional extras chosen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242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5" y="260648"/>
            <a:ext cx="8910643" cy="936104"/>
          </a:xfrm>
        </p:spPr>
        <p:txBody>
          <a:bodyPr>
            <a:noAutofit/>
          </a:bodyPr>
          <a:lstStyle/>
          <a:p>
            <a:r>
              <a:rPr lang="en-GB" sz="4000" dirty="0" smtClean="0"/>
              <a:t>Organisations can add DMP template(s)</a:t>
            </a:r>
            <a:endParaRPr lang="en-GB" sz="4000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347362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683994"/>
          </a:xfrm>
        </p:spPr>
        <p:txBody>
          <a:bodyPr>
            <a:noAutofit/>
          </a:bodyPr>
          <a:lstStyle/>
          <a:p>
            <a:r>
              <a:rPr lang="en-GB" dirty="0" smtClean="0"/>
              <a:t>You can have more than one template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587" y="1772816"/>
            <a:ext cx="8718317" cy="20753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4509120"/>
            <a:ext cx="8568952" cy="1296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You may want to provide different templates for different audiences e.g. PhD students and research staff</a:t>
            </a:r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90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80" y="274638"/>
            <a:ext cx="8614792" cy="922114"/>
          </a:xfrm>
        </p:spPr>
        <p:txBody>
          <a:bodyPr>
            <a:normAutofit/>
          </a:bodyPr>
          <a:lstStyle/>
          <a:p>
            <a:r>
              <a:rPr lang="en-GB" dirty="0" smtClean="0"/>
              <a:t>And templates can have multiple phases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517232"/>
            <a:ext cx="8568952" cy="11521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11200" dirty="0" smtClean="0"/>
              <a:t>This encourages researchers to actively update the Data Management Plan throughout the project</a:t>
            </a:r>
            <a:r>
              <a:rPr lang="en-GB" sz="2000" dirty="0" smtClean="0"/>
              <a:t> </a:t>
            </a:r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860032" y="1988840"/>
            <a:ext cx="1512168" cy="288032"/>
          </a:xfrm>
          <a:prstGeom prst="ellipse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940152" y="1700808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385D8A"/>
                </a:solidFill>
              </a:rPr>
              <a:t>Phases</a:t>
            </a:r>
            <a:endParaRPr lang="en-GB" dirty="0">
              <a:solidFill>
                <a:srgbClr val="385D8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96136" y="1916832"/>
            <a:ext cx="288032" cy="7200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2" cstate="print"/>
          <a:srcRect r="26804" b="29052"/>
          <a:stretch>
            <a:fillRect/>
          </a:stretch>
        </p:blipFill>
        <p:spPr>
          <a:xfrm>
            <a:off x="683568" y="1574739"/>
            <a:ext cx="7992888" cy="369445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63688" y="1988840"/>
            <a:ext cx="5184576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572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Provide examples and suggested answers</a:t>
            </a:r>
            <a:endParaRPr lang="en-GB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484784"/>
            <a:ext cx="6692711" cy="26642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Cap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712" y="3930632"/>
            <a:ext cx="7020272" cy="28107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3530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1108</Words>
  <Application>Microsoft Office PowerPoint</Application>
  <PresentationFormat>On-screen Show (4:3)</PresentationFormat>
  <Paragraphs>199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Essential</vt:lpstr>
      <vt:lpstr>Options for customising DMPonline</vt:lpstr>
      <vt:lpstr>Organisations can do a range of things</vt:lpstr>
      <vt:lpstr>DEFINING YOUR TEMPLATE</vt:lpstr>
      <vt:lpstr>The hierarchy of a template</vt:lpstr>
      <vt:lpstr>How templates are selected</vt:lpstr>
      <vt:lpstr>Organisations can add DMP template(s)</vt:lpstr>
      <vt:lpstr>You can have more than one template</vt:lpstr>
      <vt:lpstr>And templates can have multiple phases</vt:lpstr>
      <vt:lpstr>Provide examples and suggested answers</vt:lpstr>
      <vt:lpstr>Dropdown options and default styles</vt:lpstr>
      <vt:lpstr>Let’s try it out…</vt:lpstr>
      <vt:lpstr>Creating new versions</vt:lpstr>
      <vt:lpstr>Earlier versions are retained</vt:lpstr>
      <vt:lpstr>Institutional banner</vt:lpstr>
      <vt:lpstr>Customising funder templates</vt:lpstr>
      <vt:lpstr>Let’s try it out…</vt:lpstr>
      <vt:lpstr>PROVIDING GUIDANCE</vt:lpstr>
      <vt:lpstr>Guidance in DMPonline</vt:lpstr>
      <vt:lpstr>Themes used in DMPonline</vt:lpstr>
      <vt:lpstr>How themes work</vt:lpstr>
      <vt:lpstr>Which themes are used where?</vt:lpstr>
      <vt:lpstr>Organisational guidance</vt:lpstr>
      <vt:lpstr>Guidance can be set at multiple levels</vt:lpstr>
      <vt:lpstr>Adding guidance</vt:lpstr>
      <vt:lpstr>Let’s try it out…</vt:lpstr>
      <vt:lpstr>GETTING STARTED</vt:lpstr>
      <vt:lpstr>What to do to customise DMPonline?</vt:lpstr>
      <vt:lpstr>1. Define your requirements</vt:lpstr>
      <vt:lpstr>2. Draft your institutional template</vt:lpstr>
      <vt:lpstr>3. Customise funder templates</vt:lpstr>
      <vt:lpstr>4. Draft your guidance and examples</vt:lpstr>
      <vt:lpstr>5. Add content via the admin interface</vt:lpstr>
      <vt:lpstr>More information</vt:lpstr>
      <vt:lpstr>Thanks for listening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slj2z</cp:lastModifiedBy>
  <cp:revision>121</cp:revision>
  <dcterms:created xsi:type="dcterms:W3CDTF">2015-02-21T22:34:51Z</dcterms:created>
  <dcterms:modified xsi:type="dcterms:W3CDTF">2016-07-09T16:21:52Z</dcterms:modified>
</cp:coreProperties>
</file>