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handoutMasterIdLst>
    <p:handoutMasterId r:id="rId23"/>
  </p:handoutMasterIdLst>
  <p:sldIdLst>
    <p:sldId id="256" r:id="rId2"/>
    <p:sldId id="389" r:id="rId3"/>
    <p:sldId id="390" r:id="rId4"/>
    <p:sldId id="401" r:id="rId5"/>
    <p:sldId id="402" r:id="rId6"/>
    <p:sldId id="403" r:id="rId7"/>
    <p:sldId id="396" r:id="rId8"/>
    <p:sldId id="397" r:id="rId9"/>
    <p:sldId id="404" r:id="rId10"/>
    <p:sldId id="413" r:id="rId11"/>
    <p:sldId id="406" r:id="rId12"/>
    <p:sldId id="407" r:id="rId13"/>
    <p:sldId id="408" r:id="rId14"/>
    <p:sldId id="409" r:id="rId15"/>
    <p:sldId id="410" r:id="rId16"/>
    <p:sldId id="411" r:id="rId17"/>
    <p:sldId id="412" r:id="rId18"/>
    <p:sldId id="386" r:id="rId19"/>
    <p:sldId id="372" r:id="rId20"/>
    <p:sldId id="387" r:id="rId21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E0000"/>
    <a:srgbClr val="DED410"/>
    <a:srgbClr val="0635BA"/>
    <a:srgbClr val="052B97"/>
    <a:srgbClr val="060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2343" autoAdjust="0"/>
  </p:normalViewPr>
  <p:slideViewPr>
    <p:cSldViewPr>
      <p:cViewPr>
        <p:scale>
          <a:sx n="106" d="100"/>
          <a:sy n="106" d="100"/>
        </p:scale>
        <p:origin x="-177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308C-D9B0-408E-BECE-7D2201DF8AC5}" type="datetimeFigureOut">
              <a:rPr lang="en-GB" smtClean="0"/>
              <a:t>09/07/2016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A50E2-05DD-4A29-8D56-38950FB7095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3B942-E355-40D6-9CAC-B2B9E99F0941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28C0B-2348-4FD8-BF51-EC56E7D6ED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1092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6775" y="739775"/>
            <a:ext cx="4935538" cy="3703638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32DCA-1449-4A12-82DA-606DD1ABF725}" type="slidenum">
              <a:rPr lang="en-GB" altLang="en-US" smtClean="0"/>
              <a:pPr/>
              <a:t>18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28C0B-2348-4FD8-BF51-EC56E7D6ED2C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36912"/>
            <a:ext cx="7772400" cy="2163687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000" cap="none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750"/>
            <a:ext cx="8363272" cy="6839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756002"/>
          </a:xfrm>
        </p:spPr>
        <p:txBody>
          <a:bodyPr>
            <a:normAutofit/>
          </a:bodyPr>
          <a:lstStyle>
            <a:lvl1pPr>
              <a:defRPr sz="40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3816424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1196752"/>
            <a:ext cx="3954016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6734"/>
            <a:ext cx="8363272" cy="683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07524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8064" y="6453336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DCEC77-EEAF-49C6-AC3C-F1C0AAE629F2}" type="datetimeFigureOut">
              <a:rPr lang="en-GB" smtClean="0"/>
              <a:pPr/>
              <a:t>09/07/2016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-60" baseline="0">
          <a:solidFill>
            <a:srgbClr val="0635BA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rah.jones@glasgow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github.com/DMPRoadma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dcc.ac.uk/blog/2051-sprint-roadmap-team-building-uk-edition" TargetMode="External"/><Relationship Id="rId4" Type="http://schemas.openxmlformats.org/officeDocument/2006/relationships/hyperlink" Target="https://blog.dmptool.org/2016/05/24/roadmap-team-building-exercises-us-editio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c.ac.uk/sites/default/files/documents/publications/DMP-themes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mail.ac.uk/DMPONLINE-USER-GROU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DigitalCurationCentre/DMPonline_v4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dcc.ac.uk/resources/data-management-pla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dmponline@dcc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d-alliance.github.io/metadata-directory/standards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dmptool.org/2016/02/10/dmps-are-going-glob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6508" y="1628800"/>
            <a:ext cx="6897960" cy="2163687"/>
          </a:xfrm>
        </p:spPr>
        <p:txBody>
          <a:bodyPr/>
          <a:lstStyle/>
          <a:p>
            <a:r>
              <a:rPr lang="en-GB" sz="4800" dirty="0" smtClean="0">
                <a:solidFill>
                  <a:srgbClr val="0635BA"/>
                </a:solidFill>
              </a:rPr>
              <a:t>Where next with </a:t>
            </a:r>
            <a:r>
              <a:rPr lang="en-GB" sz="4800" dirty="0" smtClean="0">
                <a:solidFill>
                  <a:srgbClr val="0635BA"/>
                </a:solidFill>
              </a:rPr>
              <a:t>DMPonline?</a:t>
            </a:r>
            <a:endParaRPr lang="en-GB" sz="4800" dirty="0">
              <a:solidFill>
                <a:srgbClr val="0635B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0482" y="3861048"/>
            <a:ext cx="4625752" cy="172819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Sarah Jones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Digital Curation Centre, Glasgow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  <a:hlinkClick r:id="rId2"/>
              </a:rPr>
              <a:t>sarah.jones@glasgow.ac.uk</a:t>
            </a:r>
            <a:endParaRPr lang="en-GB" sz="2000" cap="none" dirty="0" smtClean="0">
              <a:solidFill>
                <a:schemeClr val="tx1"/>
              </a:solidFill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Twitter: @</a:t>
            </a:r>
            <a:r>
              <a:rPr lang="en-GB" sz="2000" cap="none" dirty="0" err="1" smtClean="0">
                <a:solidFill>
                  <a:schemeClr val="tx1"/>
                </a:solidFill>
                <a:latin typeface="+mn-lt"/>
              </a:rPr>
              <a:t>sjDCC</a:t>
            </a:r>
            <a:endParaRPr lang="en-GB" sz="2000" cap="none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3" descr="DCC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404664"/>
            <a:ext cx="4038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27584" y="6381401"/>
            <a:ext cx="669674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i="1" dirty="0" smtClean="0"/>
              <a:t>Advanced DMPonline </a:t>
            </a:r>
            <a:r>
              <a:rPr lang="en-GB" sz="1400" i="1" dirty="0"/>
              <a:t>workshop, </a:t>
            </a:r>
            <a:r>
              <a:rPr lang="en-GB" sz="1400" i="1" dirty="0" smtClean="0"/>
              <a:t>12 July </a:t>
            </a:r>
            <a:r>
              <a:rPr lang="en-GB" sz="1400" i="1" dirty="0" smtClean="0"/>
              <a:t>2016, </a:t>
            </a:r>
            <a:r>
              <a:rPr lang="en-GB" sz="1400" i="1" dirty="0" smtClean="0"/>
              <a:t>London</a:t>
            </a:r>
            <a:endParaRPr lang="en-GB" sz="1400" i="1" dirty="0"/>
          </a:p>
        </p:txBody>
      </p:sp>
      <p:pic>
        <p:nvPicPr>
          <p:cNvPr id="7" name="Picture 6" descr="DMPonline_logo_biggerjp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5325489"/>
            <a:ext cx="1516969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50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single platform for all things DMP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4713387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GB" dirty="0" smtClean="0"/>
              <a:t>Agreed to converge on a single codebase, based on DMPonline with additional features from DMPTool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Bring together features and strengths of each tool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Co-manage, co-develop and </a:t>
            </a:r>
            <a:r>
              <a:rPr lang="en-GB" dirty="0"/>
              <a:t>i</a:t>
            </a:r>
            <a:r>
              <a:rPr lang="en-GB" dirty="0" smtClean="0"/>
              <a:t>ssue joint roadmap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DMP Roadmap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github.com/DMPRoadmap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074" name="Picture 2" descr="http://dmptool.files.wordpress.com/2014/03/cropped-dmptool_icon_ne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229200"/>
            <a:ext cx="1323703" cy="1463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MPonline_logo_biggerjp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5225335"/>
            <a:ext cx="1516969" cy="1512168"/>
          </a:xfrm>
          <a:prstGeom prst="rect">
            <a:avLst/>
          </a:prstGeom>
        </p:spPr>
      </p:pic>
      <p:sp>
        <p:nvSpPr>
          <p:cNvPr id="7" name="AutoShape 4" descr="Image result for question m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6" descr="Image result for question mar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051720" y="5733256"/>
            <a:ext cx="1080120" cy="79208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724128" y="5805264"/>
            <a:ext cx="1237214" cy="671102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roadmap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4941168"/>
            <a:ext cx="2940732" cy="92353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93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63272" cy="683994"/>
          </a:xfrm>
        </p:spPr>
        <p:txBody>
          <a:bodyPr/>
          <a:lstStyle/>
          <a:p>
            <a:r>
              <a:rPr lang="en-GB" dirty="0" smtClean="0"/>
              <a:t>Recently held reciprocal visits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83568" y="1628800"/>
            <a:ext cx="3291840" cy="639762"/>
          </a:xfrm>
        </p:spPr>
        <p:txBody>
          <a:bodyPr/>
          <a:lstStyle/>
          <a:p>
            <a:r>
              <a:rPr lang="en-GB" dirty="0" smtClean="0"/>
              <a:t>Developing a roadmap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2420888"/>
            <a:ext cx="3672408" cy="2622647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60032" y="1572768"/>
            <a:ext cx="3888432" cy="639762"/>
          </a:xfrm>
        </p:spPr>
        <p:txBody>
          <a:bodyPr/>
          <a:lstStyle/>
          <a:p>
            <a:r>
              <a:rPr lang="en-GB" dirty="0" smtClean="0"/>
              <a:t>Review work &amp; plan sprint</a:t>
            </a: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2420888"/>
            <a:ext cx="3600400" cy="2700300"/>
          </a:xfrm>
        </p:spPr>
      </p:pic>
      <p:sp>
        <p:nvSpPr>
          <p:cNvPr id="9" name="Rectangle 8"/>
          <p:cNvSpPr/>
          <p:nvPr/>
        </p:nvSpPr>
        <p:spPr>
          <a:xfrm>
            <a:off x="251520" y="5373216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blog.dmptool.org/2016/05/24/ roadmap-team-building-exercises-us-edition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004048" y="5373216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5"/>
              </a:rPr>
              <a:t>www.dcc.ac.uk/blog/2051-sprint-roadmap-team-building-uk-edition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898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will be in the first release?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4392488" cy="4248472"/>
          </a:xfrm>
        </p:spPr>
        <p:txBody>
          <a:bodyPr>
            <a:noAutofit/>
          </a:bodyPr>
          <a:lstStyle/>
          <a:p>
            <a:pPr fontAlgn="base"/>
            <a:r>
              <a:rPr lang="en-GB" sz="2000" b="1" dirty="0" smtClean="0"/>
              <a:t>Existing DCC activities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 smtClean="0"/>
              <a:t>Migration </a:t>
            </a:r>
            <a:r>
              <a:rPr lang="en-GB" sz="2000" dirty="0"/>
              <a:t>to Rails v.4.2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 smtClean="0"/>
              <a:t>Internationlisation &amp; locale filters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 smtClean="0"/>
              <a:t>Single-sign-on through </a:t>
            </a:r>
            <a:r>
              <a:rPr lang="en-GB" sz="2000" dirty="0"/>
              <a:t>eduGain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 smtClean="0"/>
              <a:t>APIs</a:t>
            </a:r>
          </a:p>
          <a:p>
            <a:pPr fontAlgn="base"/>
            <a:endParaRPr lang="en-GB" sz="2000" dirty="0" smtClean="0"/>
          </a:p>
          <a:p>
            <a:pPr fontAlgn="base"/>
            <a:r>
              <a:rPr lang="en-GB" sz="2000" b="1" dirty="0" smtClean="0"/>
              <a:t>Small additions and improvements</a:t>
            </a:r>
            <a:endParaRPr lang="en-GB" sz="2000" b="1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/>
              <a:t>OAuth link for ORCID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/>
              <a:t>Email notification system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 smtClean="0"/>
              <a:t>Institutional banner for branding</a:t>
            </a:r>
            <a:endParaRPr lang="en-GB" sz="200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/>
              <a:t>Copy plan option for </a:t>
            </a:r>
            <a:r>
              <a:rPr lang="en-GB" sz="2000" dirty="0" smtClean="0"/>
              <a:t>new plans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000" dirty="0"/>
              <a:t>Optimize </a:t>
            </a:r>
            <a:r>
              <a:rPr lang="en-GB" sz="2000" dirty="0" smtClean="0"/>
              <a:t>performance</a:t>
            </a:r>
            <a:endParaRPr lang="en-GB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716016" y="1196752"/>
            <a:ext cx="4248472" cy="5472608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en-GB" sz="8000" b="1" dirty="0" smtClean="0"/>
              <a:t>Admin interface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8000" dirty="0" smtClean="0"/>
              <a:t>Admin </a:t>
            </a:r>
            <a:r>
              <a:rPr lang="en-GB" sz="8000" dirty="0"/>
              <a:t>controls for assigning admin rights to others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8000" dirty="0"/>
              <a:t>Copy template option for creating new templates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8000" dirty="0"/>
              <a:t>Export template with guidance / page of funder requirements</a:t>
            </a:r>
          </a:p>
          <a:p>
            <a:pPr fontAlgn="base"/>
            <a:endParaRPr lang="en-GB" sz="8000" dirty="0" smtClean="0"/>
          </a:p>
          <a:p>
            <a:pPr fontAlgn="base"/>
            <a:r>
              <a:rPr lang="en-GB" sz="8000" b="1" dirty="0" smtClean="0"/>
              <a:t>Major new features</a:t>
            </a:r>
            <a:endParaRPr lang="en-GB" sz="8000" b="1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8000" dirty="0"/>
              <a:t>A lifecycle to indicate the status of plans and allow institutional access to plans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8000" dirty="0"/>
              <a:t>Flag test plans </a:t>
            </a:r>
            <a:r>
              <a:rPr lang="en-GB" sz="8000" dirty="0" smtClean="0"/>
              <a:t>(exclude from stats</a:t>
            </a:r>
            <a:r>
              <a:rPr lang="en-GB" sz="8000" dirty="0"/>
              <a:t>)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8000" dirty="0"/>
              <a:t>Support for reviewing plans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8000" dirty="0"/>
              <a:t>Public sharing option &gt; Public DMPs library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256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DMP lifecycle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485740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 smtClean="0"/>
              <a:t>Define status of plan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US" sz="2400" i="1" dirty="0" smtClean="0"/>
              <a:t>Draft </a:t>
            </a:r>
            <a:r>
              <a:rPr lang="en-US" sz="2400" i="1" dirty="0" smtClean="0">
                <a:sym typeface="Wingdings" panose="05000000000000000000" pitchFamily="2" charset="2"/>
              </a:rPr>
              <a:t> In review (optional)  Complete  Submitted</a:t>
            </a:r>
            <a:endParaRPr lang="en-US" sz="2400" i="1" dirty="0"/>
          </a:p>
          <a:p>
            <a:pPr>
              <a:lnSpc>
                <a:spcPct val="150000"/>
              </a:lnSpc>
            </a:pPr>
            <a:r>
              <a:rPr lang="en-US" dirty="0"/>
              <a:t>Support transition between phases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Enable institutional access to plans</a:t>
            </a:r>
            <a:endParaRPr lang="en-GB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5220072" y="4365104"/>
            <a:ext cx="3528392" cy="1581724"/>
            <a:chOff x="5076056" y="4293096"/>
            <a:chExt cx="3672408" cy="1743175"/>
          </a:xfrm>
        </p:grpSpPr>
        <p:sp>
          <p:nvSpPr>
            <p:cNvPr id="5" name="Rounded Rectangle 4"/>
            <p:cNvSpPr/>
            <p:nvPr/>
          </p:nvSpPr>
          <p:spPr>
            <a:xfrm>
              <a:off x="5076056" y="4308079"/>
              <a:ext cx="1440160" cy="17281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Initial DMP</a:t>
              </a:r>
            </a:p>
            <a:p>
              <a:pPr algn="ctr"/>
              <a:endParaRPr lang="en-GB" dirty="0"/>
            </a:p>
            <a:p>
              <a:pPr algn="ctr"/>
              <a:endParaRPr lang="en-GB" dirty="0" smtClean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308304" y="4293096"/>
              <a:ext cx="1440160" cy="17281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Full DMP</a:t>
              </a:r>
            </a:p>
            <a:p>
              <a:pPr algn="ctr"/>
              <a:endParaRPr lang="en-GB" dirty="0"/>
            </a:p>
            <a:p>
              <a:pPr algn="ctr"/>
              <a:endParaRPr lang="en-GB" dirty="0" smtClean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6660232" y="5157192"/>
              <a:ext cx="576064" cy="14983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34"/>
            <p:cNvGrpSpPr/>
            <p:nvPr/>
          </p:nvGrpSpPr>
          <p:grpSpPr>
            <a:xfrm>
              <a:off x="5436096" y="4941168"/>
              <a:ext cx="792088" cy="936104"/>
              <a:chOff x="3347864" y="5085184"/>
              <a:chExt cx="792088" cy="936104"/>
            </a:xfrm>
          </p:grpSpPr>
          <p:sp>
            <p:nvSpPr>
              <p:cNvPr id="12" name="Arc 11"/>
              <p:cNvSpPr/>
              <p:nvPr/>
            </p:nvSpPr>
            <p:spPr>
              <a:xfrm>
                <a:off x="3347864" y="5085184"/>
                <a:ext cx="792088" cy="936104"/>
              </a:xfrm>
              <a:prstGeom prst="arc">
                <a:avLst>
                  <a:gd name="adj1" fmla="val 16200000"/>
                  <a:gd name="adj2" fmla="val 13808300"/>
                </a:avLst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3419872" y="5157192"/>
                <a:ext cx="92803" cy="144016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35"/>
            <p:cNvGrpSpPr/>
            <p:nvPr/>
          </p:nvGrpSpPr>
          <p:grpSpPr>
            <a:xfrm>
              <a:off x="7740352" y="4941168"/>
              <a:ext cx="792088" cy="936104"/>
              <a:chOff x="3347864" y="5085184"/>
              <a:chExt cx="792088" cy="936104"/>
            </a:xfrm>
          </p:grpSpPr>
          <p:sp>
            <p:nvSpPr>
              <p:cNvPr id="10" name="Arc 9"/>
              <p:cNvSpPr/>
              <p:nvPr/>
            </p:nvSpPr>
            <p:spPr>
              <a:xfrm>
                <a:off x="3347864" y="5085184"/>
                <a:ext cx="792088" cy="936104"/>
              </a:xfrm>
              <a:prstGeom prst="arc">
                <a:avLst>
                  <a:gd name="adj1" fmla="val 16200000"/>
                  <a:gd name="adj2" fmla="val 13808300"/>
                </a:avLst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3419872" y="5157192"/>
                <a:ext cx="92803" cy="144016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223838" y="6119252"/>
            <a:ext cx="8631237" cy="62211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79375" indent="79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GB" altLang="en-US" sz="3000" i="1" dirty="0" smtClean="0">
                <a:solidFill>
                  <a:schemeClr val="bg1"/>
                </a:solidFill>
                <a:latin typeface="Calibri" charset="0"/>
              </a:rPr>
              <a:t>Focus on DMP as a ‘living document’ in projects</a:t>
            </a:r>
          </a:p>
          <a:p>
            <a:pPr>
              <a:buClrTx/>
              <a:buFont typeface="Arial" charset="0"/>
              <a:buChar char="•"/>
              <a:defRPr/>
            </a:pPr>
            <a:endParaRPr lang="en-US" altLang="en-US" sz="2800" dirty="0" smtClean="0">
              <a:latin typeface="Calibri" charset="0"/>
            </a:endParaRPr>
          </a:p>
          <a:p>
            <a:pPr>
              <a:lnSpc>
                <a:spcPct val="200000"/>
              </a:lnSpc>
              <a:buClrTx/>
              <a:buFont typeface="Arial" charset="0"/>
              <a:buChar char="•"/>
              <a:defRPr/>
            </a:pPr>
            <a:endParaRPr lang="en-GB" altLang="en-US" sz="32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05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075240" cy="5001419"/>
          </a:xfrm>
        </p:spPr>
        <p:txBody>
          <a:bodyPr/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Flexible, optional process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Leave control in hands of researchers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Institutions can offer service and define email to be alerted to submitted plans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make use of existing commenting feature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AutoShape 4" descr="http://www.freeiconspng.com/uploads/review-icon-13.png"/>
          <p:cNvSpPr>
            <a:spLocks noChangeAspect="1" noChangeArrowheads="1"/>
          </p:cNvSpPr>
          <p:nvPr/>
        </p:nvSpPr>
        <p:spPr bwMode="auto">
          <a:xfrm>
            <a:off x="155575" y="-2065338"/>
            <a:ext cx="3810000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 descr="http://www.freeiconspng.com/uploads/review-icon-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4664"/>
            <a:ext cx="1962007" cy="2217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266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3.gstatic.com/images?q=tbn:ANd9GcR9x6ReVQ8WKOavaKkFNo9aZpqYC7mpUSGSM-pg6RUwwFd9GZH6B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768860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sharing of DMPs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075240" cy="5040560"/>
          </a:xfrm>
        </p:spPr>
        <p:txBody>
          <a:bodyPr>
            <a:noAutofit/>
          </a:bodyPr>
          <a:lstStyle/>
          <a:p>
            <a:r>
              <a:rPr lang="en-GB" sz="2400" dirty="0" smtClean="0"/>
              <a:t>Three visibility settings: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400" dirty="0" smtClean="0"/>
              <a:t>Public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400" dirty="0" smtClean="0"/>
              <a:t>Institutional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2400" dirty="0" smtClean="0"/>
              <a:t>Private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  <a:p>
            <a:r>
              <a:rPr lang="en-GB" sz="2400" dirty="0" smtClean="0"/>
              <a:t>Current default in DMPTool is private. Planning to change this to public once plan is ‘complete’ with chance to opt out or make it institutional.</a:t>
            </a:r>
          </a:p>
          <a:p>
            <a:endParaRPr lang="en-GB" sz="1600" dirty="0" smtClean="0"/>
          </a:p>
          <a:p>
            <a:r>
              <a:rPr lang="en-GB" sz="2400" dirty="0" smtClean="0"/>
              <a:t>Based on feedback to pilot and consultation in UK/EU, we may implement the same in Europe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7615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Rethinking themes for DMPs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713387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Are refining the current list of themes down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Merging similar concepts e.g. documentation and metadata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Want fewer themes to make it easier for users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be consulting on what themes are needed and appropriate names e.g. resourcing </a:t>
            </a:r>
            <a:r>
              <a:rPr lang="en-GB" dirty="0" smtClean="0">
                <a:sym typeface="Wingdings" panose="05000000000000000000" pitchFamily="2" charset="2"/>
              </a:rPr>
              <a:t> costs</a:t>
            </a:r>
          </a:p>
          <a:p>
            <a:pPr algn="ctr">
              <a:spcAft>
                <a:spcPts val="1800"/>
              </a:spcAft>
            </a:pPr>
            <a:r>
              <a:rPr lang="en-GB" sz="2400" dirty="0" smtClean="0">
                <a:hlinkClick r:id="rId2"/>
              </a:rPr>
              <a:t>www.dcc.ac.uk/sites/default/files/documents/publications/ DMP-themes.pdf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708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Machine-actionable DMPs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4785395"/>
          </a:xfrm>
        </p:spPr>
        <p:txBody>
          <a:bodyPr/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dirty="0"/>
              <a:t>RDA/US Data Share </a:t>
            </a:r>
            <a:r>
              <a:rPr lang="en-GB" dirty="0" smtClean="0"/>
              <a:t>Fellowship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Using themes to standardise and structure DMPs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Proposing use cases e.g. using an actionable list of repositories like Re3data so we can send notifications and/or update DMP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Talks at CERN workshop on DMPs</a:t>
            </a:r>
            <a:endParaRPr lang="en-GB" dirty="0"/>
          </a:p>
        </p:txBody>
      </p:sp>
      <p:pic>
        <p:nvPicPr>
          <p:cNvPr id="1026" name="Picture 2" descr="http://kooki.co/wp-content/uploads/2016/02/icon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8126" y="4293096"/>
            <a:ext cx="1981732" cy="2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3320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936104"/>
          </a:xfrm>
        </p:spPr>
        <p:txBody>
          <a:bodyPr/>
          <a:lstStyle/>
          <a:p>
            <a:r>
              <a:rPr lang="en-GB" altLang="en-US" dirty="0"/>
              <a:t>DMPonline user group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395537" y="1340768"/>
            <a:ext cx="8208912" cy="495801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GB" altLang="en-US" sz="3000" dirty="0" smtClean="0"/>
              <a:t>Aims to make it easier for the community to feed in ideas and direct the development of DMPonline</a:t>
            </a:r>
          </a:p>
          <a:p>
            <a:endParaRPr lang="en-GB" altLang="en-US" sz="1700" dirty="0" smtClean="0"/>
          </a:p>
          <a:p>
            <a:r>
              <a:rPr lang="en-GB" altLang="en-US" sz="3000" dirty="0" smtClean="0"/>
              <a:t>We post plans for consultation and periodically hold sessions to gather input on specific aspects of implementation</a:t>
            </a:r>
          </a:p>
          <a:p>
            <a:endParaRPr lang="en-GB" altLang="en-US" sz="1700" dirty="0" smtClean="0"/>
          </a:p>
          <a:p>
            <a:r>
              <a:rPr lang="en-GB" altLang="en-US" sz="3000" dirty="0" smtClean="0"/>
              <a:t>Hope to get participants covering all roles e.g. researchers, RDM co-ordinators, administrators, developers, funders...</a:t>
            </a:r>
          </a:p>
          <a:p>
            <a:pPr>
              <a:buNone/>
            </a:pPr>
            <a:endParaRPr lang="en-GB" altLang="en-US" sz="1700" dirty="0" smtClean="0"/>
          </a:p>
          <a:p>
            <a:r>
              <a:rPr lang="en-GB" altLang="en-US" sz="3000" dirty="0" smtClean="0"/>
              <a:t>Subscribe to the user group listserv at:</a:t>
            </a:r>
          </a:p>
          <a:p>
            <a:pPr marL="0" lvl="1" indent="0">
              <a:buNone/>
            </a:pPr>
            <a:r>
              <a:rPr lang="en-GB" sz="2600" dirty="0" smtClean="0">
                <a:hlinkClick r:id="rId3"/>
              </a:rPr>
              <a:t>www.jiscmail.ac.uk/DMPONLINE-USER-GROUP</a:t>
            </a:r>
            <a:r>
              <a:rPr lang="en-GB" sz="2600" dirty="0" smtClean="0">
                <a:hlinkClick r:id="rId4"/>
              </a:rPr>
              <a:t> </a:t>
            </a:r>
            <a:endParaRPr lang="en-GB" altLang="en-US" sz="2600" dirty="0" smtClean="0">
              <a:hlinkClick r:id="rId4"/>
            </a:endParaRPr>
          </a:p>
          <a:p>
            <a:pPr marL="0" indent="0">
              <a:buNone/>
            </a:pPr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6447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363272" cy="683994"/>
          </a:xfrm>
        </p:spPr>
        <p:txBody>
          <a:bodyPr/>
          <a:lstStyle/>
          <a:p>
            <a:r>
              <a:rPr lang="en-GB" sz="5400" dirty="0" smtClean="0"/>
              <a:t>Thanks for listening</a:t>
            </a:r>
            <a:r>
              <a:rPr lang="en-GB" b="0" dirty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20888"/>
            <a:ext cx="7560840" cy="3888432"/>
          </a:xfrm>
        </p:spPr>
        <p:txBody>
          <a:bodyPr>
            <a:normAutofit fontScale="92500" lnSpcReduction="10000"/>
          </a:bodyPr>
          <a:lstStyle/>
          <a:p>
            <a:pPr algn="ctr">
              <a:defRPr/>
            </a:pPr>
            <a:r>
              <a:rPr lang="en-GB" sz="3200" dirty="0"/>
              <a:t>DCC </a:t>
            </a:r>
            <a:r>
              <a:rPr lang="en-GB" sz="3200" dirty="0" smtClean="0"/>
              <a:t>resources on DMPs:</a:t>
            </a:r>
            <a:endParaRPr lang="en-GB" sz="3200" dirty="0"/>
          </a:p>
          <a:p>
            <a:pPr algn="ctr">
              <a:defRPr/>
            </a:pPr>
            <a:r>
              <a:rPr lang="en-GB" sz="3200" dirty="0" smtClean="0">
                <a:cs typeface="Calibri" pitchFamily="34" charset="0"/>
                <a:hlinkClick r:id="rId2"/>
              </a:rPr>
              <a:t>www.dcc.ac.uk/resources/                              data-management-plans</a:t>
            </a:r>
            <a:r>
              <a:rPr lang="en-GB" sz="3200" dirty="0" smtClean="0">
                <a:cs typeface="Calibri" pitchFamily="34" charset="0"/>
              </a:rPr>
              <a:t> </a:t>
            </a:r>
            <a:r>
              <a:rPr lang="en-GB" sz="3200" dirty="0" smtClean="0"/>
              <a:t> </a:t>
            </a:r>
            <a:endParaRPr lang="en-GB" sz="4000" u="sng" dirty="0"/>
          </a:p>
          <a:p>
            <a:pPr algn="ctr">
              <a:defRPr/>
            </a:pPr>
            <a:endParaRPr lang="en-GB" sz="3200" dirty="0" smtClean="0"/>
          </a:p>
          <a:p>
            <a:pPr algn="ctr">
              <a:defRPr/>
            </a:pPr>
            <a:r>
              <a:rPr lang="en-GB" sz="3200" dirty="0" smtClean="0"/>
              <a:t>Follow </a:t>
            </a:r>
            <a:r>
              <a:rPr lang="en-GB" sz="3200" dirty="0"/>
              <a:t>us on twitter:</a:t>
            </a:r>
          </a:p>
          <a:p>
            <a:pPr algn="ctr">
              <a:defRPr/>
            </a:pPr>
            <a:r>
              <a:rPr lang="en-GB" sz="3200" dirty="0"/>
              <a:t> @</a:t>
            </a:r>
            <a:r>
              <a:rPr lang="en-GB" sz="3200" dirty="0" err="1"/>
              <a:t>digitalcuration</a:t>
            </a:r>
            <a:r>
              <a:rPr lang="en-GB" sz="3200" dirty="0"/>
              <a:t> and #</a:t>
            </a:r>
            <a:r>
              <a:rPr lang="en-GB" sz="3200" dirty="0" err="1" smtClean="0"/>
              <a:t>ukdcc</a:t>
            </a:r>
            <a:endParaRPr lang="en-GB" sz="3200" dirty="0" smtClean="0"/>
          </a:p>
          <a:p>
            <a:pPr algn="ctr">
              <a:defRPr/>
            </a:pPr>
            <a:r>
              <a:rPr lang="en-GB" sz="3200" dirty="0" smtClean="0"/>
              <a:t>@DMPonline and #DMPonline</a:t>
            </a:r>
            <a:endParaRPr lang="en-GB" sz="3200" dirty="0"/>
          </a:p>
          <a:p>
            <a:endParaRPr lang="en-GB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2881"/>
          <a:stretch/>
        </p:blipFill>
        <p:spPr bwMode="auto">
          <a:xfrm>
            <a:off x="8376174" y="0"/>
            <a:ext cx="8043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6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78539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General maintenance and updates (Jisc supported)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API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Internationalisation</a:t>
            </a: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RDA collaboration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Alignment </a:t>
            </a:r>
            <a:r>
              <a:rPr lang="en-GB" dirty="0" smtClean="0"/>
              <a:t>with DMPTool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Ongoing roadmap – priority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6468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07288" cy="45259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is needed to improve customisation?</a:t>
            </a:r>
          </a:p>
          <a:p>
            <a:pPr lvl="1" indent="-324000"/>
            <a:r>
              <a:rPr lang="en-GB" dirty="0" smtClean="0"/>
              <a:t>More options?</a:t>
            </a:r>
          </a:p>
          <a:p>
            <a:pPr lvl="1" indent="-324000"/>
            <a:r>
              <a:rPr lang="en-GB" dirty="0" smtClean="0"/>
              <a:t>Better workflow / usability?</a:t>
            </a:r>
          </a:p>
          <a:p>
            <a:pPr lvl="1" indent="-324000"/>
            <a:r>
              <a:rPr lang="en-GB" dirty="0" smtClean="0"/>
              <a:t>Rethink guidance / themes?</a:t>
            </a:r>
          </a:p>
          <a:p>
            <a:pPr lvl="1"/>
            <a:endParaRPr lang="en-GB" dirty="0" smtClean="0"/>
          </a:p>
          <a:p>
            <a:r>
              <a:rPr lang="en-GB" sz="3200" dirty="0" smtClean="0"/>
              <a:t>What are your key </a:t>
            </a:r>
            <a:r>
              <a:rPr lang="en-GB" sz="3200" smtClean="0"/>
              <a:t>priorities </a:t>
            </a:r>
            <a:r>
              <a:rPr lang="en-GB" sz="3200" smtClean="0"/>
              <a:t>&amp; </a:t>
            </a:r>
            <a:r>
              <a:rPr lang="en-GB" sz="3200" dirty="0" smtClean="0"/>
              <a:t>feature </a:t>
            </a:r>
            <a:r>
              <a:rPr lang="en-GB" sz="3200" dirty="0" smtClean="0"/>
              <a:t>requests?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36557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Supporting DMPonline in the UK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4713387"/>
          </a:xfrm>
        </p:spPr>
        <p:txBody>
          <a:bodyPr/>
          <a:lstStyle/>
          <a:p>
            <a:r>
              <a:rPr lang="en-GB" dirty="0" smtClean="0"/>
              <a:t>Please contact the DCC team for: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Admin rights to customise the tool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Advice on using DMPonline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To suggest new features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To alert us to bugs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….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dmponline@dcc.ac.uk</a:t>
            </a:r>
            <a:r>
              <a:rPr lang="en-GB" dirty="0" smtClean="0"/>
              <a:t> </a:t>
            </a:r>
          </a:p>
          <a:p>
            <a:pPr marL="457200" indent="-457200">
              <a:buFontTx/>
              <a:buChar char="-"/>
            </a:pPr>
            <a:endParaRPr lang="en-GB" dirty="0" smtClean="0"/>
          </a:p>
        </p:txBody>
      </p:sp>
      <p:pic>
        <p:nvPicPr>
          <p:cNvPr id="1026" name="Picture 2" descr="http://www.dcc.ac.uk/sites/default/files/imagecache/staff_profile/staff/sarah-jon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437112"/>
            <a:ext cx="1767830" cy="17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cc.ac.uk/sites/default/files/imagecache/staff_profile/staff/Marta%20Ribeir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25144"/>
            <a:ext cx="1767830" cy="17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cc.ac.uk/sites/default/files/imagecache/staff_profile/staff/Edin%20Uni%20Staff070cropped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2856"/>
            <a:ext cx="1767830" cy="176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36296" y="39006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Diana </a:t>
            </a:r>
            <a:r>
              <a:rPr lang="en-GB" dirty="0" err="1" smtClean="0"/>
              <a:t>Sisu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732240" y="630831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Sarah Jones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025664" y="6492976"/>
            <a:ext cx="1708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Marta Ribeiro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781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63272" cy="683994"/>
          </a:xfrm>
        </p:spPr>
        <p:txBody>
          <a:bodyPr>
            <a:noAutofit/>
          </a:bodyPr>
          <a:lstStyle/>
          <a:p>
            <a:r>
              <a:rPr lang="en-GB" dirty="0" smtClean="0"/>
              <a:t>API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064896" cy="51845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Support to integrate DMPonline with </a:t>
            </a:r>
            <a:r>
              <a:rPr lang="en-US" dirty="0"/>
              <a:t>other </a:t>
            </a:r>
            <a:r>
              <a:rPr lang="en-US" dirty="0" smtClean="0"/>
              <a:t>university systems and make better use of content</a:t>
            </a:r>
          </a:p>
          <a:p>
            <a:endParaRPr lang="en-US" sz="1050" dirty="0" smtClean="0"/>
          </a:p>
          <a:p>
            <a:r>
              <a:rPr lang="en-US" dirty="0" smtClean="0"/>
              <a:t>Have consulted with user group and specified work to develop </a:t>
            </a:r>
            <a:r>
              <a:rPr lang="en-US" dirty="0"/>
              <a:t>a RESTful </a:t>
            </a:r>
            <a:r>
              <a:rPr lang="en-US" dirty="0" smtClean="0"/>
              <a:t>API for 3 initial use cases</a:t>
            </a:r>
            <a:endParaRPr lang="en-US" dirty="0"/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sz="2400" dirty="0"/>
              <a:t>Create a plan (IN)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sz="2400" dirty="0"/>
              <a:t>Export guidance (OUT)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sz="2400" dirty="0"/>
              <a:t>Basic statistics (OUT) - in collaboration with </a:t>
            </a:r>
            <a:r>
              <a:rPr lang="en-US" sz="2400" dirty="0" smtClean="0"/>
              <a:t>Lancaster </a:t>
            </a:r>
            <a:r>
              <a:rPr lang="en-US" sz="2400" dirty="0" err="1" smtClean="0"/>
              <a:t>Uni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dirty="0" smtClean="0"/>
              <a:t>Ready for testing soon so get in touch to feed back</a:t>
            </a:r>
          </a:p>
          <a:p>
            <a:endParaRPr lang="en-US" sz="1700" dirty="0"/>
          </a:p>
          <a:p>
            <a:r>
              <a:rPr lang="en-US" dirty="0" smtClean="0"/>
              <a:t>Will also be exporting </a:t>
            </a:r>
            <a:r>
              <a:rPr lang="en-US" dirty="0"/>
              <a:t>DMPs to Zenodo (part of OpenAIRE)</a:t>
            </a:r>
            <a:endParaRPr lang="en-GB" sz="3200" dirty="0"/>
          </a:p>
          <a:p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6296" y="188640"/>
            <a:ext cx="1520289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0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8" cy="4641379"/>
          </a:xfrm>
        </p:spPr>
        <p:txBody>
          <a:bodyPr/>
          <a:lstStyle/>
          <a:p>
            <a:pPr marL="457200" lvl="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dirty="0"/>
              <a:t>Support for foreign languages</a:t>
            </a:r>
            <a:endParaRPr lang="en-GB" dirty="0"/>
          </a:p>
          <a:p>
            <a:pPr marL="457200" lvl="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Presentation </a:t>
            </a:r>
            <a:r>
              <a:rPr lang="en-US" dirty="0"/>
              <a:t>of different (smaller set of) options based on location / </a:t>
            </a:r>
            <a:r>
              <a:rPr lang="en-US" dirty="0" smtClean="0"/>
              <a:t>organisation / affiliation</a:t>
            </a:r>
            <a:endParaRPr lang="en-GB" sz="2000" dirty="0"/>
          </a:p>
          <a:p>
            <a:pPr marL="457200" lvl="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dirty="0"/>
              <a:t>Single sign-on for non-UK </a:t>
            </a:r>
            <a:r>
              <a:rPr lang="en-US" dirty="0" smtClean="0"/>
              <a:t>contexts</a:t>
            </a:r>
          </a:p>
          <a:p>
            <a:endParaRPr lang="en-GB" dirty="0"/>
          </a:p>
        </p:txBody>
      </p:sp>
      <p:pic>
        <p:nvPicPr>
          <p:cNvPr id="4" name="Picture 3" descr="Flag_of_Canada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5252301"/>
            <a:ext cx="2376264" cy="1188132"/>
          </a:xfrm>
          <a:prstGeom prst="rect">
            <a:avLst/>
          </a:prstGeom>
        </p:spPr>
      </p:pic>
      <p:pic>
        <p:nvPicPr>
          <p:cNvPr id="5" name="Picture 4" descr="Flag_of_Spain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3064" y="5468325"/>
            <a:ext cx="1905000" cy="1266825"/>
          </a:xfrm>
          <a:prstGeom prst="rect">
            <a:avLst/>
          </a:prstGeom>
        </p:spPr>
      </p:pic>
      <p:pic>
        <p:nvPicPr>
          <p:cNvPr id="6" name="Picture 5" descr="imag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5468325"/>
            <a:ext cx="1957189" cy="117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76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Priorities identified at user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72608"/>
          </a:xfrm>
        </p:spPr>
        <p:txBody>
          <a:bodyPr>
            <a:noAutofit/>
          </a:bodyPr>
          <a:lstStyle/>
          <a:p>
            <a:pPr marL="457200" indent="-4572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Complete internationalisation to </a:t>
            </a:r>
            <a:r>
              <a:rPr lang="en-GB" sz="2200" dirty="0"/>
              <a:t>provide multi-lingual </a:t>
            </a:r>
            <a:r>
              <a:rPr lang="en-GB" sz="2200" dirty="0" smtClean="0"/>
              <a:t>support</a:t>
            </a:r>
            <a:endParaRPr lang="en-GB" sz="2200" dirty="0"/>
          </a:p>
          <a:p>
            <a:pPr marL="457200" indent="-4572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Provide </a:t>
            </a:r>
            <a:r>
              <a:rPr lang="en-GB" sz="2200" dirty="0"/>
              <a:t>guidelines </a:t>
            </a:r>
            <a:r>
              <a:rPr lang="en-GB" sz="2200" dirty="0" smtClean="0"/>
              <a:t>to </a:t>
            </a:r>
            <a:r>
              <a:rPr lang="en-GB" sz="2200" dirty="0"/>
              <a:t>translate DMPonline </a:t>
            </a:r>
            <a:r>
              <a:rPr lang="en-GB" sz="2200" dirty="0" smtClean="0"/>
              <a:t>and </a:t>
            </a:r>
            <a:r>
              <a:rPr lang="en-GB" sz="2200" dirty="0"/>
              <a:t>establish a library of translation </a:t>
            </a:r>
            <a:r>
              <a:rPr lang="en-GB" sz="2200" dirty="0" smtClean="0"/>
              <a:t>files</a:t>
            </a:r>
            <a:endParaRPr lang="en-GB" sz="2200" dirty="0"/>
          </a:p>
          <a:p>
            <a:pPr marL="457200" indent="-4572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Enable </a:t>
            </a:r>
            <a:r>
              <a:rPr lang="en-GB" sz="2200" dirty="0"/>
              <a:t>a group of organisations, funders and templates to be defined for a given locale. </a:t>
            </a:r>
          </a:p>
          <a:p>
            <a:pPr marL="457200" indent="-4572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Allow </a:t>
            </a:r>
            <a:r>
              <a:rPr lang="en-GB" sz="2200" dirty="0"/>
              <a:t>contact details to be specified for a locale and for the contact us page to be updated in this </a:t>
            </a:r>
            <a:r>
              <a:rPr lang="en-GB" sz="2200" dirty="0" smtClean="0"/>
              <a:t>case</a:t>
            </a:r>
            <a:endParaRPr lang="en-GB" sz="2200" dirty="0"/>
          </a:p>
          <a:p>
            <a:pPr marL="457200" indent="-4572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Extend </a:t>
            </a:r>
            <a:r>
              <a:rPr lang="en-GB" sz="2200" dirty="0"/>
              <a:t>the ‘edit profile’ functionality to allow users to set their preferred language and </a:t>
            </a:r>
            <a:r>
              <a:rPr lang="en-GB" sz="2200" dirty="0" smtClean="0"/>
              <a:t>locale</a:t>
            </a:r>
            <a:endParaRPr lang="en-GB" sz="2200" dirty="0"/>
          </a:p>
          <a:p>
            <a:pPr marL="457200" indent="-4572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Enable </a:t>
            </a:r>
            <a:r>
              <a:rPr lang="en-GB" sz="2200" dirty="0"/>
              <a:t>non-UK federations to </a:t>
            </a:r>
            <a:r>
              <a:rPr lang="en-GB" sz="2200" dirty="0" smtClean="0"/>
              <a:t>use </a:t>
            </a:r>
            <a:r>
              <a:rPr lang="en-GB" sz="2200" dirty="0"/>
              <a:t>single sign </a:t>
            </a:r>
            <a:r>
              <a:rPr lang="en-GB" sz="2200" dirty="0" smtClean="0"/>
              <a:t>on</a:t>
            </a:r>
            <a:endParaRPr lang="en-GB" sz="2200" dirty="0"/>
          </a:p>
          <a:p>
            <a:pPr marL="457200" indent="-4572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Provide </a:t>
            </a:r>
            <a:r>
              <a:rPr lang="en-GB" sz="2200" dirty="0"/>
              <a:t>a template export/import </a:t>
            </a:r>
            <a:r>
              <a:rPr lang="en-GB" sz="2200" dirty="0" smtClean="0"/>
              <a:t>option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xmlns="" val="1052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RDA Europe collaboration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75" y="1268760"/>
            <a:ext cx="8728521" cy="4857403"/>
          </a:xfrm>
        </p:spPr>
        <p:txBody>
          <a:bodyPr>
            <a:normAutofit/>
          </a:bodyPr>
          <a:lstStyle/>
          <a:p>
            <a:r>
              <a:rPr lang="en-GB" sz="2600" dirty="0" smtClean="0"/>
              <a:t>Integrate the Metadata Standards Directory into DMPonline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916833"/>
            <a:ext cx="7704856" cy="38095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6092" y="6093296"/>
            <a:ext cx="81998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hlinkClick r:id="rId3"/>
              </a:rPr>
              <a:t>http://</a:t>
            </a:r>
            <a:r>
              <a:rPr lang="en-GB" sz="2000" dirty="0" smtClean="0">
                <a:hlinkClick r:id="rId3"/>
              </a:rPr>
              <a:t>rd-alliance.github.io/metadata-directory/standards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AutoShape 2" descr="Image result for rda europe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Image result for rda europe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6" descr="Image result for rda europe 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7709" y="5805264"/>
            <a:ext cx="1446051" cy="105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19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of the MSD integration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785395"/>
          </a:xfrm>
        </p:spPr>
        <p:txBody>
          <a:bodyPr/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Increase </a:t>
            </a:r>
            <a:r>
              <a:rPr lang="en-GB" dirty="0"/>
              <a:t>researchers awareness of relevant metadata standards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Allow </a:t>
            </a:r>
            <a:r>
              <a:rPr lang="en-GB" dirty="0"/>
              <a:t>funders, institutions and other administrators to perform compliance checks </a:t>
            </a:r>
            <a:endParaRPr lang="en-GB" dirty="0" smtClean="0"/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Produce </a:t>
            </a:r>
            <a:r>
              <a:rPr lang="en-GB" dirty="0"/>
              <a:t>DMPs more suitable for machine analysis and </a:t>
            </a:r>
            <a:r>
              <a:rPr lang="en-GB" dirty="0" smtClean="0"/>
              <a:t>action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Demonstrate </a:t>
            </a:r>
            <a:r>
              <a:rPr lang="en-GB" dirty="0"/>
              <a:t>the utility of integration between DMP tools with other catalogues and systems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9192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Closer join-up with DMPTool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25658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Common activities and interests: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How to monitor policies and update templates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Liaison &amp; engagement with research funders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Supporting institutions to customise the tool and use the content in DMPs to full effect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Alignment and integration with other tools &amp; systems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Moving DMPs beyond compliance checkboxes to actually support open practices</a:t>
            </a:r>
          </a:p>
          <a:p>
            <a:pPr>
              <a:spcAft>
                <a:spcPts val="1200"/>
              </a:spcAft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blog.dmptool.org/2016/02/10/dmps-are-going-global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480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</TotalTime>
  <Words>916</Words>
  <Application>Microsoft Office PowerPoint</Application>
  <PresentationFormat>On-screen Show (4:3)</PresentationFormat>
  <Paragraphs>161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Essential</vt:lpstr>
      <vt:lpstr>Where next with DMPonline?</vt:lpstr>
      <vt:lpstr>Current work</vt:lpstr>
      <vt:lpstr>Supporting DMPonline in the UK </vt:lpstr>
      <vt:lpstr>API development</vt:lpstr>
      <vt:lpstr>Internationlisation</vt:lpstr>
      <vt:lpstr>Priorities identified at user group</vt:lpstr>
      <vt:lpstr>RDA Europe collaboration project</vt:lpstr>
      <vt:lpstr>Benefits of the MSD integration</vt:lpstr>
      <vt:lpstr>Closer join-up with DMPTool</vt:lpstr>
      <vt:lpstr>A single platform for all things DMP</vt:lpstr>
      <vt:lpstr>Recently held reciprocal visits</vt:lpstr>
      <vt:lpstr>What will be in the first release?</vt:lpstr>
      <vt:lpstr>DMP lifecycle</vt:lpstr>
      <vt:lpstr>Plan review</vt:lpstr>
      <vt:lpstr>Public sharing of DMPs</vt:lpstr>
      <vt:lpstr>Rethinking themes for DMPs</vt:lpstr>
      <vt:lpstr>Machine-actionable DMPs</vt:lpstr>
      <vt:lpstr>DMPonline user group</vt:lpstr>
      <vt:lpstr>Thanks for listening </vt:lpstr>
      <vt:lpstr>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Conscorcio Madrono</dc:title>
  <dc:creator>Sarah Jones</dc:creator>
  <cp:lastModifiedBy>slj2z</cp:lastModifiedBy>
  <cp:revision>134</cp:revision>
  <dcterms:created xsi:type="dcterms:W3CDTF">2015-02-21T22:34:51Z</dcterms:created>
  <dcterms:modified xsi:type="dcterms:W3CDTF">2016-07-09T16:43:46Z</dcterms:modified>
</cp:coreProperties>
</file>