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9"/>
  </p:notesMasterIdLst>
  <p:sldIdLst>
    <p:sldId id="256" r:id="rId2"/>
    <p:sldId id="389" r:id="rId3"/>
    <p:sldId id="390" r:id="rId4"/>
    <p:sldId id="348" r:id="rId5"/>
    <p:sldId id="391" r:id="rId6"/>
    <p:sldId id="395" r:id="rId7"/>
    <p:sldId id="392" r:id="rId8"/>
    <p:sldId id="396" r:id="rId9"/>
    <p:sldId id="397" r:id="rId10"/>
    <p:sldId id="398" r:id="rId11"/>
    <p:sldId id="399" r:id="rId12"/>
    <p:sldId id="380" r:id="rId13"/>
    <p:sldId id="400" r:id="rId14"/>
    <p:sldId id="381" r:id="rId15"/>
    <p:sldId id="386" r:id="rId16"/>
    <p:sldId id="372" r:id="rId17"/>
    <p:sldId id="38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DED410"/>
    <a:srgbClr val="0635BA"/>
    <a:srgbClr val="052B97"/>
    <a:srgbClr val="060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2343" autoAdjust="0"/>
  </p:normalViewPr>
  <p:slideViewPr>
    <p:cSldViewPr>
      <p:cViewPr>
        <p:scale>
          <a:sx n="106" d="100"/>
          <a:sy n="106" d="100"/>
        </p:scale>
        <p:origin x="-1770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37E489-5548-6F4B-AFCF-8D91DC7AD967}" type="doc">
      <dgm:prSet loTypeId="urn:microsoft.com/office/officeart/2005/8/layout/lProcess3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E5F9B8-11A3-C842-A4F8-90051C208063}">
      <dgm:prSet phldrT="[Text]"/>
      <dgm:spPr/>
      <dgm:t>
        <a:bodyPr/>
        <a:lstStyle/>
        <a:p>
          <a:r>
            <a:rPr lang="en-US" dirty="0" smtClean="0"/>
            <a:t>Release 1</a:t>
          </a:r>
          <a:br>
            <a:rPr lang="en-US" dirty="0" smtClean="0"/>
          </a:br>
          <a:r>
            <a:rPr lang="en-US" dirty="0" smtClean="0"/>
            <a:t>(May 2015)</a:t>
          </a:r>
          <a:endParaRPr lang="en-US" dirty="0"/>
        </a:p>
      </dgm:t>
    </dgm:pt>
    <dgm:pt modelId="{226D7A52-0BA0-B342-B697-18965B95CA28}" type="parTrans" cxnId="{E2D3D163-4059-8E4B-9E7E-E27EDC3E0E3B}">
      <dgm:prSet/>
      <dgm:spPr/>
      <dgm:t>
        <a:bodyPr/>
        <a:lstStyle/>
        <a:p>
          <a:endParaRPr lang="en-US"/>
        </a:p>
      </dgm:t>
    </dgm:pt>
    <dgm:pt modelId="{094E60F5-84A3-C847-AEF6-01AC2516FB0A}" type="sibTrans" cxnId="{E2D3D163-4059-8E4B-9E7E-E27EDC3E0E3B}">
      <dgm:prSet/>
      <dgm:spPr/>
      <dgm:t>
        <a:bodyPr/>
        <a:lstStyle/>
        <a:p>
          <a:endParaRPr lang="en-US"/>
        </a:p>
      </dgm:t>
    </dgm:pt>
    <dgm:pt modelId="{2947C214-4207-E24A-9387-74BE00FAB4BA}">
      <dgm:prSet phldrT="[Text]" custT="1"/>
      <dgm:spPr/>
      <dgm:t>
        <a:bodyPr/>
        <a:lstStyle/>
        <a:p>
          <a:r>
            <a:rPr lang="en-US" sz="1600" b="1" dirty="0" smtClean="0"/>
            <a:t>New features</a:t>
          </a:r>
          <a:endParaRPr lang="en-US" sz="1600" b="1" dirty="0"/>
        </a:p>
      </dgm:t>
    </dgm:pt>
    <dgm:pt modelId="{FE096B5F-B88F-4C4D-9CD3-6F2226FCED70}" type="parTrans" cxnId="{7EC5DB85-6AB1-7C42-BA20-57D7196B6B41}">
      <dgm:prSet/>
      <dgm:spPr/>
      <dgm:t>
        <a:bodyPr/>
        <a:lstStyle/>
        <a:p>
          <a:endParaRPr lang="en-US"/>
        </a:p>
      </dgm:t>
    </dgm:pt>
    <dgm:pt modelId="{A737CE7E-FA1C-CE41-A34F-08CA2027B29E}" type="sibTrans" cxnId="{7EC5DB85-6AB1-7C42-BA20-57D7196B6B41}">
      <dgm:prSet/>
      <dgm:spPr/>
      <dgm:t>
        <a:bodyPr/>
        <a:lstStyle/>
        <a:p>
          <a:endParaRPr lang="en-US"/>
        </a:p>
      </dgm:t>
    </dgm:pt>
    <dgm:pt modelId="{B7FE56EF-7062-6E45-A6E6-C8F21D62BFF4}">
      <dgm:prSet phldrT="[Text]"/>
      <dgm:spPr/>
      <dgm:t>
        <a:bodyPr/>
        <a:lstStyle/>
        <a:p>
          <a:r>
            <a:rPr lang="en-US" dirty="0" smtClean="0"/>
            <a:t>Release 2</a:t>
          </a:r>
          <a:br>
            <a:rPr lang="en-US" dirty="0" smtClean="0"/>
          </a:br>
          <a:r>
            <a:rPr lang="en-US" dirty="0" smtClean="0"/>
            <a:t>(August 2015)</a:t>
          </a:r>
          <a:endParaRPr lang="en-US" dirty="0"/>
        </a:p>
      </dgm:t>
    </dgm:pt>
    <dgm:pt modelId="{E6625998-E57D-8543-8E80-B0FEC0C5DB03}" type="parTrans" cxnId="{2E942DC7-6D44-074F-BFFD-C4475BF5914A}">
      <dgm:prSet/>
      <dgm:spPr/>
      <dgm:t>
        <a:bodyPr/>
        <a:lstStyle/>
        <a:p>
          <a:endParaRPr lang="en-US"/>
        </a:p>
      </dgm:t>
    </dgm:pt>
    <dgm:pt modelId="{9C10CE2B-EE13-7142-8028-32491A659F5F}" type="sibTrans" cxnId="{2E942DC7-6D44-074F-BFFD-C4475BF5914A}">
      <dgm:prSet/>
      <dgm:spPr/>
      <dgm:t>
        <a:bodyPr/>
        <a:lstStyle/>
        <a:p>
          <a:endParaRPr lang="en-US"/>
        </a:p>
      </dgm:t>
    </dgm:pt>
    <dgm:pt modelId="{AC9887C5-6566-4440-860D-44690F44E8B8}">
      <dgm:prSet phldrT="[Text]" custT="1"/>
      <dgm:spPr/>
      <dgm:t>
        <a:bodyPr/>
        <a:lstStyle/>
        <a:p>
          <a:r>
            <a:rPr lang="en-US" sz="1600" b="1" dirty="0" smtClean="0"/>
            <a:t>New features</a:t>
          </a:r>
          <a:endParaRPr lang="en-US" sz="1600" b="1" dirty="0"/>
        </a:p>
      </dgm:t>
    </dgm:pt>
    <dgm:pt modelId="{A5E1C64C-CE43-374B-A0D1-6906EC7A9929}" type="parTrans" cxnId="{97ECF777-4894-9D44-810B-60DCCA59D104}">
      <dgm:prSet/>
      <dgm:spPr/>
      <dgm:t>
        <a:bodyPr/>
        <a:lstStyle/>
        <a:p>
          <a:endParaRPr lang="en-US"/>
        </a:p>
      </dgm:t>
    </dgm:pt>
    <dgm:pt modelId="{044B597F-B8D4-DB4A-BB59-A03C8B9DC254}" type="sibTrans" cxnId="{97ECF777-4894-9D44-810B-60DCCA59D104}">
      <dgm:prSet/>
      <dgm:spPr/>
      <dgm:t>
        <a:bodyPr/>
        <a:lstStyle/>
        <a:p>
          <a:endParaRPr lang="en-US"/>
        </a:p>
      </dgm:t>
    </dgm:pt>
    <dgm:pt modelId="{D6F3213E-7480-9142-982C-03DFC75D2488}">
      <dgm:prSet phldrT="[Text]" custT="1"/>
      <dgm:spPr/>
      <dgm:t>
        <a:bodyPr/>
        <a:lstStyle/>
        <a:p>
          <a:r>
            <a:rPr lang="en-US" sz="1600" b="1" dirty="0" smtClean="0"/>
            <a:t>Maintenance</a:t>
          </a:r>
          <a:endParaRPr lang="en-US" sz="1600" b="1" dirty="0"/>
        </a:p>
      </dgm:t>
    </dgm:pt>
    <dgm:pt modelId="{C007C63F-F8BE-FE47-96DB-6F972EACA088}" type="parTrans" cxnId="{2FB01161-C012-EA43-BD8B-3E9E78786B5A}">
      <dgm:prSet/>
      <dgm:spPr/>
      <dgm:t>
        <a:bodyPr/>
        <a:lstStyle/>
        <a:p>
          <a:endParaRPr lang="en-US"/>
        </a:p>
      </dgm:t>
    </dgm:pt>
    <dgm:pt modelId="{7712DBDD-3C67-8D46-80B7-CCCFE339165E}" type="sibTrans" cxnId="{2FB01161-C012-EA43-BD8B-3E9E78786B5A}">
      <dgm:prSet/>
      <dgm:spPr/>
      <dgm:t>
        <a:bodyPr/>
        <a:lstStyle/>
        <a:p>
          <a:endParaRPr lang="en-US"/>
        </a:p>
      </dgm:t>
    </dgm:pt>
    <dgm:pt modelId="{2DA572AF-9868-D141-B492-C9BD90CDA848}">
      <dgm:prSet phldrT="[Text]"/>
      <dgm:spPr/>
      <dgm:t>
        <a:bodyPr/>
        <a:lstStyle/>
        <a:p>
          <a:endParaRPr lang="en-US" dirty="0"/>
        </a:p>
      </dgm:t>
    </dgm:pt>
    <dgm:pt modelId="{DA0733DF-712C-5445-B1A8-5A49B58BCD53}" type="parTrans" cxnId="{C0817C56-39CF-754B-8EFA-C182216E1D65}">
      <dgm:prSet/>
      <dgm:spPr/>
      <dgm:t>
        <a:bodyPr/>
        <a:lstStyle/>
        <a:p>
          <a:endParaRPr lang="en-US"/>
        </a:p>
      </dgm:t>
    </dgm:pt>
    <dgm:pt modelId="{E1B81505-D25B-A249-ABD0-6B4A8A6F5F19}" type="sibTrans" cxnId="{C0817C56-39CF-754B-8EFA-C182216E1D65}">
      <dgm:prSet/>
      <dgm:spPr/>
      <dgm:t>
        <a:bodyPr/>
        <a:lstStyle/>
        <a:p>
          <a:endParaRPr lang="en-US"/>
        </a:p>
      </dgm:t>
    </dgm:pt>
    <dgm:pt modelId="{331EF5D0-B395-114F-A8F9-2D0F40954700}">
      <dgm:prSet phldrT="[Text]" custT="1"/>
      <dgm:spPr/>
      <dgm:t>
        <a:bodyPr/>
        <a:lstStyle/>
        <a:p>
          <a:r>
            <a:rPr lang="en-US" sz="1600" b="1" dirty="0" smtClean="0"/>
            <a:t>Maintenance</a:t>
          </a:r>
          <a:endParaRPr lang="en-US" sz="1600" b="1" dirty="0"/>
        </a:p>
      </dgm:t>
    </dgm:pt>
    <dgm:pt modelId="{3FF614D0-1FDE-614A-886E-81164F6BE071}" type="parTrans" cxnId="{65201484-28AB-7D49-B90A-2EB26142DBCF}">
      <dgm:prSet/>
      <dgm:spPr/>
      <dgm:t>
        <a:bodyPr/>
        <a:lstStyle/>
        <a:p>
          <a:endParaRPr lang="en-US"/>
        </a:p>
      </dgm:t>
    </dgm:pt>
    <dgm:pt modelId="{BD98659E-9174-B645-AEFC-9BDF333D5E32}" type="sibTrans" cxnId="{65201484-28AB-7D49-B90A-2EB26142DBCF}">
      <dgm:prSet/>
      <dgm:spPr/>
      <dgm:t>
        <a:bodyPr/>
        <a:lstStyle/>
        <a:p>
          <a:endParaRPr lang="en-US"/>
        </a:p>
      </dgm:t>
    </dgm:pt>
    <dgm:pt modelId="{429DEFE6-B78F-AB4A-9677-396D209B9105}">
      <dgm:prSet phldrT="[Text]" custT="1"/>
      <dgm:spPr/>
      <dgm:t>
        <a:bodyPr/>
        <a:lstStyle/>
        <a:p>
          <a:r>
            <a:rPr lang="en-US" sz="1600" b="1" dirty="0" smtClean="0"/>
            <a:t>New features</a:t>
          </a:r>
          <a:endParaRPr lang="en-US" sz="1600" b="1" dirty="0"/>
        </a:p>
      </dgm:t>
    </dgm:pt>
    <dgm:pt modelId="{BA6BA5A1-3BBF-AF47-8EC6-BBFF5A4F26B4}" type="parTrans" cxnId="{A9A95EEE-D75D-CF43-9D50-23CC479D64AA}">
      <dgm:prSet/>
      <dgm:spPr/>
      <dgm:t>
        <a:bodyPr/>
        <a:lstStyle/>
        <a:p>
          <a:endParaRPr lang="en-US"/>
        </a:p>
      </dgm:t>
    </dgm:pt>
    <dgm:pt modelId="{012F65C5-824D-8446-91B3-E26CA26BA277}" type="sibTrans" cxnId="{A9A95EEE-D75D-CF43-9D50-23CC479D64AA}">
      <dgm:prSet/>
      <dgm:spPr/>
      <dgm:t>
        <a:bodyPr/>
        <a:lstStyle/>
        <a:p>
          <a:endParaRPr lang="en-US"/>
        </a:p>
      </dgm:t>
    </dgm:pt>
    <dgm:pt modelId="{F065C186-EC3A-9843-8050-A250941893C4}">
      <dgm:prSet phldrT="[Text]" custT="1"/>
      <dgm:spPr/>
      <dgm:t>
        <a:bodyPr/>
        <a:lstStyle/>
        <a:p>
          <a:r>
            <a:rPr lang="en-US" sz="1600" b="1" dirty="0" smtClean="0"/>
            <a:t>Maintenance</a:t>
          </a:r>
          <a:endParaRPr lang="en-US" sz="1600" b="1" dirty="0"/>
        </a:p>
      </dgm:t>
    </dgm:pt>
    <dgm:pt modelId="{AD8E2464-E0FD-3F4D-A2C2-7DFE9C5F057B}" type="parTrans" cxnId="{A29F32BC-F2CF-8D4C-B85D-A9857CB90BA2}">
      <dgm:prSet/>
      <dgm:spPr/>
      <dgm:t>
        <a:bodyPr/>
        <a:lstStyle/>
        <a:p>
          <a:endParaRPr lang="en-US"/>
        </a:p>
      </dgm:t>
    </dgm:pt>
    <dgm:pt modelId="{655A06FE-8321-0B4C-B542-141CFF562287}" type="sibTrans" cxnId="{A29F32BC-F2CF-8D4C-B85D-A9857CB90BA2}">
      <dgm:prSet/>
      <dgm:spPr/>
      <dgm:t>
        <a:bodyPr/>
        <a:lstStyle/>
        <a:p>
          <a:endParaRPr lang="en-US"/>
        </a:p>
      </dgm:t>
    </dgm:pt>
    <dgm:pt modelId="{9D0CA63A-89A9-774C-826C-069ED15A6F6A}" type="pres">
      <dgm:prSet presAssocID="{B837E489-5548-6F4B-AFCF-8D91DC7AD96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5C65A7D-8276-9D4D-BDFE-6C49FAC219A3}" type="pres">
      <dgm:prSet presAssocID="{13E5F9B8-11A3-C842-A4F8-90051C208063}" presName="horFlow" presStyleCnt="0"/>
      <dgm:spPr/>
    </dgm:pt>
    <dgm:pt modelId="{03316CE6-1A9F-BD48-B01D-BF48A362B6F5}" type="pres">
      <dgm:prSet presAssocID="{13E5F9B8-11A3-C842-A4F8-90051C208063}" presName="bigChev" presStyleLbl="node1" presStyleIdx="0" presStyleCnt="3" custScaleX="137972"/>
      <dgm:spPr/>
      <dgm:t>
        <a:bodyPr/>
        <a:lstStyle/>
        <a:p>
          <a:endParaRPr lang="en-US"/>
        </a:p>
      </dgm:t>
    </dgm:pt>
    <dgm:pt modelId="{75F4E1D2-2EFE-D944-AEC1-FBCB6010A22B}" type="pres">
      <dgm:prSet presAssocID="{FE096B5F-B88F-4C4D-9CD3-6F2226FCED70}" presName="parTrans" presStyleCnt="0"/>
      <dgm:spPr/>
    </dgm:pt>
    <dgm:pt modelId="{1ACCBA7E-116C-F241-9AAA-00BE104327B5}" type="pres">
      <dgm:prSet presAssocID="{2947C214-4207-E24A-9387-74BE00FAB4BA}" presName="node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E82145-609F-0F4B-B769-F2AFC073E07A}" type="pres">
      <dgm:prSet presAssocID="{A737CE7E-FA1C-CE41-A34F-08CA2027B29E}" presName="sibTrans" presStyleCnt="0"/>
      <dgm:spPr/>
    </dgm:pt>
    <dgm:pt modelId="{531635A1-DB95-E546-B58F-FF72B5AC800F}" type="pres">
      <dgm:prSet presAssocID="{331EF5D0-B395-114F-A8F9-2D0F40954700}" presName="node" presStyleLbl="alignAccFollowNode1" presStyleIdx="1" presStyleCnt="6" custScaleX="1306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66C72B-1979-034C-9C78-56B4786343E6}" type="pres">
      <dgm:prSet presAssocID="{13E5F9B8-11A3-C842-A4F8-90051C208063}" presName="vSp" presStyleCnt="0"/>
      <dgm:spPr/>
    </dgm:pt>
    <dgm:pt modelId="{6C2B57FB-4C8E-9C4C-9005-09D33F2459CF}" type="pres">
      <dgm:prSet presAssocID="{B7FE56EF-7062-6E45-A6E6-C8F21D62BFF4}" presName="horFlow" presStyleCnt="0"/>
      <dgm:spPr/>
    </dgm:pt>
    <dgm:pt modelId="{1E52F53C-E3C2-D148-B767-5271CC4059BD}" type="pres">
      <dgm:prSet presAssocID="{B7FE56EF-7062-6E45-A6E6-C8F21D62BFF4}" presName="bigChev" presStyleLbl="node1" presStyleIdx="1" presStyleCnt="3" custScaleX="137972"/>
      <dgm:spPr/>
      <dgm:t>
        <a:bodyPr/>
        <a:lstStyle/>
        <a:p>
          <a:endParaRPr lang="en-US"/>
        </a:p>
      </dgm:t>
    </dgm:pt>
    <dgm:pt modelId="{1A318562-CB96-8344-B81D-DCD6A5422749}" type="pres">
      <dgm:prSet presAssocID="{A5E1C64C-CE43-374B-A0D1-6906EC7A9929}" presName="parTrans" presStyleCnt="0"/>
      <dgm:spPr/>
    </dgm:pt>
    <dgm:pt modelId="{F66EFAE0-CC09-0A4D-9D23-44730B3DBECC}" type="pres">
      <dgm:prSet presAssocID="{AC9887C5-6566-4440-860D-44690F44E8B8}" presName="node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6EA7CA-A620-D047-8E1C-C2BF89F4E88E}" type="pres">
      <dgm:prSet presAssocID="{044B597F-B8D4-DB4A-BB59-A03C8B9DC254}" presName="sibTrans" presStyleCnt="0"/>
      <dgm:spPr/>
    </dgm:pt>
    <dgm:pt modelId="{BDB38C3D-6F19-5540-A907-9A6E9ED618FE}" type="pres">
      <dgm:prSet presAssocID="{D6F3213E-7480-9142-982C-03DFC75D2488}" presName="node" presStyleLbl="alignAccFollowNode1" presStyleIdx="3" presStyleCnt="6" custScaleX="1306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95E36E-2443-4441-B06D-2F39FB2B994D}" type="pres">
      <dgm:prSet presAssocID="{B7FE56EF-7062-6E45-A6E6-C8F21D62BFF4}" presName="vSp" presStyleCnt="0"/>
      <dgm:spPr/>
    </dgm:pt>
    <dgm:pt modelId="{D9ABD7E6-CAC8-4246-8D53-9D28A2FC3685}" type="pres">
      <dgm:prSet presAssocID="{2DA572AF-9868-D141-B492-C9BD90CDA848}" presName="horFlow" presStyleCnt="0"/>
      <dgm:spPr/>
    </dgm:pt>
    <dgm:pt modelId="{1376FD53-AA52-3C43-9AE3-7090460D7219}" type="pres">
      <dgm:prSet presAssocID="{2DA572AF-9868-D141-B492-C9BD90CDA848}" presName="bigChev" presStyleLbl="node1" presStyleIdx="2" presStyleCnt="3" custScaleX="137972"/>
      <dgm:spPr/>
      <dgm:t>
        <a:bodyPr/>
        <a:lstStyle/>
        <a:p>
          <a:endParaRPr lang="en-US"/>
        </a:p>
      </dgm:t>
    </dgm:pt>
    <dgm:pt modelId="{30F0DD32-CAA9-C34A-8365-E900BF5015B8}" type="pres">
      <dgm:prSet presAssocID="{BA6BA5A1-3BBF-AF47-8EC6-BBFF5A4F26B4}" presName="parTrans" presStyleCnt="0"/>
      <dgm:spPr/>
    </dgm:pt>
    <dgm:pt modelId="{BB0A051C-B125-134D-A0BD-724409583A9D}" type="pres">
      <dgm:prSet presAssocID="{429DEFE6-B78F-AB4A-9677-396D209B9105}" presName="node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A8138A-03DF-564B-9CA2-8D9F180BAAEF}" type="pres">
      <dgm:prSet presAssocID="{012F65C5-824D-8446-91B3-E26CA26BA277}" presName="sibTrans" presStyleCnt="0"/>
      <dgm:spPr/>
    </dgm:pt>
    <dgm:pt modelId="{2BEFC509-2DE4-C345-9F70-863BA0494A31}" type="pres">
      <dgm:prSet presAssocID="{F065C186-EC3A-9843-8050-A250941893C4}" presName="node" presStyleLbl="alignAccFollowNode1" presStyleIdx="5" presStyleCnt="6" custScaleX="1306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C46189-23A7-4713-A116-7ADE374E5913}" type="presOf" srcId="{2947C214-4207-E24A-9387-74BE00FAB4BA}" destId="{1ACCBA7E-116C-F241-9AAA-00BE104327B5}" srcOrd="0" destOrd="0" presId="urn:microsoft.com/office/officeart/2005/8/layout/lProcess3"/>
    <dgm:cxn modelId="{2FB01161-C012-EA43-BD8B-3E9E78786B5A}" srcId="{B7FE56EF-7062-6E45-A6E6-C8F21D62BFF4}" destId="{D6F3213E-7480-9142-982C-03DFC75D2488}" srcOrd="1" destOrd="0" parTransId="{C007C63F-F8BE-FE47-96DB-6F972EACA088}" sibTransId="{7712DBDD-3C67-8D46-80B7-CCCFE339165E}"/>
    <dgm:cxn modelId="{97ECF777-4894-9D44-810B-60DCCA59D104}" srcId="{B7FE56EF-7062-6E45-A6E6-C8F21D62BFF4}" destId="{AC9887C5-6566-4440-860D-44690F44E8B8}" srcOrd="0" destOrd="0" parTransId="{A5E1C64C-CE43-374B-A0D1-6906EC7A9929}" sibTransId="{044B597F-B8D4-DB4A-BB59-A03C8B9DC254}"/>
    <dgm:cxn modelId="{E2D3D163-4059-8E4B-9E7E-E27EDC3E0E3B}" srcId="{B837E489-5548-6F4B-AFCF-8D91DC7AD967}" destId="{13E5F9B8-11A3-C842-A4F8-90051C208063}" srcOrd="0" destOrd="0" parTransId="{226D7A52-0BA0-B342-B697-18965B95CA28}" sibTransId="{094E60F5-84A3-C847-AEF6-01AC2516FB0A}"/>
    <dgm:cxn modelId="{6C48D2BF-EE06-4304-84C0-9804534582D8}" type="presOf" srcId="{2DA572AF-9868-D141-B492-C9BD90CDA848}" destId="{1376FD53-AA52-3C43-9AE3-7090460D7219}" srcOrd="0" destOrd="0" presId="urn:microsoft.com/office/officeart/2005/8/layout/lProcess3"/>
    <dgm:cxn modelId="{27E4334B-F61D-429A-95AF-6951664197B5}" type="presOf" srcId="{429DEFE6-B78F-AB4A-9677-396D209B9105}" destId="{BB0A051C-B125-134D-A0BD-724409583A9D}" srcOrd="0" destOrd="0" presId="urn:microsoft.com/office/officeart/2005/8/layout/lProcess3"/>
    <dgm:cxn modelId="{E1FABA44-F87D-4D0E-B940-AC800E39D871}" type="presOf" srcId="{B7FE56EF-7062-6E45-A6E6-C8F21D62BFF4}" destId="{1E52F53C-E3C2-D148-B767-5271CC4059BD}" srcOrd="0" destOrd="0" presId="urn:microsoft.com/office/officeart/2005/8/layout/lProcess3"/>
    <dgm:cxn modelId="{65201484-28AB-7D49-B90A-2EB26142DBCF}" srcId="{13E5F9B8-11A3-C842-A4F8-90051C208063}" destId="{331EF5D0-B395-114F-A8F9-2D0F40954700}" srcOrd="1" destOrd="0" parTransId="{3FF614D0-1FDE-614A-886E-81164F6BE071}" sibTransId="{BD98659E-9174-B645-AEFC-9BDF333D5E32}"/>
    <dgm:cxn modelId="{12E70467-196E-4C37-AACA-BCFB84714C0E}" type="presOf" srcId="{F065C186-EC3A-9843-8050-A250941893C4}" destId="{2BEFC509-2DE4-C345-9F70-863BA0494A31}" srcOrd="0" destOrd="0" presId="urn:microsoft.com/office/officeart/2005/8/layout/lProcess3"/>
    <dgm:cxn modelId="{547E4EA8-87EE-4EE7-A39A-1F60E1541065}" type="presOf" srcId="{13E5F9B8-11A3-C842-A4F8-90051C208063}" destId="{03316CE6-1A9F-BD48-B01D-BF48A362B6F5}" srcOrd="0" destOrd="0" presId="urn:microsoft.com/office/officeart/2005/8/layout/lProcess3"/>
    <dgm:cxn modelId="{A9A95EEE-D75D-CF43-9D50-23CC479D64AA}" srcId="{2DA572AF-9868-D141-B492-C9BD90CDA848}" destId="{429DEFE6-B78F-AB4A-9677-396D209B9105}" srcOrd="0" destOrd="0" parTransId="{BA6BA5A1-3BBF-AF47-8EC6-BBFF5A4F26B4}" sibTransId="{012F65C5-824D-8446-91B3-E26CA26BA277}"/>
    <dgm:cxn modelId="{353BD2C6-A502-4232-9580-DBA14046D35E}" type="presOf" srcId="{AC9887C5-6566-4440-860D-44690F44E8B8}" destId="{F66EFAE0-CC09-0A4D-9D23-44730B3DBECC}" srcOrd="0" destOrd="0" presId="urn:microsoft.com/office/officeart/2005/8/layout/lProcess3"/>
    <dgm:cxn modelId="{C0817C56-39CF-754B-8EFA-C182216E1D65}" srcId="{B837E489-5548-6F4B-AFCF-8D91DC7AD967}" destId="{2DA572AF-9868-D141-B492-C9BD90CDA848}" srcOrd="2" destOrd="0" parTransId="{DA0733DF-712C-5445-B1A8-5A49B58BCD53}" sibTransId="{E1B81505-D25B-A249-ABD0-6B4A8A6F5F19}"/>
    <dgm:cxn modelId="{07D7EEAD-E3A2-42FA-AD08-22E345B3BCB4}" type="presOf" srcId="{331EF5D0-B395-114F-A8F9-2D0F40954700}" destId="{531635A1-DB95-E546-B58F-FF72B5AC800F}" srcOrd="0" destOrd="0" presId="urn:microsoft.com/office/officeart/2005/8/layout/lProcess3"/>
    <dgm:cxn modelId="{A29F32BC-F2CF-8D4C-B85D-A9857CB90BA2}" srcId="{2DA572AF-9868-D141-B492-C9BD90CDA848}" destId="{F065C186-EC3A-9843-8050-A250941893C4}" srcOrd="1" destOrd="0" parTransId="{AD8E2464-E0FD-3F4D-A2C2-7DFE9C5F057B}" sibTransId="{655A06FE-8321-0B4C-B542-141CFF562287}"/>
    <dgm:cxn modelId="{2E942DC7-6D44-074F-BFFD-C4475BF5914A}" srcId="{B837E489-5548-6F4B-AFCF-8D91DC7AD967}" destId="{B7FE56EF-7062-6E45-A6E6-C8F21D62BFF4}" srcOrd="1" destOrd="0" parTransId="{E6625998-E57D-8543-8E80-B0FEC0C5DB03}" sibTransId="{9C10CE2B-EE13-7142-8028-32491A659F5F}"/>
    <dgm:cxn modelId="{F96A8CCC-247E-41F1-9A70-FAE4A5F4C4C1}" type="presOf" srcId="{B837E489-5548-6F4B-AFCF-8D91DC7AD967}" destId="{9D0CA63A-89A9-774C-826C-069ED15A6F6A}" srcOrd="0" destOrd="0" presId="urn:microsoft.com/office/officeart/2005/8/layout/lProcess3"/>
    <dgm:cxn modelId="{7EC5DB85-6AB1-7C42-BA20-57D7196B6B41}" srcId="{13E5F9B8-11A3-C842-A4F8-90051C208063}" destId="{2947C214-4207-E24A-9387-74BE00FAB4BA}" srcOrd="0" destOrd="0" parTransId="{FE096B5F-B88F-4C4D-9CD3-6F2226FCED70}" sibTransId="{A737CE7E-FA1C-CE41-A34F-08CA2027B29E}"/>
    <dgm:cxn modelId="{B61B6328-941E-4F0A-BBC0-7B0E9D90730A}" type="presOf" srcId="{D6F3213E-7480-9142-982C-03DFC75D2488}" destId="{BDB38C3D-6F19-5540-A907-9A6E9ED618FE}" srcOrd="0" destOrd="0" presId="urn:microsoft.com/office/officeart/2005/8/layout/lProcess3"/>
    <dgm:cxn modelId="{C586A69F-DD42-4E06-B1C0-A71C2FB51CE3}" type="presParOf" srcId="{9D0CA63A-89A9-774C-826C-069ED15A6F6A}" destId="{C5C65A7D-8276-9D4D-BDFE-6C49FAC219A3}" srcOrd="0" destOrd="0" presId="urn:microsoft.com/office/officeart/2005/8/layout/lProcess3"/>
    <dgm:cxn modelId="{4B860DFE-7017-4787-9E84-93B50F8B5C2F}" type="presParOf" srcId="{C5C65A7D-8276-9D4D-BDFE-6C49FAC219A3}" destId="{03316CE6-1A9F-BD48-B01D-BF48A362B6F5}" srcOrd="0" destOrd="0" presId="urn:microsoft.com/office/officeart/2005/8/layout/lProcess3"/>
    <dgm:cxn modelId="{1D38EE44-EB14-4F11-A6C0-E44EABA4D455}" type="presParOf" srcId="{C5C65A7D-8276-9D4D-BDFE-6C49FAC219A3}" destId="{75F4E1D2-2EFE-D944-AEC1-FBCB6010A22B}" srcOrd="1" destOrd="0" presId="urn:microsoft.com/office/officeart/2005/8/layout/lProcess3"/>
    <dgm:cxn modelId="{0EDF55A9-7337-4382-9A52-7DF4B287633F}" type="presParOf" srcId="{C5C65A7D-8276-9D4D-BDFE-6C49FAC219A3}" destId="{1ACCBA7E-116C-F241-9AAA-00BE104327B5}" srcOrd="2" destOrd="0" presId="urn:microsoft.com/office/officeart/2005/8/layout/lProcess3"/>
    <dgm:cxn modelId="{9DD1B390-7B42-4EF6-A4A6-13DB6E46A61F}" type="presParOf" srcId="{C5C65A7D-8276-9D4D-BDFE-6C49FAC219A3}" destId="{29E82145-609F-0F4B-B769-F2AFC073E07A}" srcOrd="3" destOrd="0" presId="urn:microsoft.com/office/officeart/2005/8/layout/lProcess3"/>
    <dgm:cxn modelId="{88E7AD9A-0052-47BA-B8B7-FADBBCE7B6A0}" type="presParOf" srcId="{C5C65A7D-8276-9D4D-BDFE-6C49FAC219A3}" destId="{531635A1-DB95-E546-B58F-FF72B5AC800F}" srcOrd="4" destOrd="0" presId="urn:microsoft.com/office/officeart/2005/8/layout/lProcess3"/>
    <dgm:cxn modelId="{03FE391B-6170-4208-ADA9-A5E56D011811}" type="presParOf" srcId="{9D0CA63A-89A9-774C-826C-069ED15A6F6A}" destId="{5A66C72B-1979-034C-9C78-56B4786343E6}" srcOrd="1" destOrd="0" presId="urn:microsoft.com/office/officeart/2005/8/layout/lProcess3"/>
    <dgm:cxn modelId="{6390DC39-FD4A-46F9-888F-B3D8176E8656}" type="presParOf" srcId="{9D0CA63A-89A9-774C-826C-069ED15A6F6A}" destId="{6C2B57FB-4C8E-9C4C-9005-09D33F2459CF}" srcOrd="2" destOrd="0" presId="urn:microsoft.com/office/officeart/2005/8/layout/lProcess3"/>
    <dgm:cxn modelId="{20297B96-DD7A-4A4A-AF6B-E9241BB05593}" type="presParOf" srcId="{6C2B57FB-4C8E-9C4C-9005-09D33F2459CF}" destId="{1E52F53C-E3C2-D148-B767-5271CC4059BD}" srcOrd="0" destOrd="0" presId="urn:microsoft.com/office/officeart/2005/8/layout/lProcess3"/>
    <dgm:cxn modelId="{A0DE17E6-B5A4-4E53-9272-79B38F4B9F71}" type="presParOf" srcId="{6C2B57FB-4C8E-9C4C-9005-09D33F2459CF}" destId="{1A318562-CB96-8344-B81D-DCD6A5422749}" srcOrd="1" destOrd="0" presId="urn:microsoft.com/office/officeart/2005/8/layout/lProcess3"/>
    <dgm:cxn modelId="{C4862ABE-FC0A-4C72-BCF2-F75D50C1892D}" type="presParOf" srcId="{6C2B57FB-4C8E-9C4C-9005-09D33F2459CF}" destId="{F66EFAE0-CC09-0A4D-9D23-44730B3DBECC}" srcOrd="2" destOrd="0" presId="urn:microsoft.com/office/officeart/2005/8/layout/lProcess3"/>
    <dgm:cxn modelId="{8CD3E6FC-BB2A-4440-9E18-6723BCFBB425}" type="presParOf" srcId="{6C2B57FB-4C8E-9C4C-9005-09D33F2459CF}" destId="{DE6EA7CA-A620-D047-8E1C-C2BF89F4E88E}" srcOrd="3" destOrd="0" presId="urn:microsoft.com/office/officeart/2005/8/layout/lProcess3"/>
    <dgm:cxn modelId="{276F0800-3F89-45AB-A343-AB1951C6D0D7}" type="presParOf" srcId="{6C2B57FB-4C8E-9C4C-9005-09D33F2459CF}" destId="{BDB38C3D-6F19-5540-A907-9A6E9ED618FE}" srcOrd="4" destOrd="0" presId="urn:microsoft.com/office/officeart/2005/8/layout/lProcess3"/>
    <dgm:cxn modelId="{C44B2EC4-33A3-4C0A-9273-A45E824D96FF}" type="presParOf" srcId="{9D0CA63A-89A9-774C-826C-069ED15A6F6A}" destId="{0F95E36E-2443-4441-B06D-2F39FB2B994D}" srcOrd="3" destOrd="0" presId="urn:microsoft.com/office/officeart/2005/8/layout/lProcess3"/>
    <dgm:cxn modelId="{E6F8DD7B-A7CC-49C1-8B5A-55F90B8152E6}" type="presParOf" srcId="{9D0CA63A-89A9-774C-826C-069ED15A6F6A}" destId="{D9ABD7E6-CAC8-4246-8D53-9D28A2FC3685}" srcOrd="4" destOrd="0" presId="urn:microsoft.com/office/officeart/2005/8/layout/lProcess3"/>
    <dgm:cxn modelId="{38C6059A-D00B-403A-9D3E-2D2DA5620598}" type="presParOf" srcId="{D9ABD7E6-CAC8-4246-8D53-9D28A2FC3685}" destId="{1376FD53-AA52-3C43-9AE3-7090460D7219}" srcOrd="0" destOrd="0" presId="urn:microsoft.com/office/officeart/2005/8/layout/lProcess3"/>
    <dgm:cxn modelId="{BF8A184A-C64F-4567-BD51-B8867895AABA}" type="presParOf" srcId="{D9ABD7E6-CAC8-4246-8D53-9D28A2FC3685}" destId="{30F0DD32-CAA9-C34A-8365-E900BF5015B8}" srcOrd="1" destOrd="0" presId="urn:microsoft.com/office/officeart/2005/8/layout/lProcess3"/>
    <dgm:cxn modelId="{AFA6E2C6-021E-4B7D-A0FD-C9C2D80CC8DE}" type="presParOf" srcId="{D9ABD7E6-CAC8-4246-8D53-9D28A2FC3685}" destId="{BB0A051C-B125-134D-A0BD-724409583A9D}" srcOrd="2" destOrd="0" presId="urn:microsoft.com/office/officeart/2005/8/layout/lProcess3"/>
    <dgm:cxn modelId="{314B0187-6ED1-4C64-9C15-199A632C3606}" type="presParOf" srcId="{D9ABD7E6-CAC8-4246-8D53-9D28A2FC3685}" destId="{19A8138A-03DF-564B-9CA2-8D9F180BAAEF}" srcOrd="3" destOrd="0" presId="urn:microsoft.com/office/officeart/2005/8/layout/lProcess3"/>
    <dgm:cxn modelId="{33F3A6AB-B139-4652-8131-17770EDA465E}" type="presParOf" srcId="{D9ABD7E6-CAC8-4246-8D53-9D28A2FC3685}" destId="{2BEFC509-2DE4-C345-9F70-863BA0494A31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316CE6-1A9F-BD48-B01D-BF48A362B6F5}">
      <dsp:nvSpPr>
        <dsp:cNvPr id="0" name=""/>
        <dsp:cNvSpPr/>
      </dsp:nvSpPr>
      <dsp:spPr>
        <a:xfrm>
          <a:off x="3769" y="333850"/>
          <a:ext cx="2538977" cy="7360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Release 1</a:t>
          </a:r>
          <a:br>
            <a:rPr lang="en-US" sz="2400" kern="1200" dirty="0" smtClean="0"/>
          </a:br>
          <a:r>
            <a:rPr lang="en-US" sz="2400" kern="1200" dirty="0" smtClean="0"/>
            <a:t>(May 2015)</a:t>
          </a:r>
          <a:endParaRPr lang="en-US" sz="2400" kern="1200" dirty="0"/>
        </a:p>
      </dsp:txBody>
      <dsp:txXfrm>
        <a:off x="371811" y="333850"/>
        <a:ext cx="1802893" cy="736084"/>
      </dsp:txXfrm>
    </dsp:sp>
    <dsp:sp modelId="{1ACCBA7E-116C-F241-9AAA-00BE104327B5}">
      <dsp:nvSpPr>
        <dsp:cNvPr id="0" name=""/>
        <dsp:cNvSpPr/>
      </dsp:nvSpPr>
      <dsp:spPr>
        <a:xfrm>
          <a:off x="2303519" y="396417"/>
          <a:ext cx="1527376" cy="61095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New features</a:t>
          </a:r>
          <a:endParaRPr lang="en-US" sz="1600" b="1" kern="1200" dirty="0"/>
        </a:p>
      </dsp:txBody>
      <dsp:txXfrm>
        <a:off x="2608994" y="396417"/>
        <a:ext cx="916426" cy="610950"/>
      </dsp:txXfrm>
    </dsp:sp>
    <dsp:sp modelId="{531635A1-DB95-E546-B58F-FF72B5AC800F}">
      <dsp:nvSpPr>
        <dsp:cNvPr id="0" name=""/>
        <dsp:cNvSpPr/>
      </dsp:nvSpPr>
      <dsp:spPr>
        <a:xfrm>
          <a:off x="3617062" y="396417"/>
          <a:ext cx="1995791" cy="61095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Maintenance</a:t>
          </a:r>
          <a:endParaRPr lang="en-US" sz="1600" b="1" kern="1200" dirty="0"/>
        </a:p>
      </dsp:txBody>
      <dsp:txXfrm>
        <a:off x="3922537" y="396417"/>
        <a:ext cx="1384841" cy="610950"/>
      </dsp:txXfrm>
    </dsp:sp>
    <dsp:sp modelId="{1E52F53C-E3C2-D148-B767-5271CC4059BD}">
      <dsp:nvSpPr>
        <dsp:cNvPr id="0" name=""/>
        <dsp:cNvSpPr/>
      </dsp:nvSpPr>
      <dsp:spPr>
        <a:xfrm>
          <a:off x="3769" y="1172987"/>
          <a:ext cx="2538977" cy="7360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Release 2</a:t>
          </a:r>
          <a:br>
            <a:rPr lang="en-US" sz="2400" kern="1200" dirty="0" smtClean="0"/>
          </a:br>
          <a:r>
            <a:rPr lang="en-US" sz="2400" kern="1200" dirty="0" smtClean="0"/>
            <a:t>(August 2015)</a:t>
          </a:r>
          <a:endParaRPr lang="en-US" sz="2400" kern="1200" dirty="0"/>
        </a:p>
      </dsp:txBody>
      <dsp:txXfrm>
        <a:off x="371811" y="1172987"/>
        <a:ext cx="1802893" cy="736084"/>
      </dsp:txXfrm>
    </dsp:sp>
    <dsp:sp modelId="{F66EFAE0-CC09-0A4D-9D23-44730B3DBECC}">
      <dsp:nvSpPr>
        <dsp:cNvPr id="0" name=""/>
        <dsp:cNvSpPr/>
      </dsp:nvSpPr>
      <dsp:spPr>
        <a:xfrm>
          <a:off x="2303519" y="1235554"/>
          <a:ext cx="1527376" cy="61095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New features</a:t>
          </a:r>
          <a:endParaRPr lang="en-US" sz="1600" b="1" kern="1200" dirty="0"/>
        </a:p>
      </dsp:txBody>
      <dsp:txXfrm>
        <a:off x="2608994" y="1235554"/>
        <a:ext cx="916426" cy="610950"/>
      </dsp:txXfrm>
    </dsp:sp>
    <dsp:sp modelId="{BDB38C3D-6F19-5540-A907-9A6E9ED618FE}">
      <dsp:nvSpPr>
        <dsp:cNvPr id="0" name=""/>
        <dsp:cNvSpPr/>
      </dsp:nvSpPr>
      <dsp:spPr>
        <a:xfrm>
          <a:off x="3617062" y="1235554"/>
          <a:ext cx="1995791" cy="61095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Maintenance</a:t>
          </a:r>
          <a:endParaRPr lang="en-US" sz="1600" b="1" kern="1200" dirty="0"/>
        </a:p>
      </dsp:txBody>
      <dsp:txXfrm>
        <a:off x="3922537" y="1235554"/>
        <a:ext cx="1384841" cy="610950"/>
      </dsp:txXfrm>
    </dsp:sp>
    <dsp:sp modelId="{1376FD53-AA52-3C43-9AE3-7090460D7219}">
      <dsp:nvSpPr>
        <dsp:cNvPr id="0" name=""/>
        <dsp:cNvSpPr/>
      </dsp:nvSpPr>
      <dsp:spPr>
        <a:xfrm>
          <a:off x="3769" y="2012124"/>
          <a:ext cx="2538977" cy="7360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371811" y="2012124"/>
        <a:ext cx="1802893" cy="736084"/>
      </dsp:txXfrm>
    </dsp:sp>
    <dsp:sp modelId="{BB0A051C-B125-134D-A0BD-724409583A9D}">
      <dsp:nvSpPr>
        <dsp:cNvPr id="0" name=""/>
        <dsp:cNvSpPr/>
      </dsp:nvSpPr>
      <dsp:spPr>
        <a:xfrm>
          <a:off x="2303519" y="2074691"/>
          <a:ext cx="1527376" cy="61095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New features</a:t>
          </a:r>
          <a:endParaRPr lang="en-US" sz="1600" b="1" kern="1200" dirty="0"/>
        </a:p>
      </dsp:txBody>
      <dsp:txXfrm>
        <a:off x="2608994" y="2074691"/>
        <a:ext cx="916426" cy="610950"/>
      </dsp:txXfrm>
    </dsp:sp>
    <dsp:sp modelId="{2BEFC509-2DE4-C345-9F70-863BA0494A31}">
      <dsp:nvSpPr>
        <dsp:cNvPr id="0" name=""/>
        <dsp:cNvSpPr/>
      </dsp:nvSpPr>
      <dsp:spPr>
        <a:xfrm>
          <a:off x="3617062" y="2074691"/>
          <a:ext cx="1995791" cy="61095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Maintenance</a:t>
          </a:r>
          <a:endParaRPr lang="en-US" sz="1600" b="1" kern="1200" dirty="0"/>
        </a:p>
      </dsp:txBody>
      <dsp:txXfrm>
        <a:off x="3922537" y="2074691"/>
        <a:ext cx="1384841" cy="610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3B942-E355-40D6-9CAC-B2B9E99F0941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28C0B-2348-4FD8-BF51-EC56E7D6ED2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925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3133F-5328-4751-B0E4-3646D7EE8743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8618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3133F-5328-4751-B0E4-3646D7EE8743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E32DCA-1449-4A12-82DA-606DD1ABF725}" type="slidenum">
              <a:rPr lang="en-GB" altLang="en-US" smtClean="0"/>
              <a:pPr/>
              <a:t>15</a:t>
            </a:fld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636912"/>
            <a:ext cx="7772400" cy="2163687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4000" cap="none" spc="-8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9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67BDBC9-2DB0-46F3-A943-B0F145512E6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0750"/>
            <a:ext cx="8363272" cy="6839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756002"/>
          </a:xfrm>
        </p:spPr>
        <p:txBody>
          <a:bodyPr>
            <a:normAutofit/>
          </a:bodyPr>
          <a:lstStyle>
            <a:lvl1pPr>
              <a:defRPr sz="400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196752"/>
            <a:ext cx="3816424" cy="49040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7984" y="1196752"/>
            <a:ext cx="3954016" cy="49040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96734"/>
            <a:ext cx="8363272" cy="6839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07524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8064" y="6453336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DDDCEC77-EEAF-49C6-AC3C-F1C0AAE629F2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67BDBC9-2DB0-46F3-A943-B0F145512E6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9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-60" baseline="0">
          <a:solidFill>
            <a:srgbClr val="0635BA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arah.jones@glasgow.ac.u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dmptool.org/2016/02/10/dmps-are-going-globa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scmail.ac.uk/DMPONLINE-USER-GROU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DigitalCurationCentre/DMPonline_v4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://www.dcc.ac.uk/resources/data-management-plan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dmponline@dcc.ac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d-alliance.github.io/metadata-directory/standards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6508" y="1628800"/>
            <a:ext cx="6897960" cy="2163687"/>
          </a:xfrm>
        </p:spPr>
        <p:txBody>
          <a:bodyPr/>
          <a:lstStyle/>
          <a:p>
            <a:r>
              <a:rPr lang="en-GB" sz="4800" dirty="0" smtClean="0">
                <a:solidFill>
                  <a:srgbClr val="0635BA"/>
                </a:solidFill>
              </a:rPr>
              <a:t>Where next with DMPonline</a:t>
            </a:r>
            <a:endParaRPr lang="en-GB" sz="4800" dirty="0">
              <a:solidFill>
                <a:srgbClr val="0635BA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0482" y="3861048"/>
            <a:ext cx="4625752" cy="1728192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2000" cap="none" dirty="0" smtClean="0">
                <a:solidFill>
                  <a:schemeClr val="tx1"/>
                </a:solidFill>
                <a:latin typeface="+mn-lt"/>
              </a:rPr>
              <a:t>Sarah Jones</a:t>
            </a:r>
          </a:p>
          <a:p>
            <a:pPr algn="ctr">
              <a:spcAft>
                <a:spcPts val="0"/>
              </a:spcAft>
            </a:pPr>
            <a:r>
              <a:rPr lang="en-GB" sz="2000" cap="none" dirty="0" smtClean="0">
                <a:solidFill>
                  <a:schemeClr val="tx1"/>
                </a:solidFill>
                <a:latin typeface="+mn-lt"/>
              </a:rPr>
              <a:t>Digital Curation Centre, Glasgow</a:t>
            </a:r>
          </a:p>
          <a:p>
            <a:pPr algn="ctr">
              <a:spcAft>
                <a:spcPts val="0"/>
              </a:spcAft>
            </a:pPr>
            <a:r>
              <a:rPr lang="en-GB" sz="2000" cap="none" dirty="0" smtClean="0">
                <a:solidFill>
                  <a:schemeClr val="tx1"/>
                </a:solidFill>
                <a:latin typeface="+mn-lt"/>
                <a:hlinkClick r:id="rId2"/>
              </a:rPr>
              <a:t>sarah.jones@glasgow.ac.uk</a:t>
            </a:r>
            <a:endParaRPr lang="en-GB" sz="2000" cap="none" dirty="0" smtClean="0">
              <a:solidFill>
                <a:schemeClr val="tx1"/>
              </a:solidFill>
              <a:latin typeface="+mn-lt"/>
            </a:endParaRPr>
          </a:p>
          <a:p>
            <a:pPr algn="ctr">
              <a:spcAft>
                <a:spcPts val="0"/>
              </a:spcAft>
            </a:pPr>
            <a:r>
              <a:rPr lang="en-GB" sz="2000" cap="none" dirty="0" smtClean="0">
                <a:solidFill>
                  <a:schemeClr val="tx1"/>
                </a:solidFill>
                <a:latin typeface="+mn-lt"/>
              </a:rPr>
              <a:t>Twitter: @</a:t>
            </a:r>
            <a:r>
              <a:rPr lang="en-GB" sz="2000" cap="none" dirty="0" err="1" smtClean="0">
                <a:solidFill>
                  <a:schemeClr val="tx1"/>
                </a:solidFill>
                <a:latin typeface="+mn-lt"/>
              </a:rPr>
              <a:t>sjDCC</a:t>
            </a:r>
            <a:endParaRPr lang="en-GB" sz="2000" cap="none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3" descr="DCC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900" y="404664"/>
            <a:ext cx="40386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27584" y="6381401"/>
            <a:ext cx="6696744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400" i="1" dirty="0" smtClean="0"/>
              <a:t>Advanced DMPonline </a:t>
            </a:r>
            <a:r>
              <a:rPr lang="en-GB" sz="1400" i="1" dirty="0"/>
              <a:t>workshop, </a:t>
            </a:r>
            <a:r>
              <a:rPr lang="en-GB" sz="1400" i="1" dirty="0" smtClean="0"/>
              <a:t>16 February 2016</a:t>
            </a:r>
            <a:r>
              <a:rPr lang="en-GB" sz="1400" i="1" smtClean="0"/>
              <a:t>, Ormskirk</a:t>
            </a:r>
            <a:endParaRPr lang="en-GB" sz="1400" i="1" dirty="0"/>
          </a:p>
        </p:txBody>
      </p:sp>
      <p:pic>
        <p:nvPicPr>
          <p:cNvPr id="7" name="Picture 6" descr="DMPonline_logo_biggerjp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52320" y="5325489"/>
            <a:ext cx="1516969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05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Closer join-up with DMPTool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256584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Common activities and interests: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How to monitor policies and update templates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/>
              <a:t>Liaison &amp; engagement with research funders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Supporting institutions to customise the tool and use the content in DMPs to full effect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Alignment and integration with other tools &amp; systems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Moving DMPs beyond compliance checkboxes to actually support open practices</a:t>
            </a:r>
          </a:p>
          <a:p>
            <a:pPr>
              <a:spcAft>
                <a:spcPts val="1200"/>
              </a:spcAft>
            </a:pP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blog.dmptool.org/2016/02/10/dmps-are-going-global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807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single platform for all things DMP?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075240" cy="4713387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GB" dirty="0" smtClean="0"/>
              <a:t>Currently investigating options to converge on a single codebase with DMPTool team</a:t>
            </a:r>
          </a:p>
          <a:p>
            <a:pPr>
              <a:spcAft>
                <a:spcPts val="1800"/>
              </a:spcAft>
            </a:pPr>
            <a:r>
              <a:rPr lang="en-GB" dirty="0" smtClean="0"/>
              <a:t>Benefit from pooling resource and expertise</a:t>
            </a:r>
          </a:p>
          <a:p>
            <a:pPr>
              <a:spcAft>
                <a:spcPts val="1800"/>
              </a:spcAft>
            </a:pPr>
            <a:r>
              <a:rPr lang="en-GB" dirty="0" smtClean="0"/>
              <a:t>Bring together features and strengths of each tool</a:t>
            </a:r>
          </a:p>
          <a:p>
            <a:pPr>
              <a:spcAft>
                <a:spcPts val="1800"/>
              </a:spcAft>
            </a:pPr>
            <a:r>
              <a:rPr lang="en-GB" dirty="0" smtClean="0"/>
              <a:t>Co-manage, co-develop and issue joint roadmap</a:t>
            </a:r>
            <a:endParaRPr lang="en-GB" dirty="0"/>
          </a:p>
        </p:txBody>
      </p:sp>
      <p:pic>
        <p:nvPicPr>
          <p:cNvPr id="3074" name="Picture 2" descr="http://dmptool.files.wordpress.com/2014/03/cropped-dmptool_icon_n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229200"/>
            <a:ext cx="1323703" cy="1463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MPonline_logo_biggerjp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5225335"/>
            <a:ext cx="1516969" cy="151216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71900" y="4941168"/>
            <a:ext cx="1656184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utoShape 4" descr="Image result for question mar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6" descr="Image result for question mar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123728" y="5517232"/>
            <a:ext cx="1368152" cy="36004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436096" y="5500947"/>
            <a:ext cx="1309222" cy="527085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vignette3.wikia.nocookie.net/spore/images/6/6c/Question-mark.png/revision/latest?cb=2011042723052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856" y="5165334"/>
            <a:ext cx="728271" cy="919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34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187624" y="476672"/>
            <a:ext cx="7859216" cy="8640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dirty="0" smtClean="0">
                <a:solidFill>
                  <a:srgbClr val="FF9900"/>
                </a:solidFill>
                <a:latin typeface="+mj-lt"/>
              </a:rPr>
              <a:t>Roadmap for 2015</a:t>
            </a:r>
            <a:endParaRPr lang="en-GB" sz="4800" dirty="0">
              <a:solidFill>
                <a:srgbClr val="FF9900"/>
              </a:solidFill>
              <a:latin typeface="+mj-lt"/>
            </a:endParaRPr>
          </a:p>
        </p:txBody>
      </p:sp>
      <p:sp>
        <p:nvSpPr>
          <p:cNvPr id="6" name="Right Arrow Callout 5"/>
          <p:cNvSpPr>
            <a:spLocks noChangeArrowheads="1"/>
          </p:cNvSpPr>
          <p:nvPr/>
        </p:nvSpPr>
        <p:spPr bwMode="auto">
          <a:xfrm>
            <a:off x="330200" y="1721643"/>
            <a:ext cx="2784475" cy="4011613"/>
          </a:xfrm>
          <a:prstGeom prst="rightArrowCallout">
            <a:avLst>
              <a:gd name="adj1" fmla="val 8417"/>
              <a:gd name="adj2" fmla="val 7370"/>
              <a:gd name="adj3" fmla="val 15208"/>
              <a:gd name="adj4" fmla="val 76421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GB"/>
          </a:p>
        </p:txBody>
      </p:sp>
      <p:graphicFrame>
        <p:nvGraphicFramePr>
          <p:cNvPr id="10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6939686"/>
              </p:ext>
            </p:extLst>
          </p:nvPr>
        </p:nvGraphicFramePr>
        <p:xfrm>
          <a:off x="3059832" y="2204864"/>
          <a:ext cx="5616624" cy="30820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434975" y="1891952"/>
            <a:ext cx="1878013" cy="3697288"/>
            <a:chOff x="6863256" y="2175155"/>
            <a:chExt cx="1835685" cy="3887408"/>
          </a:xfrm>
        </p:grpSpPr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6872566" y="2957978"/>
              <a:ext cx="1826375" cy="747771"/>
            </a:xfrm>
            <a:prstGeom prst="rect">
              <a:avLst/>
            </a:prstGeom>
            <a:solidFill>
              <a:srgbClr val="4BACC6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FontTx/>
                <a:buNone/>
                <a:defRPr/>
              </a:pPr>
              <a:r>
                <a:rPr lang="en-US" altLang="en-US" sz="2000" smtClean="0">
                  <a:solidFill>
                    <a:srgbClr val="FFFFFF"/>
                  </a:solidFill>
                  <a:latin typeface="Calibri" charset="0"/>
                </a:rPr>
                <a:t>DMP lifecycle and review</a:t>
              </a: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6866359" y="3752485"/>
              <a:ext cx="1827926" cy="749440"/>
            </a:xfrm>
            <a:prstGeom prst="rect">
              <a:avLst/>
            </a:prstGeom>
            <a:solidFill>
              <a:srgbClr val="8064A2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FontTx/>
                <a:buNone/>
                <a:defRPr/>
              </a:pPr>
              <a:r>
                <a:rPr lang="en-US" altLang="en-US" sz="2000" smtClean="0">
                  <a:solidFill>
                    <a:srgbClr val="FFFFFF"/>
                  </a:solidFill>
                  <a:latin typeface="Calibri" charset="0"/>
                </a:rPr>
                <a:t>API for system integration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6863256" y="5314792"/>
              <a:ext cx="1826375" cy="74777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FontTx/>
                <a:buNone/>
                <a:defRPr/>
              </a:pPr>
              <a:r>
                <a:rPr lang="en-US" altLang="en-US" sz="2000" smtClean="0">
                  <a:solidFill>
                    <a:srgbClr val="FFFFFF"/>
                  </a:solidFill>
                  <a:latin typeface="Calibri" charset="0"/>
                </a:rPr>
                <a:t>Locale-aware support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6864808" y="4545322"/>
              <a:ext cx="1826374" cy="749441"/>
            </a:xfrm>
            <a:prstGeom prst="rect">
              <a:avLst/>
            </a:prstGeom>
            <a:solidFill>
              <a:srgbClr val="9BBB59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FontTx/>
                <a:buNone/>
                <a:defRPr/>
              </a:pPr>
              <a:r>
                <a:rPr lang="en-US" altLang="en-US" sz="2000" smtClean="0">
                  <a:solidFill>
                    <a:srgbClr val="FFFFFF"/>
                  </a:solidFill>
                  <a:latin typeface="Calibri" charset="0"/>
                </a:rPr>
                <a:t>Institutional enhancements</a:t>
              </a: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6872566" y="2175155"/>
              <a:ext cx="1826375" cy="747771"/>
            </a:xfrm>
            <a:prstGeom prst="rect">
              <a:avLst/>
            </a:prstGeom>
            <a:solidFill>
              <a:srgbClr val="F79646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FontTx/>
                <a:buNone/>
                <a:defRPr/>
              </a:pPr>
              <a:r>
                <a:rPr lang="en-US" altLang="en-US" sz="2000" dirty="0" smtClean="0">
                  <a:solidFill>
                    <a:srgbClr val="FFFFFF"/>
                  </a:solidFill>
                  <a:latin typeface="Calibri" charset="0"/>
                </a:rPr>
                <a:t>Usability enhancements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28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Lifecycle and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075240" cy="4857403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dirty="0"/>
              <a:t>Indicate different phases and versions of a plan</a:t>
            </a:r>
          </a:p>
          <a:p>
            <a:pPr lvl="0">
              <a:lnSpc>
                <a:spcPct val="150000"/>
              </a:lnSpc>
            </a:pPr>
            <a:r>
              <a:rPr lang="en-US" dirty="0"/>
              <a:t>Flexible support for different institutional processes</a:t>
            </a:r>
            <a:endParaRPr lang="en-GB" dirty="0"/>
          </a:p>
          <a:p>
            <a:pPr lvl="0">
              <a:lnSpc>
                <a:spcPct val="150000"/>
              </a:lnSpc>
            </a:pPr>
            <a:r>
              <a:rPr lang="en-US" dirty="0"/>
              <a:t>When to provide institutional access to plans 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altLang="en-US" dirty="0">
                <a:ea typeface="ＭＳ Ｐゴシック" charset="-128"/>
              </a:rPr>
              <a:t>Support for reviewer </a:t>
            </a:r>
            <a:r>
              <a:rPr lang="en-US" altLang="en-US" dirty="0" smtClean="0">
                <a:ea typeface="ＭＳ Ｐゴシック" charset="-128"/>
              </a:rPr>
              <a:t>role &amp;                                       alerts / notifications</a:t>
            </a:r>
            <a:endParaRPr lang="en-GB" altLang="en-US" dirty="0">
              <a:ea typeface="ＭＳ Ｐゴシック" charset="-128"/>
            </a:endParaRPr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5076056" y="3959117"/>
            <a:ext cx="3672408" cy="1743175"/>
            <a:chOff x="5076056" y="4293096"/>
            <a:chExt cx="3672408" cy="1743175"/>
          </a:xfrm>
        </p:grpSpPr>
        <p:sp>
          <p:nvSpPr>
            <p:cNvPr id="5" name="Rounded Rectangle 4"/>
            <p:cNvSpPr/>
            <p:nvPr/>
          </p:nvSpPr>
          <p:spPr>
            <a:xfrm>
              <a:off x="5076056" y="4308079"/>
              <a:ext cx="1440160" cy="172819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Initial DMP</a:t>
              </a:r>
            </a:p>
            <a:p>
              <a:pPr algn="ctr"/>
              <a:endParaRPr lang="en-GB" dirty="0"/>
            </a:p>
            <a:p>
              <a:pPr algn="ctr"/>
              <a:endParaRPr lang="en-GB" dirty="0" smtClean="0"/>
            </a:p>
            <a:p>
              <a:pPr algn="ctr"/>
              <a:endParaRPr lang="en-GB" dirty="0"/>
            </a:p>
            <a:p>
              <a:pPr algn="ctr"/>
              <a:endParaRPr lang="en-GB" dirty="0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7308304" y="4293096"/>
              <a:ext cx="1440160" cy="172819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Full DMP</a:t>
              </a:r>
            </a:p>
            <a:p>
              <a:pPr algn="ctr"/>
              <a:endParaRPr lang="en-GB" dirty="0"/>
            </a:p>
            <a:p>
              <a:pPr algn="ctr"/>
              <a:endParaRPr lang="en-GB" dirty="0" smtClean="0"/>
            </a:p>
            <a:p>
              <a:pPr algn="ctr"/>
              <a:endParaRPr lang="en-GB" dirty="0"/>
            </a:p>
            <a:p>
              <a:pPr algn="ctr"/>
              <a:endParaRPr lang="en-GB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6660232" y="5157192"/>
              <a:ext cx="576064" cy="14983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34"/>
            <p:cNvGrpSpPr/>
            <p:nvPr/>
          </p:nvGrpSpPr>
          <p:grpSpPr>
            <a:xfrm>
              <a:off x="5436096" y="4941168"/>
              <a:ext cx="792088" cy="936104"/>
              <a:chOff x="3347864" y="5085184"/>
              <a:chExt cx="792088" cy="936104"/>
            </a:xfrm>
          </p:grpSpPr>
          <p:sp>
            <p:nvSpPr>
              <p:cNvPr id="12" name="Arc 11"/>
              <p:cNvSpPr/>
              <p:nvPr/>
            </p:nvSpPr>
            <p:spPr>
              <a:xfrm>
                <a:off x="3347864" y="5085184"/>
                <a:ext cx="792088" cy="936104"/>
              </a:xfrm>
              <a:prstGeom prst="arc">
                <a:avLst>
                  <a:gd name="adj1" fmla="val 16200000"/>
                  <a:gd name="adj2" fmla="val 13808300"/>
                </a:avLst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 flipV="1">
                <a:off x="3419872" y="5157192"/>
                <a:ext cx="92803" cy="144016"/>
              </a:xfrm>
              <a:prstGeom prst="straightConnector1">
                <a:avLst/>
              </a:prstGeom>
              <a:ln w="3810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35"/>
            <p:cNvGrpSpPr/>
            <p:nvPr/>
          </p:nvGrpSpPr>
          <p:grpSpPr>
            <a:xfrm>
              <a:off x="7740352" y="4941168"/>
              <a:ext cx="792088" cy="936104"/>
              <a:chOff x="3347864" y="5085184"/>
              <a:chExt cx="792088" cy="936104"/>
            </a:xfrm>
          </p:grpSpPr>
          <p:sp>
            <p:nvSpPr>
              <p:cNvPr id="10" name="Arc 9"/>
              <p:cNvSpPr/>
              <p:nvPr/>
            </p:nvSpPr>
            <p:spPr>
              <a:xfrm>
                <a:off x="3347864" y="5085184"/>
                <a:ext cx="792088" cy="936104"/>
              </a:xfrm>
              <a:prstGeom prst="arc">
                <a:avLst>
                  <a:gd name="adj1" fmla="val 16200000"/>
                  <a:gd name="adj2" fmla="val 13808300"/>
                </a:avLst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3419872" y="5157192"/>
                <a:ext cx="92803" cy="144016"/>
              </a:xfrm>
              <a:prstGeom prst="straightConnector1">
                <a:avLst/>
              </a:prstGeom>
              <a:ln w="3810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" name="TextBox 13"/>
          <p:cNvSpPr txBox="1"/>
          <p:nvPr/>
        </p:nvSpPr>
        <p:spPr>
          <a:xfrm>
            <a:off x="323528" y="5068870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Draft </a:t>
            </a:r>
            <a:r>
              <a:rPr lang="en-GB" dirty="0" smtClean="0">
                <a:sym typeface="Wingdings" pitchFamily="2" charset="2"/>
              </a:rPr>
              <a:t> Reviewed  Revised  Complete  Submitted</a:t>
            </a:r>
            <a:endParaRPr lang="en-GB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223838" y="6119252"/>
            <a:ext cx="8631237" cy="62211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79375" indent="79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GB" altLang="en-US" sz="3000" i="1" dirty="0" smtClean="0">
                <a:solidFill>
                  <a:schemeClr val="bg1"/>
                </a:solidFill>
                <a:latin typeface="Calibri" charset="0"/>
              </a:rPr>
              <a:t>Focus on DMP as a ‘living document’ in projects</a:t>
            </a:r>
          </a:p>
          <a:p>
            <a:pPr>
              <a:buClrTx/>
              <a:buFont typeface="Arial" charset="0"/>
              <a:buChar char="•"/>
              <a:defRPr/>
            </a:pPr>
            <a:endParaRPr lang="en-US" altLang="en-US" sz="2800" dirty="0" smtClean="0">
              <a:latin typeface="Calibri" charset="0"/>
            </a:endParaRPr>
          </a:p>
          <a:p>
            <a:pPr>
              <a:lnSpc>
                <a:spcPct val="200000"/>
              </a:lnSpc>
              <a:buClrTx/>
              <a:buFont typeface="Arial" charset="0"/>
              <a:buChar char="•"/>
              <a:defRPr/>
            </a:pPr>
            <a:endParaRPr lang="en-GB" altLang="en-US" sz="3200" dirty="0" smtClean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58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696744" cy="868958"/>
          </a:xfrm>
        </p:spPr>
        <p:txBody>
          <a:bodyPr>
            <a:noAutofit/>
          </a:bodyPr>
          <a:lstStyle/>
          <a:p>
            <a:r>
              <a:rPr lang="en-US" altLang="en-US" dirty="0"/>
              <a:t>Usability enhancements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484784"/>
            <a:ext cx="8291264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dirty="0" smtClean="0"/>
              <a:t>Rethink layout/presentation of guidance and themes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dirty="0" smtClean="0"/>
              <a:t>Display/hide options for user to focus effort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dirty="0" smtClean="0"/>
              <a:t>Allow multiple suggested answers</a:t>
            </a:r>
          </a:p>
          <a:p>
            <a:pPr lvl="0">
              <a:lnSpc>
                <a:spcPct val="150000"/>
              </a:lnSpc>
              <a:spcAft>
                <a:spcPts val="1200"/>
              </a:spcAft>
            </a:pPr>
            <a:r>
              <a:rPr lang="en-US" dirty="0" smtClean="0"/>
              <a:t>Revisit the ‘create plan’ wizard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dirty="0"/>
              <a:t>Export own templates and guidance</a:t>
            </a:r>
            <a:endParaRPr lang="en-GB" dirty="0"/>
          </a:p>
          <a:p>
            <a:pPr lvl="0">
              <a:lnSpc>
                <a:spcPct val="150000"/>
              </a:lnSpc>
              <a:spcAft>
                <a:spcPts val="1200"/>
              </a:spcAft>
            </a:pPr>
            <a:r>
              <a:rPr lang="en-US" dirty="0" smtClean="0"/>
              <a:t>Create </a:t>
            </a:r>
            <a:r>
              <a:rPr lang="en-US" dirty="0"/>
              <a:t>a new template based on an existing one</a:t>
            </a:r>
          </a:p>
          <a:p>
            <a:pPr lvl="0">
              <a:lnSpc>
                <a:spcPct val="150000"/>
              </a:lnSpc>
              <a:spcAft>
                <a:spcPts val="1200"/>
              </a:spcAft>
            </a:pPr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924944"/>
            <a:ext cx="2670028" cy="2223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81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936104"/>
          </a:xfrm>
        </p:spPr>
        <p:txBody>
          <a:bodyPr/>
          <a:lstStyle/>
          <a:p>
            <a:r>
              <a:rPr lang="en-GB" altLang="en-US" dirty="0"/>
              <a:t>DMPonline user group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4294967295"/>
          </p:nvPr>
        </p:nvSpPr>
        <p:spPr>
          <a:xfrm>
            <a:off x="395537" y="1340768"/>
            <a:ext cx="8208912" cy="495801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r>
              <a:rPr lang="en-GB" altLang="en-US" sz="3000" dirty="0" smtClean="0"/>
              <a:t>Aims to make it easier for the community to feed in ideas and direct the development of DMPonline</a:t>
            </a:r>
          </a:p>
          <a:p>
            <a:endParaRPr lang="en-GB" altLang="en-US" sz="1700" dirty="0" smtClean="0"/>
          </a:p>
          <a:p>
            <a:r>
              <a:rPr lang="en-GB" altLang="en-US" sz="3000" dirty="0" smtClean="0"/>
              <a:t>We post plans for consultation and periodically hold sessions to gather input on specific aspects of implementation</a:t>
            </a:r>
          </a:p>
          <a:p>
            <a:endParaRPr lang="en-GB" altLang="en-US" sz="1700" dirty="0" smtClean="0"/>
          </a:p>
          <a:p>
            <a:r>
              <a:rPr lang="en-GB" altLang="en-US" sz="3000" dirty="0" smtClean="0"/>
              <a:t>Hope to get participants covering all roles e.g. researchers, RDM co-ordinators, administrators, developers, funders...</a:t>
            </a:r>
          </a:p>
          <a:p>
            <a:pPr>
              <a:buNone/>
            </a:pPr>
            <a:endParaRPr lang="en-GB" altLang="en-US" sz="1700" dirty="0" smtClean="0"/>
          </a:p>
          <a:p>
            <a:r>
              <a:rPr lang="en-GB" altLang="en-US" sz="3000" dirty="0" smtClean="0"/>
              <a:t>Subscribe to the user group listserv at:</a:t>
            </a:r>
          </a:p>
          <a:p>
            <a:pPr marL="0" lvl="1" indent="0">
              <a:buNone/>
            </a:pPr>
            <a:r>
              <a:rPr lang="en-GB" sz="2600" dirty="0" smtClean="0">
                <a:hlinkClick r:id="rId3"/>
              </a:rPr>
              <a:t>www.jiscmail.ac.uk/DMPONLINE-USER-GROUP</a:t>
            </a:r>
            <a:r>
              <a:rPr lang="en-GB" sz="2600" dirty="0" smtClean="0">
                <a:hlinkClick r:id="rId4"/>
              </a:rPr>
              <a:t> </a:t>
            </a:r>
            <a:endParaRPr lang="en-GB" altLang="en-US" sz="2600" dirty="0" smtClean="0">
              <a:hlinkClick r:id="rId4"/>
            </a:endParaRPr>
          </a:p>
          <a:p>
            <a:pPr marL="0" indent="0">
              <a:buNone/>
            </a:pPr>
            <a:endParaRPr lang="en-GB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4479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8363272" cy="683994"/>
          </a:xfrm>
        </p:spPr>
        <p:txBody>
          <a:bodyPr/>
          <a:lstStyle/>
          <a:p>
            <a:r>
              <a:rPr lang="en-GB" sz="5400" dirty="0" smtClean="0"/>
              <a:t>Thanks for listening</a:t>
            </a:r>
            <a:r>
              <a:rPr lang="en-GB" b="0" dirty="0"/>
              <a:t> 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420888"/>
            <a:ext cx="7560840" cy="3888432"/>
          </a:xfrm>
        </p:spPr>
        <p:txBody>
          <a:bodyPr/>
          <a:lstStyle/>
          <a:p>
            <a:pPr algn="ctr">
              <a:defRPr/>
            </a:pPr>
            <a:r>
              <a:rPr lang="en-GB" sz="3200" dirty="0"/>
              <a:t>DCC </a:t>
            </a:r>
            <a:r>
              <a:rPr lang="en-GB" sz="3200" dirty="0" smtClean="0"/>
              <a:t>resources on DMPs:</a:t>
            </a:r>
            <a:endParaRPr lang="en-GB" sz="3200" dirty="0"/>
          </a:p>
          <a:p>
            <a:pPr algn="ctr">
              <a:defRPr/>
            </a:pPr>
            <a:r>
              <a:rPr lang="en-GB" sz="3200" smtClean="0">
                <a:cs typeface="Calibri" pitchFamily="34" charset="0"/>
                <a:hlinkClick r:id="rId2"/>
              </a:rPr>
              <a:t>www.dcc.ac.uk/resources/                              data-management-plans</a:t>
            </a:r>
            <a:r>
              <a:rPr lang="en-GB" sz="3200" smtClean="0">
                <a:cs typeface="Calibri" pitchFamily="34" charset="0"/>
              </a:rPr>
              <a:t> </a:t>
            </a:r>
            <a:r>
              <a:rPr lang="en-GB" sz="3200" smtClean="0"/>
              <a:t> </a:t>
            </a:r>
            <a:endParaRPr lang="en-GB" sz="4000" u="sng" dirty="0"/>
          </a:p>
          <a:p>
            <a:pPr algn="ctr">
              <a:defRPr/>
            </a:pPr>
            <a:endParaRPr lang="en-GB" sz="3200" dirty="0" smtClean="0"/>
          </a:p>
          <a:p>
            <a:pPr algn="ctr">
              <a:defRPr/>
            </a:pPr>
            <a:r>
              <a:rPr lang="en-GB" sz="3200" dirty="0" smtClean="0"/>
              <a:t>Follow </a:t>
            </a:r>
            <a:r>
              <a:rPr lang="en-GB" sz="3200" dirty="0"/>
              <a:t>us on twitter:</a:t>
            </a:r>
          </a:p>
          <a:p>
            <a:pPr algn="ctr">
              <a:defRPr/>
            </a:pPr>
            <a:r>
              <a:rPr lang="en-GB" sz="3200" dirty="0"/>
              <a:t> @</a:t>
            </a:r>
            <a:r>
              <a:rPr lang="en-GB" sz="3200" dirty="0" err="1"/>
              <a:t>digitalcuration</a:t>
            </a:r>
            <a:r>
              <a:rPr lang="en-GB" sz="3200" dirty="0"/>
              <a:t> and #</a:t>
            </a:r>
            <a:r>
              <a:rPr lang="en-GB" sz="3200" dirty="0" err="1"/>
              <a:t>ukdcc</a:t>
            </a:r>
            <a:endParaRPr lang="en-GB" sz="3200" dirty="0"/>
          </a:p>
          <a:p>
            <a:endParaRPr lang="en-GB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81"/>
          <a:stretch/>
        </p:blipFill>
        <p:spPr bwMode="auto">
          <a:xfrm>
            <a:off x="8376174" y="0"/>
            <a:ext cx="8043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63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r>
              <a:rPr lang="en-GB" sz="3200" dirty="0" smtClean="0"/>
              <a:t>What is needed to improve customisation?</a:t>
            </a:r>
          </a:p>
          <a:p>
            <a:pPr lvl="1"/>
            <a:r>
              <a:rPr lang="en-GB" dirty="0" smtClean="0"/>
              <a:t>More options?</a:t>
            </a:r>
          </a:p>
          <a:p>
            <a:pPr lvl="1"/>
            <a:r>
              <a:rPr lang="en-GB" dirty="0" smtClean="0"/>
              <a:t>Better workflow / usability?</a:t>
            </a:r>
          </a:p>
          <a:p>
            <a:pPr lvl="1"/>
            <a:r>
              <a:rPr lang="en-GB" dirty="0" smtClean="0"/>
              <a:t>Rethink guidance / themes?</a:t>
            </a:r>
          </a:p>
          <a:p>
            <a:pPr lvl="1"/>
            <a:endParaRPr lang="en-GB" dirty="0" smtClean="0"/>
          </a:p>
          <a:p>
            <a:r>
              <a:rPr lang="en-GB" sz="3200" dirty="0" smtClean="0"/>
              <a:t>What are your key priorities and feature requests as we rework the roadmap?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5579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075240" cy="478539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General maintenance and updates (Jisc supported)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API development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Locale-aware support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RDA collaboration project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Potential alignment with DMPTool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Ongoing roadmap – priority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68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Supporting DMPonline in the UK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075240" cy="4713387"/>
          </a:xfrm>
        </p:spPr>
        <p:txBody>
          <a:bodyPr/>
          <a:lstStyle/>
          <a:p>
            <a:r>
              <a:rPr lang="en-GB" dirty="0" smtClean="0"/>
              <a:t>Please contact the DCC team for:</a:t>
            </a:r>
          </a:p>
          <a:p>
            <a:pPr marL="457200" indent="-457200">
              <a:buFontTx/>
              <a:buChar char="-"/>
            </a:pPr>
            <a:r>
              <a:rPr lang="en-GB" dirty="0" smtClean="0"/>
              <a:t>Admin rights to customise the tool</a:t>
            </a:r>
          </a:p>
          <a:p>
            <a:pPr marL="457200" indent="-457200">
              <a:buFontTx/>
              <a:buChar char="-"/>
            </a:pPr>
            <a:r>
              <a:rPr lang="en-GB" dirty="0" smtClean="0"/>
              <a:t>Advice on using DMPonline</a:t>
            </a:r>
          </a:p>
          <a:p>
            <a:pPr marL="457200" indent="-457200">
              <a:buFontTx/>
              <a:buChar char="-"/>
            </a:pPr>
            <a:r>
              <a:rPr lang="en-GB" dirty="0" smtClean="0"/>
              <a:t>To suggest new features</a:t>
            </a:r>
          </a:p>
          <a:p>
            <a:pPr marL="457200" indent="-457200">
              <a:buFontTx/>
              <a:buChar char="-"/>
            </a:pPr>
            <a:r>
              <a:rPr lang="en-GB" dirty="0" smtClean="0"/>
              <a:t>To alert us to bugs</a:t>
            </a:r>
          </a:p>
          <a:p>
            <a:pPr marL="457200" indent="-457200">
              <a:buFontTx/>
              <a:buChar char="-"/>
            </a:pPr>
            <a:r>
              <a:rPr lang="en-GB" dirty="0" smtClean="0"/>
              <a:t>….</a:t>
            </a:r>
          </a:p>
          <a:p>
            <a:endParaRPr lang="en-GB" dirty="0"/>
          </a:p>
          <a:p>
            <a:r>
              <a:rPr lang="en-GB" dirty="0" smtClean="0">
                <a:hlinkClick r:id="rId2"/>
              </a:rPr>
              <a:t>dmponline@dcc.ac.uk</a:t>
            </a:r>
            <a:r>
              <a:rPr lang="en-GB" dirty="0" smtClean="0"/>
              <a:t> </a:t>
            </a:r>
          </a:p>
          <a:p>
            <a:pPr marL="457200" indent="-457200">
              <a:buFontTx/>
              <a:buChar char="-"/>
            </a:pPr>
            <a:endParaRPr lang="en-GB" dirty="0" smtClean="0"/>
          </a:p>
        </p:txBody>
      </p:sp>
      <p:pic>
        <p:nvPicPr>
          <p:cNvPr id="1026" name="Picture 2" descr="http://www.dcc.ac.uk/sites/default/files/imagecache/staff_profile/staff/sarah-jon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437112"/>
            <a:ext cx="1767830" cy="176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dcc.ac.uk/sites/default/files/imagecache/staff_profile/staff/Marta%20Ribeir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725144"/>
            <a:ext cx="1767830" cy="176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dcc.ac.uk/sites/default/files/imagecache/staff_profile/staff/Edin%20Uni%20Staff070cropped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132856"/>
            <a:ext cx="1767830" cy="176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236296" y="390068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Diana </a:t>
            </a:r>
            <a:r>
              <a:rPr lang="en-GB" dirty="0" err="1" smtClean="0"/>
              <a:t>Sisu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732240" y="630831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Sarah Jones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025664" y="6492976"/>
            <a:ext cx="1708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Marta Ribeiro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13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363272" cy="683994"/>
          </a:xfrm>
        </p:spPr>
        <p:txBody>
          <a:bodyPr>
            <a:noAutofit/>
          </a:bodyPr>
          <a:lstStyle/>
          <a:p>
            <a:r>
              <a:rPr lang="en-GB" dirty="0" smtClean="0"/>
              <a:t>API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075240" cy="485740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Support to integrate DMPonline with </a:t>
            </a:r>
            <a:r>
              <a:rPr lang="en-US" dirty="0"/>
              <a:t>other </a:t>
            </a:r>
            <a:r>
              <a:rPr lang="en-US" dirty="0" smtClean="0"/>
              <a:t>university systems and make better use of content</a:t>
            </a:r>
          </a:p>
          <a:p>
            <a:endParaRPr lang="en-US" sz="1050" dirty="0" smtClean="0"/>
          </a:p>
          <a:p>
            <a:r>
              <a:rPr lang="en-US" dirty="0" smtClean="0"/>
              <a:t>Have consulted with user group and specified work to develop </a:t>
            </a:r>
            <a:r>
              <a:rPr lang="en-US" dirty="0"/>
              <a:t>a RESTful </a:t>
            </a:r>
            <a:r>
              <a:rPr lang="en-US" dirty="0" smtClean="0"/>
              <a:t>API for 3 initial use cases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Create a plan (IN)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Export guidance (OUT)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Basic statistics (OUT) - in collaboration with </a:t>
            </a:r>
            <a:r>
              <a:rPr lang="en-US" sz="2400" dirty="0" smtClean="0"/>
              <a:t>Lancaster University</a:t>
            </a:r>
            <a:endParaRPr lang="en-US" dirty="0" smtClean="0"/>
          </a:p>
          <a:p>
            <a:endParaRPr lang="en-US" sz="1800" dirty="0" smtClean="0"/>
          </a:p>
          <a:p>
            <a:r>
              <a:rPr lang="en-US" dirty="0" smtClean="0"/>
              <a:t>Will also be exporting </a:t>
            </a:r>
            <a:r>
              <a:rPr lang="en-US" dirty="0"/>
              <a:t>DMPs to </a:t>
            </a:r>
            <a:r>
              <a:rPr lang="en-US" dirty="0" err="1"/>
              <a:t>Zenodo</a:t>
            </a:r>
            <a:r>
              <a:rPr lang="en-US" dirty="0"/>
              <a:t> (part of </a:t>
            </a:r>
            <a:r>
              <a:rPr lang="en-US" dirty="0" err="1"/>
              <a:t>OpenAIRE</a:t>
            </a:r>
            <a:r>
              <a:rPr lang="en-US" dirty="0"/>
              <a:t>)</a:t>
            </a:r>
            <a:endParaRPr lang="en-GB" sz="3200" dirty="0"/>
          </a:p>
          <a:p>
            <a:endParaRPr lang="en-US" sz="2000" dirty="0" smtClean="0"/>
          </a:p>
          <a:p>
            <a:pPr marL="914400" lvl="1" indent="-457200">
              <a:buFont typeface="+mj-lt"/>
              <a:buAutoNum type="arabicPeriod"/>
            </a:pPr>
            <a:endParaRPr lang="en-US" sz="2000" dirty="0" smtClean="0"/>
          </a:p>
          <a:p>
            <a:pPr marL="914400" lvl="1" indent="-457200">
              <a:buFont typeface="+mj-lt"/>
              <a:buAutoNum type="arabicPeriod"/>
            </a:pPr>
            <a:endParaRPr lang="en-US" sz="2000" dirty="0"/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88640"/>
            <a:ext cx="1520289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2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Locale-aware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352928" cy="4641379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GB" dirty="0" smtClean="0"/>
              <a:t>Supported by innovation fund at University of Edinburgh</a:t>
            </a:r>
            <a:endParaRPr lang="en-GB" dirty="0"/>
          </a:p>
          <a:p>
            <a:pPr lvl="0">
              <a:spcAft>
                <a:spcPts val="1800"/>
              </a:spcAft>
            </a:pPr>
            <a:r>
              <a:rPr lang="en-US" dirty="0"/>
              <a:t>Presentation of different (smaller set of) options based on location / </a:t>
            </a:r>
            <a:r>
              <a:rPr lang="en-US" dirty="0" smtClean="0"/>
              <a:t>organisation / affiliation</a:t>
            </a:r>
            <a:endParaRPr lang="en-GB" sz="2000" dirty="0"/>
          </a:p>
          <a:p>
            <a:pPr lvl="0">
              <a:spcAft>
                <a:spcPts val="1800"/>
              </a:spcAft>
            </a:pPr>
            <a:r>
              <a:rPr lang="en-US" dirty="0"/>
              <a:t>Single sign-on for non-UK </a:t>
            </a:r>
            <a:r>
              <a:rPr lang="en-US" dirty="0" smtClean="0"/>
              <a:t>contexts</a:t>
            </a:r>
          </a:p>
          <a:p>
            <a:pPr lvl="0">
              <a:spcAft>
                <a:spcPts val="1800"/>
              </a:spcAft>
            </a:pPr>
            <a:r>
              <a:rPr lang="en-US" dirty="0" smtClean="0"/>
              <a:t>Support for foreign languages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 descr="Flag_of_Canada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5252301"/>
            <a:ext cx="2376264" cy="1188132"/>
          </a:xfrm>
          <a:prstGeom prst="rect">
            <a:avLst/>
          </a:prstGeom>
        </p:spPr>
      </p:pic>
      <p:pic>
        <p:nvPicPr>
          <p:cNvPr id="5" name="Picture 4" descr="Flag_of_Spain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43064" y="5468325"/>
            <a:ext cx="1905000" cy="1266825"/>
          </a:xfrm>
          <a:prstGeom prst="rect">
            <a:avLst/>
          </a:prstGeom>
        </p:spPr>
      </p:pic>
      <p:pic>
        <p:nvPicPr>
          <p:cNvPr id="6" name="Picture 5" descr="image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04248" y="5468325"/>
            <a:ext cx="1957189" cy="117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1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Supporting locale-aware DMPonline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4392488" cy="4641379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GB" dirty="0">
                <a:latin typeface="Calibri" charset="0"/>
              </a:rPr>
              <a:t>Understand the range of contexts (</a:t>
            </a:r>
            <a:r>
              <a:rPr lang="en-GB" b="1" i="1" dirty="0">
                <a:latin typeface="Calibri" charset="0"/>
              </a:rPr>
              <a:t>locales</a:t>
            </a:r>
            <a:r>
              <a:rPr lang="en-GB" dirty="0">
                <a:latin typeface="Calibri" charset="0"/>
              </a:rPr>
              <a:t>) in which DMPonline is/will be used</a:t>
            </a:r>
          </a:p>
          <a:p>
            <a:pPr>
              <a:lnSpc>
                <a:spcPct val="130000"/>
              </a:lnSpc>
            </a:pPr>
            <a:endParaRPr lang="en-GB" sz="1400" dirty="0">
              <a:latin typeface="Calibri" charset="0"/>
            </a:endParaRPr>
          </a:p>
          <a:p>
            <a:pPr>
              <a:lnSpc>
                <a:spcPct val="130000"/>
              </a:lnSpc>
            </a:pPr>
            <a:r>
              <a:rPr lang="en-US" dirty="0">
                <a:latin typeface="Calibri" charset="0"/>
              </a:rPr>
              <a:t>Understand the service needs for different locales</a:t>
            </a: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5736" y="1700808"/>
            <a:ext cx="4142666" cy="4110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64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Range of locale-specific features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24196" y="1206423"/>
            <a:ext cx="8768284" cy="5102897"/>
            <a:chOff x="52188" y="1086301"/>
            <a:chExt cx="9039624" cy="497832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94292" y="1086301"/>
              <a:ext cx="5838364" cy="4978322"/>
            </a:xfrm>
            <a:prstGeom prst="rect">
              <a:avLst/>
            </a:prstGeom>
          </p:spPr>
        </p:pic>
        <p:sp>
          <p:nvSpPr>
            <p:cNvPr id="6" name="Rounded Rectangular Callout 5"/>
            <p:cNvSpPr/>
            <p:nvPr/>
          </p:nvSpPr>
          <p:spPr>
            <a:xfrm>
              <a:off x="52188" y="3026740"/>
              <a:ext cx="1670059" cy="1582949"/>
            </a:xfrm>
            <a:prstGeom prst="wedgeRoundRectCallout">
              <a:avLst>
                <a:gd name="adj1" fmla="val 123774"/>
                <a:gd name="adj2" fmla="val -89194"/>
                <a:gd name="adj3" fmla="val 16667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en-GB" dirty="0" smtClean="0"/>
                <a:t>User interface language and data formatting</a:t>
              </a:r>
              <a:endParaRPr lang="en-GB" dirty="0"/>
            </a:p>
          </p:txBody>
        </p:sp>
        <p:sp>
          <p:nvSpPr>
            <p:cNvPr id="7" name="Rounded Rectangular Callout 6"/>
            <p:cNvSpPr/>
            <p:nvPr/>
          </p:nvSpPr>
          <p:spPr>
            <a:xfrm>
              <a:off x="86980" y="4949280"/>
              <a:ext cx="1508064" cy="692174"/>
            </a:xfrm>
            <a:prstGeom prst="wedgeRoundRectCallout">
              <a:avLst>
                <a:gd name="adj1" fmla="val 321355"/>
                <a:gd name="adj2" fmla="val -161790"/>
                <a:gd name="adj3" fmla="val 16667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en-GB" dirty="0" smtClean="0"/>
                <a:t>Text entry language</a:t>
              </a:r>
              <a:endParaRPr lang="en-GB" dirty="0"/>
            </a:p>
          </p:txBody>
        </p:sp>
        <p:sp>
          <p:nvSpPr>
            <p:cNvPr id="8" name="Rounded Rectangular Callout 7"/>
            <p:cNvSpPr/>
            <p:nvPr/>
          </p:nvSpPr>
          <p:spPr>
            <a:xfrm>
              <a:off x="7565691" y="4805964"/>
              <a:ext cx="1508725" cy="692174"/>
            </a:xfrm>
            <a:prstGeom prst="wedgeRoundRectCallout">
              <a:avLst>
                <a:gd name="adj1" fmla="val -70786"/>
                <a:gd name="adj2" fmla="val -76345"/>
                <a:gd name="adj3" fmla="val 16667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en-GB" dirty="0" smtClean="0"/>
                <a:t>Institution lists</a:t>
              </a:r>
              <a:endParaRPr lang="en-GB" dirty="0"/>
            </a:p>
          </p:txBody>
        </p:sp>
        <p:sp>
          <p:nvSpPr>
            <p:cNvPr id="9" name="Rounded Rectangular Callout 8"/>
            <p:cNvSpPr/>
            <p:nvPr/>
          </p:nvSpPr>
          <p:spPr>
            <a:xfrm>
              <a:off x="7572273" y="3183295"/>
              <a:ext cx="1502143" cy="1235049"/>
            </a:xfrm>
            <a:prstGeom prst="wedgeRoundRectCallout">
              <a:avLst>
                <a:gd name="adj1" fmla="val -73804"/>
                <a:gd name="adj2" fmla="val -44496"/>
                <a:gd name="adj3" fmla="val 16667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en-GB" dirty="0" smtClean="0"/>
                <a:t>Funder lists and DMP template lists</a:t>
              </a:r>
              <a:endParaRPr lang="en-GB" dirty="0"/>
            </a:p>
          </p:txBody>
        </p:sp>
        <p:sp>
          <p:nvSpPr>
            <p:cNvPr id="10" name="Rounded Rectangular Callout 9"/>
            <p:cNvSpPr/>
            <p:nvPr/>
          </p:nvSpPr>
          <p:spPr>
            <a:xfrm>
              <a:off x="7265185" y="1422238"/>
              <a:ext cx="1826627" cy="713199"/>
            </a:xfrm>
            <a:prstGeom prst="wedgeRoundRectCallout">
              <a:avLst>
                <a:gd name="adj1" fmla="val -60035"/>
                <a:gd name="adj2" fmla="val -72121"/>
                <a:gd name="adj3" fmla="val 16667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en-GB" dirty="0" smtClean="0"/>
                <a:t>User sign-in mechanism</a:t>
              </a:r>
              <a:endParaRPr lang="en-GB" dirty="0"/>
            </a:p>
          </p:txBody>
        </p:sp>
        <p:sp>
          <p:nvSpPr>
            <p:cNvPr id="11" name="Rounded Rectangular Callout 10"/>
            <p:cNvSpPr/>
            <p:nvPr/>
          </p:nvSpPr>
          <p:spPr>
            <a:xfrm>
              <a:off x="121772" y="1809085"/>
              <a:ext cx="1508064" cy="958028"/>
            </a:xfrm>
            <a:prstGeom prst="wedgeRoundRectCallout">
              <a:avLst>
                <a:gd name="adj1" fmla="val 239452"/>
                <a:gd name="adj2" fmla="val -39201"/>
                <a:gd name="adj3" fmla="val 16667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en-GB" dirty="0" smtClean="0"/>
                <a:t>Document &amp; guides language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08317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RDA Europe collaboration project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975" y="1268760"/>
            <a:ext cx="8728521" cy="4857403"/>
          </a:xfrm>
        </p:spPr>
        <p:txBody>
          <a:bodyPr>
            <a:normAutofit/>
          </a:bodyPr>
          <a:lstStyle/>
          <a:p>
            <a:r>
              <a:rPr lang="en-GB" sz="2600" dirty="0" smtClean="0"/>
              <a:t>Integrate the Metadata Standards Directory into DMPonline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16833"/>
            <a:ext cx="7704856" cy="380952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6092" y="6093296"/>
            <a:ext cx="81998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hlinkClick r:id="rId3"/>
              </a:rPr>
              <a:t>http://</a:t>
            </a:r>
            <a:r>
              <a:rPr lang="en-GB" sz="2000" dirty="0" smtClean="0">
                <a:hlinkClick r:id="rId3"/>
              </a:rPr>
              <a:t>rd-alliance.github.io/metadata-directory/standards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AutoShape 2" descr="Image result for rda europe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4" descr="Image result for rda europe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6" descr="Image result for rda europe log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709" y="5805264"/>
            <a:ext cx="1446051" cy="1059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97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 of the MSD integration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075240" cy="4785395"/>
          </a:xfrm>
        </p:spPr>
        <p:txBody>
          <a:bodyPr/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Increase </a:t>
            </a:r>
            <a:r>
              <a:rPr lang="en-GB" dirty="0"/>
              <a:t>researchers awareness of relevant metadata standards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Allow </a:t>
            </a:r>
            <a:r>
              <a:rPr lang="en-GB" dirty="0"/>
              <a:t>funders, institutions and other administrators to perform compliance checks </a:t>
            </a:r>
            <a:endParaRPr lang="en-GB" dirty="0" smtClean="0"/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Produce </a:t>
            </a:r>
            <a:r>
              <a:rPr lang="en-GB" dirty="0"/>
              <a:t>DMPs more suitable for machine analysis and </a:t>
            </a:r>
            <a:r>
              <a:rPr lang="en-GB" dirty="0" smtClean="0"/>
              <a:t>action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Demonstrate </a:t>
            </a:r>
            <a:r>
              <a:rPr lang="en-GB" dirty="0"/>
              <a:t>the utility of integration between DMP tools with other catalogues and systems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1926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1353</TotalTime>
  <Words>656</Words>
  <Application>Microsoft Office PowerPoint</Application>
  <PresentationFormat>On-screen Show (4:3)</PresentationFormat>
  <Paragraphs>132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Essential</vt:lpstr>
      <vt:lpstr>Where next with DMPonline</vt:lpstr>
      <vt:lpstr>Current work</vt:lpstr>
      <vt:lpstr>Supporting DMPonline in the UK </vt:lpstr>
      <vt:lpstr>API development</vt:lpstr>
      <vt:lpstr>Locale-aware support</vt:lpstr>
      <vt:lpstr>Supporting locale-aware DMPonline</vt:lpstr>
      <vt:lpstr>Range of locale-specific features</vt:lpstr>
      <vt:lpstr>RDA Europe collaboration project</vt:lpstr>
      <vt:lpstr>Benefits of the MSD integration</vt:lpstr>
      <vt:lpstr>Closer join-up with DMPTool</vt:lpstr>
      <vt:lpstr>A single platform for all things DMP?</vt:lpstr>
      <vt:lpstr>PowerPoint Presentation</vt:lpstr>
      <vt:lpstr>Lifecycle and review</vt:lpstr>
      <vt:lpstr>Usability enhancements</vt:lpstr>
      <vt:lpstr>DMPonline user group</vt:lpstr>
      <vt:lpstr>Thanks for listening </vt:lpstr>
      <vt:lpstr>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Conscorcio Madrono</dc:title>
  <dc:creator>Sarah Jones</dc:creator>
  <cp:lastModifiedBy>Sarah Jones</cp:lastModifiedBy>
  <cp:revision>129</cp:revision>
  <dcterms:created xsi:type="dcterms:W3CDTF">2015-02-21T22:34:51Z</dcterms:created>
  <dcterms:modified xsi:type="dcterms:W3CDTF">2016-02-16T09:19:07Z</dcterms:modified>
</cp:coreProperties>
</file>