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4"/>
  </p:notesMasterIdLst>
  <p:sldIdLst>
    <p:sldId id="256" r:id="rId2"/>
    <p:sldId id="370" r:id="rId3"/>
    <p:sldId id="371" r:id="rId4"/>
    <p:sldId id="388" r:id="rId5"/>
    <p:sldId id="379" r:id="rId6"/>
    <p:sldId id="391" r:id="rId7"/>
    <p:sldId id="392" r:id="rId8"/>
    <p:sldId id="380" r:id="rId9"/>
    <p:sldId id="385" r:id="rId10"/>
    <p:sldId id="386" r:id="rId11"/>
    <p:sldId id="372" r:id="rId12"/>
    <p:sldId id="373" r:id="rId13"/>
    <p:sldId id="381" r:id="rId14"/>
    <p:sldId id="387" r:id="rId15"/>
    <p:sldId id="376" r:id="rId16"/>
    <p:sldId id="377" r:id="rId17"/>
    <p:sldId id="382" r:id="rId18"/>
    <p:sldId id="378" r:id="rId19"/>
    <p:sldId id="383" r:id="rId20"/>
    <p:sldId id="384" r:id="rId21"/>
    <p:sldId id="389" r:id="rId22"/>
    <p:sldId id="39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DED410"/>
    <a:srgbClr val="0635BA"/>
    <a:srgbClr val="052B97"/>
    <a:srgbClr val="060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80783" autoAdjust="0"/>
  </p:normalViewPr>
  <p:slideViewPr>
    <p:cSldViewPr>
      <p:cViewPr>
        <p:scale>
          <a:sx n="65" d="100"/>
          <a:sy n="65" d="100"/>
        </p:scale>
        <p:origin x="-15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B942-E355-40D6-9CAC-B2B9E99F0941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28C0B-2348-4FD8-BF51-EC56E7D6ED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2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494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545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041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896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852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086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029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564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586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05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28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072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09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02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32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134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63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019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972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77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42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36912"/>
            <a:ext cx="7772400" cy="216368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cap="none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750"/>
            <a:ext cx="8363272" cy="6839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756002"/>
          </a:xfrm>
        </p:spPr>
        <p:txBody>
          <a:bodyPr>
            <a:normAutofit/>
          </a:bodyPr>
          <a:lstStyle>
            <a:lvl1pPr>
              <a:defRPr sz="40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816424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3954016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6734"/>
            <a:ext cx="8363272" cy="683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07524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8064" y="6453336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DDCEC77-EEAF-49C6-AC3C-F1C0AAE629F2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-60" baseline="0">
          <a:solidFill>
            <a:srgbClr val="0635B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iana.sisu@ed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h.gov/divisions/odh/grant-news/data-management-plans-successful-grant-applications-2011-2014-now-availabl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cc.ac.uk/resources/data-management-plans/guidance-examples" TargetMode="External"/><Relationship Id="rId5" Type="http://schemas.openxmlformats.org/officeDocument/2006/relationships/hyperlink" Target="http://relu.data-archive.ac.uk/data-sharing/planning/examples" TargetMode="External"/><Relationship Id="rId4" Type="http://schemas.openxmlformats.org/officeDocument/2006/relationships/hyperlink" Target="http://libraries.ucsd.edu/services/data-curation/data-management/dmp-samples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stanford.edu/research/data-management-services/data-management-plan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bris.ac.uk/planningdat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www2.le.ac.uk/offices/itservices/about/news/old-news/2010/July/lucre-08-07-1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joydavidson378/cput-webinar-with-audiocompressed2?ref=http://www.dcc.ac.uk/training/curation-webinars/videos-and-slide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manchester.ac.uk/services-and-support/staff/research/services/research-data-management/data-management-planning-too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rc.ac.uk/_images/Data-Management-Plan-Guidance-for-peer-reviewers_tcm8-15569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s://dmp.data.jhu.edu/resources/grant-reviewers-guide/" TargetMode="External"/><Relationship Id="rId4" Type="http://schemas.openxmlformats.org/officeDocument/2006/relationships/hyperlink" Target="http://www.mrc.ac.uk/documents/pdf/data-management-plans-guidance-for-reviewer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atalib.edina.ac.uk/mantra/libtraining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dcc.ac.uk/resources/data-management-plan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dcc.ac.uk/sites/default/files/documents/resource/DMP/DMP_Checklist_2013.pdf" TargetMode="External"/><Relationship Id="rId7" Type="http://schemas.openxmlformats.org/officeDocument/2006/relationships/hyperlink" Target="http://www.mrc.ac.uk/research/research-policy-ethics/data-sharing/data-management-pla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managementplanning.wordpress.com/2012/03/07/twenty-questions-for-research-data-management" TargetMode="External"/><Relationship Id="rId5" Type="http://schemas.openxmlformats.org/officeDocument/2006/relationships/hyperlink" Target="http://www.lib.cam.ac.uk/preservation/datatrain/documents.html" TargetMode="External"/><Relationship Id="rId4" Type="http://schemas.openxmlformats.org/officeDocument/2006/relationships/hyperlink" Target="http://opus.bath.ac.uk/3077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.ac.uk/information-services/about/policies-and-regulations/research-data-polic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508" y="1628800"/>
            <a:ext cx="6897960" cy="2163687"/>
          </a:xfrm>
        </p:spPr>
        <p:txBody>
          <a:bodyPr/>
          <a:lstStyle/>
          <a:p>
            <a:r>
              <a:rPr lang="en-GB" sz="4800" dirty="0" smtClean="0">
                <a:solidFill>
                  <a:srgbClr val="0635BA"/>
                </a:solidFill>
              </a:rPr>
              <a:t>Supporting DMPs: lessons from other institutions</a:t>
            </a:r>
            <a:endParaRPr lang="en-GB" sz="4800" dirty="0">
              <a:solidFill>
                <a:srgbClr val="0635B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482" y="3861048"/>
            <a:ext cx="4625752" cy="1728192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Diana Sisu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Digital Curation Centre, Edinburgh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  <a:hlinkClick r:id="rId3"/>
              </a:rPr>
              <a:t>diana.sisu@ed.ac.uk</a:t>
            </a:r>
            <a:endParaRPr lang="en-GB" sz="2000" cap="none" dirty="0" smtClean="0">
              <a:solidFill>
                <a:schemeClr val="tx1"/>
              </a:solidFill>
              <a:latin typeface="+mn-lt"/>
            </a:endParaRPr>
          </a:p>
          <a:p>
            <a:pPr algn="ctr">
              <a:spcAft>
                <a:spcPts val="0"/>
              </a:spcAft>
            </a:pPr>
            <a:endParaRPr lang="en-GB" sz="20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 descr="DCC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404664"/>
            <a:ext cx="40386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584" y="6381401"/>
            <a:ext cx="669674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i="1" dirty="0" smtClean="0"/>
              <a:t>Advanced DMPonline </a:t>
            </a:r>
            <a:r>
              <a:rPr lang="en-GB" sz="1400" i="1" dirty="0"/>
              <a:t>workshop, </a:t>
            </a:r>
            <a:r>
              <a:rPr lang="en-GB" sz="1400" i="1" dirty="0" smtClean="0"/>
              <a:t>16 February 2016, Edge Hill</a:t>
            </a:r>
            <a:endParaRPr lang="en-GB" sz="1400" i="1" dirty="0"/>
          </a:p>
        </p:txBody>
      </p:sp>
      <p:pic>
        <p:nvPicPr>
          <p:cNvPr id="7" name="Picture 6" descr="DMPonline_logo_bigger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5325489"/>
            <a:ext cx="1516969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Suggested 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4330824" cy="3849291"/>
          </a:xfrm>
        </p:spPr>
        <p:txBody>
          <a:bodyPr>
            <a:noAutofit/>
          </a:bodyPr>
          <a:lstStyle/>
          <a:p>
            <a:r>
              <a:rPr lang="en-GB" sz="2400" dirty="0" smtClean="0"/>
              <a:t>The University of Glasgow has template answer for the policy question in the MRC template. </a:t>
            </a:r>
          </a:p>
          <a:p>
            <a:endParaRPr lang="en-GB" sz="1100" dirty="0" smtClean="0"/>
          </a:p>
          <a:p>
            <a:r>
              <a:rPr lang="en-GB" sz="2400" dirty="0" smtClean="0"/>
              <a:t>The table is prepopulated with links to all the University policies.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460913"/>
            <a:ext cx="3965911" cy="538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644489" cy="4824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400" dirty="0" smtClean="0">
                <a:latin typeface="+mj-lt"/>
              </a:rPr>
              <a:t>108 DMPs from the National Endowment for the Humanities (USA)</a:t>
            </a:r>
          </a:p>
          <a:p>
            <a:pPr>
              <a:spcBef>
                <a:spcPts val="0"/>
              </a:spcBef>
            </a:pPr>
            <a:r>
              <a:rPr lang="en-GB" sz="2000" dirty="0" smtClean="0">
                <a:latin typeface="+mj-lt"/>
                <a:hlinkClick r:id="rId3"/>
              </a:rPr>
              <a:t>www.neh.gov/divisions/odh/grant-news/data-management-plans-successful-grant-applications-2011-2014-now-available</a:t>
            </a:r>
            <a:r>
              <a:rPr lang="en-GB" sz="2000" dirty="0" smtClean="0">
                <a:latin typeface="+mj-lt"/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 lang="en-GB" sz="2000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-GB" sz="2400" dirty="0" smtClean="0">
                <a:latin typeface="+mj-lt"/>
              </a:rPr>
              <a:t>20+ scientific DMPs submitted to the NSF (USA) provided by UCSD</a:t>
            </a:r>
          </a:p>
          <a:p>
            <a:pPr>
              <a:spcBef>
                <a:spcPts val="0"/>
              </a:spcBef>
            </a:pPr>
            <a:r>
              <a:rPr lang="en-GB" sz="2000" dirty="0">
                <a:latin typeface="+mj-lt"/>
                <a:hlinkClick r:id="rId4"/>
              </a:rPr>
              <a:t>http://</a:t>
            </a:r>
            <a:r>
              <a:rPr lang="en-GB" sz="2000" dirty="0" smtClean="0">
                <a:latin typeface="+mj-lt"/>
                <a:hlinkClick r:id="rId4"/>
              </a:rPr>
              <a:t>libraries.ucsd.edu/services/data-curation/data-management/dmp-samples.html</a:t>
            </a:r>
            <a:endParaRPr lang="en-GB" sz="2000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endParaRPr lang="en-GB" sz="2000" dirty="0" smtClean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2400" dirty="0" smtClean="0">
                <a:latin typeface="+mj-lt"/>
              </a:rPr>
              <a:t>2 Rural Economy &amp; Land Use (RELU) programme examples (UK)</a:t>
            </a:r>
          </a:p>
          <a:p>
            <a:pPr>
              <a:spcBef>
                <a:spcPts val="0"/>
              </a:spcBef>
              <a:buNone/>
            </a:pPr>
            <a:r>
              <a:rPr lang="en-GB" sz="2000" dirty="0" smtClean="0">
                <a:latin typeface="+mj-lt"/>
                <a:hlinkClick r:id="rId5"/>
              </a:rPr>
              <a:t>http://relu.data-archive.ac.uk/data-sharing/planning/examples</a:t>
            </a:r>
            <a:endParaRPr lang="en-GB" sz="2000" dirty="0" smtClean="0">
              <a:latin typeface="+mj-lt"/>
            </a:endParaRPr>
          </a:p>
          <a:p>
            <a:pPr>
              <a:lnSpc>
                <a:spcPct val="70000"/>
              </a:lnSpc>
              <a:spcBef>
                <a:spcPts val="0"/>
              </a:spcBef>
              <a:buNone/>
            </a:pPr>
            <a:endParaRPr lang="en-GB" sz="2000" dirty="0" smtClean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2400" dirty="0" smtClean="0">
                <a:latin typeface="+mj-lt"/>
              </a:rPr>
              <a:t>Further </a:t>
            </a:r>
            <a:r>
              <a:rPr lang="en-GB" sz="2400" dirty="0">
                <a:latin typeface="+mj-lt"/>
              </a:rPr>
              <a:t>examples: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GB" sz="2000" dirty="0">
                <a:latin typeface="+mj-lt"/>
                <a:hlinkClick r:id="rId6"/>
              </a:rPr>
              <a:t>www.dcc.ac.uk/resources/data-management-plans/guidance-examples</a:t>
            </a:r>
            <a:r>
              <a:rPr lang="en-GB" sz="2000" dirty="0">
                <a:latin typeface="+mj-lt"/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33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6279"/>
            <a:ext cx="8229600" cy="792482"/>
          </a:xfrm>
        </p:spPr>
        <p:txBody>
          <a:bodyPr/>
          <a:lstStyle/>
          <a:p>
            <a:r>
              <a:rPr lang="en-GB" dirty="0" smtClean="0"/>
              <a:t>More in-depth support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Training courses 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Tailored guides</a:t>
            </a:r>
            <a:endParaRPr lang="en-GB" sz="2800" dirty="0" smtClean="0"/>
          </a:p>
          <a:p>
            <a:pPr marL="457200" lvl="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 Reviewing plans</a:t>
            </a:r>
          </a:p>
          <a:p>
            <a:pPr marL="457200" lvl="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 Consultancy services</a:t>
            </a:r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8681"/>
          <a:stretch>
            <a:fillRect/>
          </a:stretch>
        </p:blipFill>
        <p:spPr bwMode="auto">
          <a:xfrm>
            <a:off x="2915816" y="5085184"/>
            <a:ext cx="3463966" cy="104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3734837" cy="25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range of DMP support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075240" cy="5001419"/>
          </a:xfrm>
        </p:spPr>
        <p:txBody>
          <a:bodyPr>
            <a:normAutofit/>
          </a:bodyPr>
          <a:lstStyle/>
          <a:p>
            <a:r>
              <a:rPr lang="en-GB" dirty="0" smtClean="0"/>
              <a:t>For example, Stanford University offers: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Information on funding agency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Guidance and best practice on writing a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An online tool (DMPTool)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Sample agency-specific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An FAQ and workshops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 DMP review service</a:t>
            </a:r>
          </a:p>
          <a:p>
            <a:r>
              <a:rPr lang="en-GB" sz="2400" dirty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library.stanford.edu/research/data-management-services/data-management-plans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09320"/>
            <a:ext cx="3758812" cy="3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University of Bristol DMP services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"/>
          <a:stretch/>
        </p:blipFill>
        <p:spPr>
          <a:xfrm>
            <a:off x="1691680" y="1268760"/>
            <a:ext cx="5450893" cy="4970675"/>
          </a:xfr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555776" y="6381328"/>
            <a:ext cx="3679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data.bris.ac.uk/planningdata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5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37" y="332656"/>
            <a:ext cx="7556313" cy="894806"/>
          </a:xfrm>
        </p:spPr>
        <p:txBody>
          <a:bodyPr>
            <a:normAutofit/>
          </a:bodyPr>
          <a:lstStyle/>
          <a:p>
            <a:r>
              <a:rPr lang="en-GB" dirty="0" smtClean="0"/>
              <a:t>Integrating DMPs into workflows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9" y="6309320"/>
            <a:ext cx="8053498" cy="3208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1800" dirty="0" smtClean="0">
                <a:hlinkClick r:id="rId3" action="ppaction://hlinkfile"/>
              </a:rPr>
              <a:t>www2.le.ac.uk/offices/itservices/about/news/old-news/2010/July/lucre-08-07-10</a:t>
            </a:r>
            <a:r>
              <a:rPr lang="en-GB" sz="1400" dirty="0" smtClean="0">
                <a:hlinkClick r:id="rId3" action="ppaction://hlinkfile"/>
              </a:rPr>
              <a:t> 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pic>
        <p:nvPicPr>
          <p:cNvPr id="2050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492896"/>
            <a:ext cx="7330414" cy="363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67544" y="134076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/>
                <a:cs typeface="Calibri"/>
              </a:rPr>
              <a:t>Example of embedding flags </a:t>
            </a:r>
            <a:r>
              <a:rPr lang="en-GB" sz="2800" dirty="0" smtClean="0">
                <a:latin typeface="Calibri"/>
                <a:cs typeface="Calibri"/>
              </a:rPr>
              <a:t>into the grant costings system at the University of Leicester</a:t>
            </a:r>
            <a:endParaRPr lang="en-GB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73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CPUT data management 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56792"/>
            <a:ext cx="7556313" cy="456937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GB" sz="2400" dirty="0" smtClean="0"/>
              <a:t>Collaboration with Technical University of Munich</a:t>
            </a:r>
          </a:p>
          <a:p>
            <a:pPr>
              <a:spcAft>
                <a:spcPts val="1800"/>
              </a:spcAft>
            </a:pPr>
            <a:r>
              <a:rPr lang="en-GB" sz="2400" dirty="0" smtClean="0"/>
              <a:t>Developing tool that encompasses data management planning (using DMPonline code) and incorporates into institutional RDM workflows</a:t>
            </a:r>
          </a:p>
          <a:p>
            <a:pPr>
              <a:spcAft>
                <a:spcPts val="1800"/>
              </a:spcAft>
            </a:pPr>
            <a:r>
              <a:rPr lang="en-GB" sz="2400" dirty="0" smtClean="0"/>
              <a:t>Contact </a:t>
            </a:r>
            <a:r>
              <a:rPr lang="en-GB" sz="2400" dirty="0" err="1" smtClean="0"/>
              <a:t>Zanele</a:t>
            </a:r>
            <a:r>
              <a:rPr lang="en-GB" sz="2400" dirty="0" smtClean="0"/>
              <a:t> </a:t>
            </a:r>
            <a:r>
              <a:rPr lang="en-GB" sz="2400" dirty="0" err="1" smtClean="0"/>
              <a:t>Mathe</a:t>
            </a:r>
            <a:r>
              <a:rPr lang="en-GB" sz="2400" dirty="0" smtClean="0"/>
              <a:t> for more information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Webinar slides</a:t>
            </a:r>
            <a:r>
              <a:rPr lang="en-GB" sz="2400" dirty="0"/>
              <a:t>: </a:t>
            </a:r>
            <a:endParaRPr lang="en-GB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GB" sz="2400" dirty="0" smtClean="0">
                <a:hlinkClick r:id="rId3"/>
              </a:rPr>
              <a:t>www.slideshare.net/joydavidson378/cput-webinar-with-audiocompressed2?ref=http</a:t>
            </a:r>
            <a:r>
              <a:rPr lang="en-GB" sz="2400" dirty="0">
                <a:hlinkClick r:id="rId3"/>
              </a:rPr>
              <a:t>://</a:t>
            </a:r>
            <a:r>
              <a:rPr lang="en-GB" sz="2400" dirty="0" smtClean="0">
                <a:hlinkClick r:id="rId3"/>
              </a:rPr>
              <a:t>www.dcc.ac.uk/training/curation-webinars/videos-and-slides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46" y="5930070"/>
            <a:ext cx="2723643" cy="81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DMPs to define / allocate storage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464137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The University of Manchester requires an outline DMP </a:t>
            </a:r>
            <a:r>
              <a:rPr lang="en-GB" b="1" dirty="0" smtClean="0"/>
              <a:t>prior</a:t>
            </a:r>
            <a:r>
              <a:rPr lang="en-GB" dirty="0" smtClean="0"/>
              <a:t> to a grant application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This asks questions about the storage </a:t>
            </a:r>
            <a:r>
              <a:rPr lang="en-GB" dirty="0"/>
              <a:t>requirements to plan </a:t>
            </a:r>
            <a:r>
              <a:rPr lang="en-GB" dirty="0" smtClean="0"/>
              <a:t>activity / resourcing and allocate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The outline DMP generates an </a:t>
            </a:r>
            <a:r>
              <a:rPr lang="en-GB" dirty="0"/>
              <a:t>RDM Plan Reference Number </a:t>
            </a:r>
            <a:r>
              <a:rPr lang="en-GB" dirty="0" smtClean="0"/>
              <a:t>to include in </a:t>
            </a:r>
            <a:r>
              <a:rPr lang="en-GB" dirty="0"/>
              <a:t>the Research Application </a:t>
            </a:r>
            <a:r>
              <a:rPr lang="en-GB" dirty="0" smtClean="0"/>
              <a:t>form. Researchers can’t proceed without this.</a:t>
            </a:r>
          </a:p>
          <a:p>
            <a:endParaRPr lang="en-GB" dirty="0" smtClean="0"/>
          </a:p>
          <a:p>
            <a:r>
              <a:rPr lang="en-GB" sz="2200" dirty="0" smtClean="0">
                <a:hlinkClick r:id="rId3"/>
              </a:rPr>
              <a:t>www.library.manchester.ac.uk/services-and-support/staff/research/ services/research-data-management/data-management-planning-tool</a:t>
            </a:r>
            <a:r>
              <a:rPr lang="en-GB" sz="2200" dirty="0" smtClean="0"/>
              <a:t>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8804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Reviewing DMPs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4418405" cy="4748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Useful guidelines</a:t>
            </a:r>
          </a:p>
          <a:p>
            <a:r>
              <a:rPr lang="en-GB" dirty="0" smtClean="0"/>
              <a:t>ESRC guidance </a:t>
            </a:r>
            <a:r>
              <a:rPr lang="en-GB" dirty="0"/>
              <a:t>for peer-reviewers </a:t>
            </a:r>
            <a:r>
              <a:rPr lang="en-GB" sz="2300" dirty="0" smtClean="0">
                <a:hlinkClick r:id="rId3"/>
              </a:rPr>
              <a:t>www.esrc.ac.uk</a:t>
            </a:r>
            <a:r>
              <a:rPr lang="en-GB" sz="2300" dirty="0">
                <a:hlinkClick r:id="rId3"/>
              </a:rPr>
              <a:t>/_</a:t>
            </a:r>
            <a:r>
              <a:rPr lang="en-GB" sz="2300" dirty="0" smtClean="0">
                <a:hlinkClick r:id="rId3"/>
              </a:rPr>
              <a:t>images/Data-Management-Plan-Guidance-for-peer-reviewers_tcm8-15569.pdf</a:t>
            </a:r>
            <a:r>
              <a:rPr lang="en-GB" sz="2300" dirty="0" smtClean="0"/>
              <a:t> </a:t>
            </a:r>
            <a:endParaRPr lang="en-GB" dirty="0" smtClean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r>
              <a:rPr lang="en-GB" dirty="0" smtClean="0"/>
              <a:t>Medical Research Council </a:t>
            </a:r>
            <a:r>
              <a:rPr lang="en-GB" dirty="0"/>
              <a:t>guidelines </a:t>
            </a:r>
            <a:r>
              <a:rPr lang="en-GB" sz="2300" dirty="0" smtClean="0">
                <a:hlinkClick r:id="rId4"/>
              </a:rPr>
              <a:t>www.mrc.ac.uk/documents/pdf /data-management-plans-guidance-for-reviewers</a:t>
            </a:r>
            <a:r>
              <a:rPr lang="en-GB" sz="2300" dirty="0" smtClean="0"/>
              <a:t> </a:t>
            </a:r>
            <a:endParaRPr lang="en-GB" dirty="0" smtClean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r>
              <a:rPr lang="en-GB" dirty="0" smtClean="0"/>
              <a:t>Johns Hopkins grant </a:t>
            </a:r>
            <a:r>
              <a:rPr lang="en-GB" dirty="0"/>
              <a:t>reviewers sheet </a:t>
            </a:r>
            <a:r>
              <a:rPr lang="en-GB" sz="2100" dirty="0">
                <a:hlinkClick r:id="rId5"/>
              </a:rPr>
              <a:t>https://</a:t>
            </a:r>
            <a:r>
              <a:rPr lang="en-GB" sz="2100" dirty="0" smtClean="0">
                <a:hlinkClick r:id="rId5"/>
              </a:rPr>
              <a:t>dmp.data.jhu.edu/resources/grant-reviewers-guide</a:t>
            </a:r>
            <a:r>
              <a:rPr lang="en-GB" sz="2100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5062348" y="1628800"/>
            <a:ext cx="3326075" cy="4424957"/>
            <a:chOff x="4834991" y="1662956"/>
            <a:chExt cx="2992438" cy="4241800"/>
          </a:xfrm>
        </p:grpSpPr>
        <p:pic>
          <p:nvPicPr>
            <p:cNvPr id="4" name="Content Placeholder 3" descr="SnipImage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4991" y="1662956"/>
              <a:ext cx="2992438" cy="424180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5057522" y="2387150"/>
              <a:ext cx="2662280" cy="18126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How to assess DMPs  </a:t>
              </a:r>
              <a:r>
                <a:rPr lang="en-GB" i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forthcoming guide</a:t>
              </a:r>
            </a:p>
            <a:p>
              <a:pPr algn="ctr"/>
              <a:endParaRPr lang="en-GB" i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endParaRPr lang="en-GB" i="1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endParaRPr lang="en-GB" i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22935" y="2019637"/>
              <a:ext cx="896867" cy="4484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4236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University of Helsinki example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" t="61609" r="1584" b="7492"/>
          <a:stretch/>
        </p:blipFill>
        <p:spPr>
          <a:xfrm>
            <a:off x="467544" y="1340768"/>
            <a:ext cx="8075613" cy="3584005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19572" y="5168643"/>
            <a:ext cx="7750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Consulting, supporting and networking with researchers &amp; all other interest groups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6381328"/>
            <a:ext cx="8398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 smtClean="0"/>
              <a:t>Slide content courtesy of Mari </a:t>
            </a:r>
            <a:r>
              <a:rPr lang="fi-FI" dirty="0"/>
              <a:t>Elisa Kuusniemi (</a:t>
            </a:r>
            <a:r>
              <a:rPr lang="fi-FI" dirty="0" smtClean="0"/>
              <a:t>MEK), University of Helsinki Library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2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Basic guidance and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41710"/>
            <a:ext cx="8424936" cy="475252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GB" sz="2600" dirty="0" smtClean="0"/>
              <a:t>Most university policies include a requirement for DMPs so you need to explain what to cover in plans via:</a:t>
            </a:r>
          </a:p>
          <a:p>
            <a:pPr marL="457200" lvl="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smtClean="0"/>
              <a:t>Templates listing themes/questions to cover</a:t>
            </a:r>
          </a:p>
          <a:p>
            <a:pPr marL="457200" lvl="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smtClean="0"/>
              <a:t>Custom guidance by university or discipline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600" dirty="0" smtClean="0"/>
              <a:t>Example </a:t>
            </a:r>
            <a:r>
              <a:rPr lang="en-GB" sz="2600" dirty="0"/>
              <a:t>answers or boilerplate text</a:t>
            </a:r>
          </a:p>
          <a:p>
            <a:pPr marL="457200" lvl="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smtClean="0"/>
              <a:t>Links </a:t>
            </a:r>
            <a:r>
              <a:rPr lang="en-GB" sz="2600" dirty="0"/>
              <a:t>to local contacts and support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smtClean="0"/>
              <a:t>A library of successful DMPs to reuse</a:t>
            </a:r>
            <a:endParaRPr lang="en-GB" sz="2900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5157192"/>
            <a:ext cx="2542738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DIY training kit for librarians - MANTRA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293095"/>
            <a:ext cx="8075240" cy="240913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Created by the data library at Edinburgh University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Builds on the MANTRA online training for RDM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Equips and empowers librarians to training themselves in groups to address RDM and provide support  </a:t>
            </a:r>
          </a:p>
          <a:p>
            <a:pPr algn="ctr"/>
            <a:r>
              <a:rPr lang="en-GB" sz="2400" dirty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datalib.edina.ac.uk/mantra/libtraining.html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1268760"/>
            <a:ext cx="7380312" cy="297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363272" cy="683994"/>
          </a:xfrm>
        </p:spPr>
        <p:txBody>
          <a:bodyPr/>
          <a:lstStyle/>
          <a:p>
            <a:r>
              <a:rPr lang="en-GB" sz="5400" dirty="0" smtClean="0"/>
              <a:t>Thanks for listening</a:t>
            </a:r>
            <a:r>
              <a:rPr lang="en-GB" b="0" dirty="0"/>
              <a:t> 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20888"/>
            <a:ext cx="7560840" cy="3888432"/>
          </a:xfrm>
        </p:spPr>
        <p:txBody>
          <a:bodyPr/>
          <a:lstStyle/>
          <a:p>
            <a:pPr algn="ctr">
              <a:defRPr/>
            </a:pPr>
            <a:r>
              <a:rPr lang="en-GB" sz="3200" dirty="0"/>
              <a:t>DCC </a:t>
            </a:r>
            <a:r>
              <a:rPr lang="en-GB" sz="3200" dirty="0" smtClean="0"/>
              <a:t>resources on DMPs:</a:t>
            </a:r>
            <a:endParaRPr lang="en-GB" sz="3200" dirty="0"/>
          </a:p>
          <a:p>
            <a:pPr algn="ctr">
              <a:defRPr/>
            </a:pPr>
            <a:r>
              <a:rPr lang="en-GB" sz="3200" smtClean="0">
                <a:cs typeface="Calibri" pitchFamily="34" charset="0"/>
                <a:hlinkClick r:id="rId2"/>
              </a:rPr>
              <a:t>www.dcc.ac.uk/resources/                              data-management-plans</a:t>
            </a:r>
            <a:r>
              <a:rPr lang="en-GB" sz="3200" smtClean="0">
                <a:cs typeface="Calibri" pitchFamily="34" charset="0"/>
              </a:rPr>
              <a:t> </a:t>
            </a:r>
            <a:r>
              <a:rPr lang="en-GB" sz="3200" smtClean="0"/>
              <a:t> </a:t>
            </a:r>
            <a:endParaRPr lang="en-GB" sz="4000" u="sng" dirty="0"/>
          </a:p>
          <a:p>
            <a:pPr algn="ctr">
              <a:defRPr/>
            </a:pPr>
            <a:endParaRPr lang="en-GB" sz="3200" dirty="0" smtClean="0"/>
          </a:p>
          <a:p>
            <a:pPr algn="ctr">
              <a:defRPr/>
            </a:pPr>
            <a:r>
              <a:rPr lang="en-GB" sz="3200" dirty="0" smtClean="0"/>
              <a:t>Follow </a:t>
            </a:r>
            <a:r>
              <a:rPr lang="en-GB" sz="3200" dirty="0"/>
              <a:t>us on twitter:</a:t>
            </a:r>
          </a:p>
          <a:p>
            <a:pPr algn="ctr">
              <a:defRPr/>
            </a:pPr>
            <a:r>
              <a:rPr lang="en-GB" sz="3200" dirty="0"/>
              <a:t> @</a:t>
            </a:r>
            <a:r>
              <a:rPr lang="en-GB" sz="3200" dirty="0" err="1"/>
              <a:t>digitalcuration</a:t>
            </a:r>
            <a:r>
              <a:rPr lang="en-GB" sz="3200" dirty="0"/>
              <a:t> and #</a:t>
            </a:r>
            <a:r>
              <a:rPr lang="en-GB" sz="3200" dirty="0" err="1"/>
              <a:t>ukdcc</a:t>
            </a:r>
            <a:endParaRPr lang="en-GB" sz="3200" dirty="0"/>
          </a:p>
          <a:p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81"/>
          <a:stretch/>
        </p:blipFill>
        <p:spPr bwMode="auto">
          <a:xfrm>
            <a:off x="8376174" y="0"/>
            <a:ext cx="80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3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support DMPs?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075240" cy="4569371"/>
          </a:xfrm>
        </p:spPr>
        <p:txBody>
          <a:bodyPr/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What have you been doing that works well?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What else would you like to try?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Are there other things you would like to see supported in DMPonline?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6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36" y="404664"/>
            <a:ext cx="8363272" cy="683994"/>
          </a:xfrm>
        </p:spPr>
        <p:txBody>
          <a:bodyPr/>
          <a:lstStyle/>
          <a:p>
            <a:r>
              <a:rPr lang="en-GB" dirty="0" smtClean="0"/>
              <a:t>Example DMP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10" y="1456567"/>
            <a:ext cx="4881846" cy="5140785"/>
          </a:xfrm>
        </p:spPr>
        <p:txBody>
          <a:bodyPr>
            <a:noAutofit/>
          </a:bodyPr>
          <a:lstStyle/>
          <a:p>
            <a:r>
              <a:rPr lang="en-GB" sz="2000" dirty="0" smtClean="0"/>
              <a:t>DCC Checklist (</a:t>
            </a:r>
            <a:r>
              <a:rPr lang="en-GB" sz="2000" dirty="0"/>
              <a:t>generic template) </a:t>
            </a:r>
            <a:r>
              <a:rPr lang="en-GB" sz="1600" dirty="0" smtClean="0">
                <a:hlinkClick r:id="rId3"/>
              </a:rPr>
              <a:t>www.dcc.ac.uk/sites/default/files/documents/resource/DMP/DMP_Checklist_2013.pdf</a:t>
            </a:r>
            <a:r>
              <a:rPr lang="en-GB" sz="1600" dirty="0" smtClean="0"/>
              <a:t> </a:t>
            </a:r>
          </a:p>
          <a:p>
            <a:endParaRPr lang="en-GB" sz="600" dirty="0"/>
          </a:p>
          <a:p>
            <a:r>
              <a:rPr lang="en-GB" sz="2000" dirty="0" smtClean="0"/>
              <a:t>Bath </a:t>
            </a:r>
            <a:r>
              <a:rPr lang="en-GB" sz="2000" dirty="0"/>
              <a:t>postgraduate template </a:t>
            </a:r>
            <a:r>
              <a:rPr lang="en-GB" sz="1600" dirty="0">
                <a:hlinkClick r:id="rId4"/>
              </a:rPr>
              <a:t>http://</a:t>
            </a:r>
            <a:r>
              <a:rPr lang="en-GB" sz="1600" dirty="0" smtClean="0">
                <a:hlinkClick r:id="rId4"/>
              </a:rPr>
              <a:t>opus.bath.ac.uk/30772</a:t>
            </a:r>
            <a:endParaRPr lang="en-GB" sz="1600" dirty="0"/>
          </a:p>
          <a:p>
            <a:endParaRPr lang="en-GB" sz="600" dirty="0" smtClean="0"/>
          </a:p>
          <a:p>
            <a:r>
              <a:rPr lang="en-GB" sz="2000" dirty="0" err="1" smtClean="0"/>
              <a:t>DataTrain</a:t>
            </a:r>
            <a:r>
              <a:rPr lang="en-GB" sz="2000" dirty="0" smtClean="0"/>
              <a:t> template </a:t>
            </a:r>
            <a:r>
              <a:rPr lang="en-GB" sz="1600" dirty="0" smtClean="0">
                <a:hlinkClick r:id="rId5"/>
              </a:rPr>
              <a:t>www.lib.cam.ac.uk/preservation/ </a:t>
            </a:r>
            <a:r>
              <a:rPr lang="en-GB" sz="1600" dirty="0" err="1" smtClean="0">
                <a:hlinkClick r:id="rId5"/>
              </a:rPr>
              <a:t>datatrain</a:t>
            </a:r>
            <a:r>
              <a:rPr lang="en-GB" sz="1600" dirty="0" smtClean="0">
                <a:hlinkClick r:id="rId5"/>
              </a:rPr>
              <a:t>/documents.html</a:t>
            </a:r>
            <a:r>
              <a:rPr lang="en-GB" sz="1600" dirty="0" smtClean="0"/>
              <a:t> </a:t>
            </a:r>
          </a:p>
          <a:p>
            <a:endParaRPr lang="en-GB" sz="600" dirty="0" smtClean="0"/>
          </a:p>
          <a:p>
            <a:r>
              <a:rPr lang="en-GB" sz="2000" dirty="0" smtClean="0"/>
              <a:t>20 </a:t>
            </a:r>
            <a:r>
              <a:rPr lang="en-GB" sz="2000" dirty="0"/>
              <a:t>questions for RDM </a:t>
            </a:r>
            <a:r>
              <a:rPr lang="en-GB" sz="1600" dirty="0">
                <a:hlinkClick r:id="rId6"/>
              </a:rPr>
              <a:t>https://</a:t>
            </a:r>
            <a:r>
              <a:rPr lang="en-GB" sz="1600" dirty="0" smtClean="0">
                <a:hlinkClick r:id="rId6"/>
              </a:rPr>
              <a:t>datamanagementplanning.wordpress.com/2012/03/07/twenty-questions-for-research-data-management</a:t>
            </a:r>
            <a:r>
              <a:rPr lang="en-GB" sz="1600" dirty="0" smtClean="0"/>
              <a:t> </a:t>
            </a:r>
            <a:endParaRPr lang="en-GB" sz="1600" dirty="0"/>
          </a:p>
          <a:p>
            <a:endParaRPr lang="en-GB" sz="600" dirty="0" smtClean="0"/>
          </a:p>
          <a:p>
            <a:r>
              <a:rPr lang="en-GB" sz="2000" dirty="0" smtClean="0"/>
              <a:t>MRC </a:t>
            </a:r>
            <a:r>
              <a:rPr lang="en-GB" sz="2000" dirty="0"/>
              <a:t>template </a:t>
            </a:r>
            <a:r>
              <a:rPr lang="en-GB" sz="2000" dirty="0" smtClean="0"/>
              <a:t>               </a:t>
            </a:r>
            <a:r>
              <a:rPr lang="en-GB" sz="1600" dirty="0" smtClean="0">
                <a:hlinkClick r:id="rId7"/>
              </a:rPr>
              <a:t>www.mrc.ac.uk/research/research-policy-ethics/data-sharing/data-management-plans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4784"/>
            <a:ext cx="3448436" cy="47730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213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63272" cy="683994"/>
          </a:xfrm>
        </p:spPr>
        <p:txBody>
          <a:bodyPr/>
          <a:lstStyle/>
          <a:p>
            <a:r>
              <a:rPr lang="en-GB" dirty="0" smtClean="0"/>
              <a:t>DCC generic template for a DMP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661248"/>
          </a:xfrm>
        </p:spPr>
        <p:txBody>
          <a:bodyPr>
            <a:normAutofit fontScale="47500" lnSpcReduction="20000"/>
          </a:bodyPr>
          <a:lstStyle/>
          <a:p>
            <a:r>
              <a:rPr lang="en-GB" sz="2900" b="1" dirty="0" smtClean="0"/>
              <a:t>Data Collection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What data will you collect or create? </a:t>
            </a:r>
            <a:endParaRPr lang="en-GB" sz="27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How will the data be collected or created? </a:t>
            </a:r>
            <a:endParaRPr lang="en-GB" sz="2700" dirty="0" smtClean="0"/>
          </a:p>
          <a:p>
            <a:r>
              <a:rPr lang="en-GB" sz="2900" b="1" dirty="0" smtClean="0"/>
              <a:t>Documentation and Metadata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What documentation and metadata will accompany the data?</a:t>
            </a:r>
            <a:endParaRPr lang="en-GB" sz="2700" dirty="0" smtClean="0"/>
          </a:p>
          <a:p>
            <a:r>
              <a:rPr lang="en-GB" sz="2900" b="1" dirty="0" smtClean="0"/>
              <a:t>Ethics and Legal Compliance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How will you manage any ethical issues? </a:t>
            </a:r>
            <a:endParaRPr lang="en-GB" sz="27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How will you manage copyright and Intellectual Property Rights (IPR) issues? </a:t>
            </a:r>
            <a:endParaRPr lang="en-GB" sz="2700" dirty="0" smtClean="0"/>
          </a:p>
          <a:p>
            <a:r>
              <a:rPr lang="en-GB" sz="2900" b="1" dirty="0" smtClean="0"/>
              <a:t>Storage and Backup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How will the data be stored and backed up during the research? </a:t>
            </a: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How will you manage access and security? </a:t>
            </a:r>
            <a:endParaRPr lang="en-GB" dirty="0" smtClean="0"/>
          </a:p>
          <a:p>
            <a:r>
              <a:rPr lang="en-GB" sz="2900" b="1" dirty="0" smtClean="0"/>
              <a:t>Selection and Preservation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Which data should be retained, shared, and/or preserved? </a:t>
            </a: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What is the long-term preservation plan for the dataset? </a:t>
            </a:r>
            <a:endParaRPr lang="en-GB" dirty="0" smtClean="0"/>
          </a:p>
          <a:p>
            <a:r>
              <a:rPr lang="en-GB" sz="2900" b="1" dirty="0" smtClean="0"/>
              <a:t>Data Sharing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How will you share the data? </a:t>
            </a: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Are any restrictions on data sharing required? </a:t>
            </a:r>
            <a:endParaRPr lang="en-GB" dirty="0" smtClean="0"/>
          </a:p>
          <a:p>
            <a:r>
              <a:rPr lang="en-GB" sz="2900" b="1" dirty="0" smtClean="0"/>
              <a:t>Responsibilities and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Who will be responsible for data management? </a:t>
            </a: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What resources will you require to deliver your plan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5" t="25899" r="2238" b="20233"/>
          <a:stretch>
            <a:fillRect/>
          </a:stretch>
        </p:blipFill>
        <p:spPr bwMode="auto">
          <a:xfrm>
            <a:off x="6660232" y="4648487"/>
            <a:ext cx="2216596" cy="214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7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683994"/>
          </a:xfrm>
        </p:spPr>
        <p:txBody>
          <a:bodyPr/>
          <a:lstStyle/>
          <a:p>
            <a:r>
              <a:rPr lang="en-GB" dirty="0" smtClean="0"/>
              <a:t>Example templates from DMPonline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55576" y="2282433"/>
            <a:ext cx="3291840" cy="639762"/>
          </a:xfrm>
        </p:spPr>
        <p:txBody>
          <a:bodyPr/>
          <a:lstStyle/>
          <a:p>
            <a:r>
              <a:rPr lang="en-GB" sz="2400" b="1" dirty="0" smtClean="0"/>
              <a:t>Postgraduate DMP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55576" y="2972896"/>
            <a:ext cx="3291840" cy="3840480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Shorter – six sections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Less formal wording e.g. ‘looking after your data’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Straightforward guidance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2278" y="2252816"/>
            <a:ext cx="3291840" cy="639762"/>
          </a:xfrm>
        </p:spPr>
        <p:txBody>
          <a:bodyPr/>
          <a:lstStyle/>
          <a:p>
            <a:r>
              <a:rPr lang="en-GB" sz="2400" b="1" dirty="0" smtClean="0"/>
              <a:t>Standard DMP</a:t>
            </a:r>
            <a:endParaRPr lang="en-GB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2278" y="2900888"/>
            <a:ext cx="3291840" cy="3840480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2 phases – lite and full DMP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6-8 sections overall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Questions more formal / factual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Guidance longer and more directive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83568" y="1499592"/>
            <a:ext cx="7692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University of East London has two </a:t>
            </a:r>
            <a:r>
              <a:rPr lang="en-GB" sz="2400" dirty="0" smtClean="0"/>
              <a:t>templates in DMPonline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5971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develop a template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628800"/>
            <a:ext cx="8496944" cy="2448272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“All new research proposals must include research data management plans or protocols that explicitly address data capture, management, integrity, confidentiality, retention, sharing and publication.”</a:t>
            </a:r>
          </a:p>
          <a:p>
            <a:r>
              <a:rPr lang="en-GB" sz="1800" dirty="0" smtClean="0">
                <a:hlinkClick r:id="rId3"/>
              </a:rPr>
              <a:t>www.ed.ac.uk/information-services/about/policies-and-regulations/research-data-policy</a:t>
            </a:r>
            <a:r>
              <a:rPr lang="en-GB" sz="1800" dirty="0" smtClean="0"/>
              <a:t> </a:t>
            </a:r>
            <a:endParaRPr lang="en-GB" sz="1800" dirty="0"/>
          </a:p>
        </p:txBody>
      </p:sp>
      <p:pic>
        <p:nvPicPr>
          <p:cNvPr id="2050" name="Picture 2" descr="The University of Edinburgh home"/>
          <p:cNvPicPr>
            <a:picLocks noChangeAspect="1" noChangeArrowheads="1"/>
          </p:cNvPicPr>
          <p:nvPr/>
        </p:nvPicPr>
        <p:blipFill>
          <a:blip r:embed="rId4" cstate="print"/>
          <a:srcRect r="71393"/>
          <a:stretch>
            <a:fillRect/>
          </a:stretch>
        </p:blipFill>
        <p:spPr bwMode="auto">
          <a:xfrm>
            <a:off x="251520" y="260648"/>
            <a:ext cx="1368152" cy="1145296"/>
          </a:xfrm>
          <a:prstGeom prst="rect">
            <a:avLst/>
          </a:prstGeom>
          <a:noFill/>
        </p:spPr>
      </p:pic>
      <p:pic>
        <p:nvPicPr>
          <p:cNvPr id="9" name="Picture 8" descr="Capture.PNG"/>
          <p:cNvPicPr>
            <a:picLocks noChangeAspect="1"/>
          </p:cNvPicPr>
          <p:nvPr/>
        </p:nvPicPr>
        <p:blipFill>
          <a:blip r:embed="rId5" cstate="print"/>
          <a:srcRect t="45689"/>
          <a:stretch>
            <a:fillRect/>
          </a:stretch>
        </p:blipFill>
        <p:spPr>
          <a:xfrm>
            <a:off x="179512" y="4149080"/>
            <a:ext cx="8676456" cy="24195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 on examples and guidance</a:t>
            </a:r>
            <a:endParaRPr lang="en-GB" dirty="0"/>
          </a:p>
        </p:txBody>
      </p:sp>
      <p:pic>
        <p:nvPicPr>
          <p:cNvPr id="4" name="Content Placeholder 3" descr="Captur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45281"/>
          <a:stretch>
            <a:fillRect/>
          </a:stretch>
        </p:blipFill>
        <p:spPr>
          <a:xfrm>
            <a:off x="323527" y="1196752"/>
            <a:ext cx="7855113" cy="3096344"/>
          </a:xfrm>
        </p:spPr>
      </p:pic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933056"/>
            <a:ext cx="8028384" cy="2669801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 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075240" cy="485740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Strathclyde University has guidelines for the whole institution and 3 departments: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School of Government and Public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Social Work and Social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Maths and Statistics</a:t>
            </a:r>
          </a:p>
          <a:p>
            <a:endParaRPr lang="en-GB" sz="2400" dirty="0"/>
          </a:p>
          <a:p>
            <a:endParaRPr lang="en-GB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80457"/>
            <a:ext cx="3901034" cy="4032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97" y="3933056"/>
            <a:ext cx="4203357" cy="223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answers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7489205" cy="4238038"/>
          </a:xfrm>
        </p:spPr>
      </p:pic>
      <p:sp>
        <p:nvSpPr>
          <p:cNvPr id="5" name="TextBox 4"/>
          <p:cNvSpPr txBox="1"/>
          <p:nvPr/>
        </p:nvSpPr>
        <p:spPr>
          <a:xfrm>
            <a:off x="611560" y="126876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 Andrew’s University has added example answers for every question in the EPSRC template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631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</TotalTime>
  <Words>848</Words>
  <Application>Microsoft Office PowerPoint</Application>
  <PresentationFormat>On-screen Show (4:3)</PresentationFormat>
  <Paragraphs>166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Essential</vt:lpstr>
      <vt:lpstr>Supporting DMPs: lessons from other institutions</vt:lpstr>
      <vt:lpstr>Basic guidance and support</vt:lpstr>
      <vt:lpstr>Example DMP templates</vt:lpstr>
      <vt:lpstr>DCC generic template for a DMP</vt:lpstr>
      <vt:lpstr>Example templates from DMPonline</vt:lpstr>
      <vt:lpstr>How to develop a template</vt:lpstr>
      <vt:lpstr>Focus on examples and guidance</vt:lpstr>
      <vt:lpstr>Custom guidance</vt:lpstr>
      <vt:lpstr>Example answers</vt:lpstr>
      <vt:lpstr>Suggested answers</vt:lpstr>
      <vt:lpstr>Example plans</vt:lpstr>
      <vt:lpstr>More in-depth support</vt:lpstr>
      <vt:lpstr>A range of DMP support services</vt:lpstr>
      <vt:lpstr>University of Bristol DMP services</vt:lpstr>
      <vt:lpstr>Integrating DMPs into workflows</vt:lpstr>
      <vt:lpstr>CPUT data management tool</vt:lpstr>
      <vt:lpstr>DMPs to define / allocate storage</vt:lpstr>
      <vt:lpstr>Reviewing DMPs</vt:lpstr>
      <vt:lpstr>University of Helsinki example</vt:lpstr>
      <vt:lpstr>DIY training kit for librarians - MANTRA</vt:lpstr>
      <vt:lpstr>Thanks for listening </vt:lpstr>
      <vt:lpstr>How to support DMPs?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Conscorcio Madrono</dc:title>
  <dc:creator>Sarah Jones</dc:creator>
  <cp:lastModifiedBy>Diana Sisu</cp:lastModifiedBy>
  <cp:revision>143</cp:revision>
  <dcterms:created xsi:type="dcterms:W3CDTF">2015-02-21T22:34:51Z</dcterms:created>
  <dcterms:modified xsi:type="dcterms:W3CDTF">2016-02-15T14:26:13Z</dcterms:modified>
</cp:coreProperties>
</file>