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05FD4-73B8-42FC-9C96-F1D84EA5DF76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6B9F-ABC5-4F13-8A34-A83BF3329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1021" indent="-21102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B56DAE-6405-4507-9231-31B28BEBEA54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63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90"/>
            <a:fld id="{2CA33FF7-57CC-48C0-87C3-89EBB9662CA6}" type="slidenum">
              <a:rPr lang="en-GB" smtClean="0">
                <a:ea typeface="ＭＳ Ｐゴシック" pitchFamily="34" charset="-128"/>
              </a:rPr>
              <a:pPr defTabSz="953990"/>
              <a:t>4</a:t>
            </a:fld>
            <a:endParaRPr lang="en-GB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8465" y="686474"/>
            <a:ext cx="4941072" cy="342811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07E76-C43B-47DB-941B-5933F3D3417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998" y="687892"/>
            <a:ext cx="4938005" cy="342669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07E76-C43B-47DB-941B-5933F3D3417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cc.ac.uk/resources/policy-and-legal/%20overview-funders-data-polici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c.ac.uk/sites/default/files/documents/resource/DMP_Checklist_2013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psr.umich.edu/icpsrweb/content/datamanagement/dmp/framework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c.ac.uk/resources/how-guides/develop-data-pla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ci.ucsd.edu/dmp/examples.html" TargetMode="External"/><Relationship Id="rId4" Type="http://schemas.openxmlformats.org/officeDocument/2006/relationships/hyperlink" Target="https://dmponline.dcc.ac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47900"/>
            <a:ext cx="8648700" cy="218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900" dirty="0" smtClean="0"/>
              <a:t>Exercise: writing a DMP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2700" dirty="0" smtClean="0"/>
              <a:t>Cranfield University, 10</a:t>
            </a:r>
            <a:r>
              <a:rPr lang="en-GB" sz="2700" baseline="30000" dirty="0" smtClean="0"/>
              <a:t>th</a:t>
            </a:r>
            <a:r>
              <a:rPr lang="en-GB" sz="2700" dirty="0" smtClean="0"/>
              <a:t> September 2013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endParaRPr lang="en-US" sz="31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19300" y="4414838"/>
            <a:ext cx="4927600" cy="1397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400" dirty="0" smtClean="0"/>
              <a:t>Sarah Jones and Alex Ball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400" dirty="0" smtClean="0"/>
              <a:t>Digital Curation Centre</a:t>
            </a:r>
          </a:p>
        </p:txBody>
      </p:sp>
      <p:pic>
        <p:nvPicPr>
          <p:cNvPr id="4100" name="Picture 5" descr="DCC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392113"/>
            <a:ext cx="4038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888" y="6230938"/>
            <a:ext cx="1497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Management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pPr marL="0" indent="0">
              <a:spcAft>
                <a:spcPts val="1200"/>
              </a:spcAft>
              <a:buFont typeface="Arial" charset="0"/>
              <a:buNone/>
              <a:defRPr/>
            </a:pPr>
            <a:r>
              <a:rPr lang="en-GB" sz="2800" dirty="0" smtClean="0">
                <a:cs typeface="Calibri" pitchFamily="34" charset="0"/>
              </a:rPr>
              <a:t>DMPs are often submitted with grant applications, but are useful whenever you are creating data to:</a:t>
            </a:r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Make informed decisions to anticipate and avoid problems </a:t>
            </a:r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Avoid duplication, data loss and security breaches </a:t>
            </a:r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Develop procedures early on for consistency</a:t>
            </a:r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Ensure data are accurate, complete, reliable and secure</a:t>
            </a:r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Save time and effort – make your life easier!</a:t>
            </a:r>
          </a:p>
          <a:p>
            <a:pPr marL="0">
              <a:spcAft>
                <a:spcPts val="1200"/>
              </a:spcAft>
              <a:buFont typeface="Arial" charset="0"/>
              <a:buNone/>
              <a:defRPr/>
            </a:pPr>
            <a:endParaRPr lang="en-GB" sz="2800" dirty="0" smtClean="0">
              <a:cs typeface="Calibri" pitchFamily="34" charset="0"/>
            </a:endParaRPr>
          </a:p>
          <a:p>
            <a:pPr marL="0">
              <a:buFont typeface="Arial" charset="0"/>
              <a:buNone/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Which funders require a DMP?</a:t>
            </a:r>
          </a:p>
        </p:txBody>
      </p:sp>
      <p:pic>
        <p:nvPicPr>
          <p:cNvPr id="36867" name="Content Placeholder 3" descr="Policy-tabl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27075" y="1717675"/>
            <a:ext cx="7586663" cy="3762375"/>
          </a:xfrm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01650" y="5792788"/>
            <a:ext cx="7993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>
                <a:latin typeface="Calibri" pitchFamily="34" charset="0"/>
                <a:cs typeface="Calibri" pitchFamily="34" charset="0"/>
                <a:hlinkClick r:id="rId4"/>
              </a:rPr>
              <a:t>www.dcc.ac.uk/resources/policy-and-legal/ overview-funders-data-policies</a:t>
            </a:r>
            <a:endParaRPr lang="en-GB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006725" y="2139950"/>
            <a:ext cx="619125" cy="3449638"/>
          </a:xfrm>
          <a:prstGeom prst="ellipse">
            <a:avLst/>
          </a:prstGeom>
          <a:solidFill>
            <a:schemeClr val="bg1">
              <a:alpha val="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329067"/>
            <a:ext cx="8229600" cy="11430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Five common themes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2712" y="1710646"/>
            <a:ext cx="9031288" cy="4799012"/>
          </a:xfrm>
        </p:spPr>
        <p:txBody>
          <a:bodyPr>
            <a:normAutofit/>
          </a:bodyPr>
          <a:lstStyle/>
          <a:p>
            <a:pPr marL="971550" lvl="1" indent="-514350" defTabSz="4572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GB" sz="2400" dirty="0" smtClean="0">
                <a:ea typeface="ＭＳ Ｐゴシック" pitchFamily="34" charset="-128"/>
              </a:rPr>
              <a:t>Description of data to be collected / created</a:t>
            </a:r>
          </a:p>
          <a:p>
            <a:pPr marL="914400" lvl="1" indent="-457200" defTabSz="45720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ea typeface="ＭＳ Ｐゴシック" pitchFamily="34" charset="-128"/>
              </a:rPr>
              <a:t>	  </a:t>
            </a:r>
            <a:r>
              <a:rPr lang="en-GB" sz="2000" dirty="0" smtClean="0">
                <a:ea typeface="ＭＳ Ｐゴシック" pitchFamily="34" charset="-128"/>
              </a:rPr>
              <a:t>(i.e. content, type, format, volume...)</a:t>
            </a:r>
          </a:p>
          <a:p>
            <a:pPr marL="914400" lvl="1" indent="-457200" defTabSz="45720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dirty="0" smtClean="0">
              <a:ea typeface="ＭＳ Ｐゴシック" pitchFamily="34" charset="-128"/>
            </a:endParaRPr>
          </a:p>
          <a:p>
            <a:pPr marL="971550" lvl="1" indent="-514350" defTabSz="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GB" sz="2400" dirty="0" smtClean="0">
                <a:ea typeface="ＭＳ Ｐゴシック" pitchFamily="34" charset="-128"/>
              </a:rPr>
              <a:t>Standards / methodologies for data collection &amp; management</a:t>
            </a:r>
          </a:p>
          <a:p>
            <a:pPr marL="971550" lvl="1" indent="-514350" defTabSz="45720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dirty="0" smtClean="0">
                <a:ea typeface="ＭＳ Ｐゴシック" pitchFamily="34" charset="-128"/>
              </a:rPr>
              <a:t> </a:t>
            </a:r>
          </a:p>
          <a:p>
            <a:pPr marL="971550" lvl="1" indent="-514350" defTabSz="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GB" sz="2400" dirty="0" smtClean="0">
                <a:ea typeface="ＭＳ Ｐゴシック" pitchFamily="34" charset="-128"/>
              </a:rPr>
              <a:t>Ethics and Intellectual Property</a:t>
            </a:r>
            <a:endParaRPr lang="en-GB" sz="1800" dirty="0" smtClean="0">
              <a:ea typeface="ＭＳ Ｐゴシック" pitchFamily="34" charset="-128"/>
            </a:endParaRPr>
          </a:p>
          <a:p>
            <a:pPr marL="914400" lvl="1" indent="-457200" defTabSz="45720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GB" sz="2000" dirty="0" smtClean="0">
                <a:ea typeface="ＭＳ Ｐゴシック" pitchFamily="34" charset="-128"/>
              </a:rPr>
              <a:t>	 (</a:t>
            </a:r>
            <a:r>
              <a:rPr lang="en-GB" sz="2000" dirty="0" smtClean="0">
                <a:ea typeface="DejaVu Sans Condensed"/>
                <a:cs typeface="DejaVu Sans Condensed"/>
              </a:rPr>
              <a:t>highlight any restrictions on data sharing e.g. embargoes, confidentiality)</a:t>
            </a:r>
          </a:p>
          <a:p>
            <a:pPr marL="914400" lvl="1" indent="-457200" defTabSz="45720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sz="2400" dirty="0" smtClean="0">
              <a:ea typeface="ＭＳ Ｐゴシック" pitchFamily="34" charset="-128"/>
            </a:endParaRPr>
          </a:p>
          <a:p>
            <a:pPr marL="971550" lvl="1" indent="-514350" defTabSz="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GB" sz="2400" dirty="0" smtClean="0">
                <a:ea typeface="ＭＳ Ｐゴシック" pitchFamily="34" charset="-128"/>
              </a:rPr>
              <a:t>Plans </a:t>
            </a:r>
            <a:r>
              <a:rPr lang="en-GB" sz="2400" dirty="0">
                <a:ea typeface="ＭＳ Ｐゴシック" pitchFamily="34" charset="-128"/>
              </a:rPr>
              <a:t>for data sharing and access </a:t>
            </a:r>
          </a:p>
          <a:p>
            <a:pPr marL="914400" lvl="1" indent="-457200" defTabSz="45720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>
                <a:ea typeface="DejaVu Sans Condensed"/>
                <a:cs typeface="DejaVu Sans Condensed"/>
              </a:rPr>
              <a:t>	</a:t>
            </a:r>
            <a:r>
              <a:rPr lang="en-GB" sz="1800" dirty="0" smtClean="0">
                <a:ea typeface="DejaVu Sans Condensed"/>
                <a:cs typeface="DejaVu Sans Condensed"/>
              </a:rPr>
              <a:t>  </a:t>
            </a:r>
            <a:r>
              <a:rPr lang="en-GB" sz="2000" dirty="0" smtClean="0">
                <a:ea typeface="DejaVu Sans Condensed"/>
                <a:cs typeface="DejaVu Sans Condensed"/>
              </a:rPr>
              <a:t>(i.e. how, when, to whom)</a:t>
            </a:r>
          </a:p>
          <a:p>
            <a:pPr marL="914400" lvl="1" indent="-457200" defTabSz="45720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sz="2400" dirty="0" smtClean="0">
              <a:ea typeface="ＭＳ Ｐゴシック" pitchFamily="34" charset="-128"/>
            </a:endParaRPr>
          </a:p>
          <a:p>
            <a:pPr marL="971550" lvl="1" indent="-514350" defTabSz="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GB" sz="2400" dirty="0" smtClean="0">
                <a:ea typeface="ＭＳ Ｐゴシック" pitchFamily="34" charset="-128"/>
              </a:rPr>
              <a:t>Strategy </a:t>
            </a:r>
            <a:r>
              <a:rPr lang="en-GB" sz="2400" dirty="0">
                <a:ea typeface="ＭＳ Ｐゴシック" pitchFamily="34" charset="-128"/>
              </a:rPr>
              <a:t>for long-term preservation</a:t>
            </a:r>
          </a:p>
        </p:txBody>
      </p:sp>
      <p:pic>
        <p:nvPicPr>
          <p:cNvPr id="38916" name="Picture 6"/>
          <p:cNvPicPr>
            <a:picLocks noChangeAspect="1" noChangeArrowheads="1"/>
          </p:cNvPicPr>
          <p:nvPr/>
        </p:nvPicPr>
        <p:blipFill>
          <a:blip r:embed="rId3" cstate="print"/>
          <a:srcRect l="46825" t="25899" r="2238" b="20233"/>
          <a:stretch>
            <a:fillRect/>
          </a:stretch>
        </p:blipFill>
        <p:spPr bwMode="auto">
          <a:xfrm>
            <a:off x="6948488" y="4759325"/>
            <a:ext cx="2195512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Exercise: writing a DMP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30" y="1632858"/>
            <a:ext cx="8654143" cy="4525963"/>
          </a:xfrm>
        </p:spPr>
        <p:txBody>
          <a:bodyPr/>
          <a:lstStyle/>
          <a:p>
            <a:pPr marL="0">
              <a:buNone/>
            </a:pPr>
            <a:r>
              <a:rPr lang="en-GB" sz="2800" dirty="0" smtClean="0"/>
              <a:t>Pick one or two sections from the DMP Checklist that you’d like to respond to and consider:</a:t>
            </a:r>
          </a:p>
          <a:p>
            <a:pPr marL="0">
              <a:lnSpc>
                <a:spcPct val="200000"/>
              </a:lnSpc>
            </a:pPr>
            <a:r>
              <a:rPr lang="en-GB" sz="2800" dirty="0" smtClean="0"/>
              <a:t>What is your current practice?</a:t>
            </a:r>
          </a:p>
          <a:p>
            <a:pPr marL="0">
              <a:lnSpc>
                <a:spcPct val="200000"/>
              </a:lnSpc>
            </a:pPr>
            <a:r>
              <a:rPr lang="en-GB" sz="2800" dirty="0" smtClean="0"/>
              <a:t>Are there any issues or areas to improve?</a:t>
            </a:r>
          </a:p>
          <a:p>
            <a:pPr marL="0">
              <a:lnSpc>
                <a:spcPct val="200000"/>
              </a:lnSpc>
            </a:pPr>
            <a:r>
              <a:rPr lang="en-GB" sz="2800" dirty="0" smtClean="0"/>
              <a:t>Who may be able to help and support you?</a:t>
            </a:r>
          </a:p>
          <a:p>
            <a:pPr marL="0">
              <a:lnSpc>
                <a:spcPct val="200000"/>
              </a:lnSpc>
              <a:buNone/>
            </a:pPr>
            <a:r>
              <a:rPr lang="en-GB" sz="2000" dirty="0" smtClean="0">
                <a:hlinkClick r:id="rId3"/>
              </a:rPr>
              <a:t>www.dcc.ac.uk/sites/default/files/documents/resource/DMP_Checklist_2013.pdf</a:t>
            </a:r>
            <a:r>
              <a:rPr lang="en-GB" sz="1800" dirty="0" smtClean="0"/>
              <a:t> </a:t>
            </a:r>
          </a:p>
          <a:p>
            <a:pPr>
              <a:buNone/>
            </a:pPr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 useful framework to get started</a:t>
            </a:r>
          </a:p>
        </p:txBody>
      </p:sp>
      <p:pic>
        <p:nvPicPr>
          <p:cNvPr id="39939" name="Content Placeholder 12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1516063"/>
            <a:ext cx="8599488" cy="4144962"/>
          </a:xfrm>
        </p:spPr>
      </p:pic>
      <p:cxnSp>
        <p:nvCxnSpPr>
          <p:cNvPr id="39940" name="Straight Arrow Connector 12"/>
          <p:cNvCxnSpPr>
            <a:cxnSpLocks noChangeShapeType="1"/>
          </p:cNvCxnSpPr>
          <p:nvPr/>
        </p:nvCxnSpPr>
        <p:spPr bwMode="auto">
          <a:xfrm flipV="1">
            <a:off x="2763838" y="3597275"/>
            <a:ext cx="4059237" cy="32226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0825" y="3441700"/>
            <a:ext cx="8642350" cy="2363788"/>
            <a:chOff x="251520" y="3284984"/>
            <a:chExt cx="8640960" cy="2363490"/>
          </a:xfrm>
        </p:grpSpPr>
        <p:sp>
          <p:nvSpPr>
            <p:cNvPr id="39943" name="Oval 10"/>
            <p:cNvSpPr>
              <a:spLocks/>
            </p:cNvSpPr>
            <p:nvPr/>
          </p:nvSpPr>
          <p:spPr bwMode="auto">
            <a:xfrm>
              <a:off x="306511" y="3683455"/>
              <a:ext cx="1169987" cy="539867"/>
            </a:xfrm>
            <a:prstGeom prst="ellipse">
              <a:avLst/>
            </a:prstGeom>
            <a:noFill/>
            <a:ln w="381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9944" name="Oval 10"/>
            <p:cNvSpPr>
              <a:spLocks/>
            </p:cNvSpPr>
            <p:nvPr/>
          </p:nvSpPr>
          <p:spPr bwMode="auto">
            <a:xfrm>
              <a:off x="251520" y="4941168"/>
              <a:ext cx="1065212" cy="463650"/>
            </a:xfrm>
            <a:prstGeom prst="ellipse">
              <a:avLst/>
            </a:prstGeom>
            <a:noFill/>
            <a:ln w="381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6" name="TextBox 7"/>
            <p:cNvSpPr txBox="1">
              <a:spLocks noChangeArrowheads="1"/>
            </p:cNvSpPr>
            <p:nvPr/>
          </p:nvSpPr>
          <p:spPr bwMode="auto">
            <a:xfrm>
              <a:off x="6587801" y="3284984"/>
              <a:ext cx="2139606" cy="92380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81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Clr>
                  <a:schemeClr val="tx2">
                    <a:lumMod val="60000"/>
                    <a:lumOff val="40000"/>
                  </a:schemeClr>
                </a:buClr>
                <a:defRPr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charset="0"/>
                </a:rPr>
                <a:t>Think about why the questions are being asked</a:t>
              </a:r>
            </a:p>
          </p:txBody>
        </p:sp>
        <p:sp>
          <p:nvSpPr>
            <p:cNvPr id="10247" name="TextBox 8"/>
            <p:cNvSpPr txBox="1">
              <a:spLocks noChangeArrowheads="1"/>
            </p:cNvSpPr>
            <p:nvPr/>
          </p:nvSpPr>
          <p:spPr bwMode="auto">
            <a:xfrm>
              <a:off x="6743351" y="4724665"/>
              <a:ext cx="2149129" cy="92380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81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Clr>
                  <a:schemeClr val="tx2">
                    <a:lumMod val="60000"/>
                    <a:lumOff val="40000"/>
                  </a:schemeClr>
                </a:buClr>
                <a:defRPr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charset="0"/>
                </a:rPr>
                <a:t>Look at examples to get an idea of what to include</a:t>
              </a:r>
            </a:p>
          </p:txBody>
        </p:sp>
        <p:cxnSp>
          <p:nvCxnSpPr>
            <p:cNvPr id="39947" name="Straight Arrow Connector 16"/>
            <p:cNvCxnSpPr>
              <a:cxnSpLocks noChangeShapeType="1"/>
            </p:cNvCxnSpPr>
            <p:nvPr/>
          </p:nvCxnSpPr>
          <p:spPr bwMode="auto">
            <a:xfrm>
              <a:off x="1484437" y="3933056"/>
              <a:ext cx="5110162" cy="41284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39948" name="Straight Arrow Connector 19"/>
            <p:cNvCxnSpPr>
              <a:cxnSpLocks noChangeShapeType="1"/>
              <a:endCxn id="10247" idx="1"/>
            </p:cNvCxnSpPr>
            <p:nvPr/>
          </p:nvCxnSpPr>
          <p:spPr bwMode="auto">
            <a:xfrm>
              <a:off x="1332607" y="5157192"/>
              <a:ext cx="5411093" cy="29617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 type="arrow" w="med" len="med"/>
            </a:ln>
          </p:spPr>
        </p:cxnSp>
      </p:grpSp>
      <p:sp>
        <p:nvSpPr>
          <p:cNvPr id="39942" name="Rectangle 15"/>
          <p:cNvSpPr>
            <a:spLocks noChangeArrowheads="1"/>
          </p:cNvSpPr>
          <p:nvPr/>
        </p:nvSpPr>
        <p:spPr bwMode="auto">
          <a:xfrm>
            <a:off x="482600" y="6181725"/>
            <a:ext cx="8480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>
                <a:latin typeface="Calibri" pitchFamily="34" charset="0"/>
                <a:cs typeface="Calibri" pitchFamily="34" charset="0"/>
                <a:hlinkClick r:id="rId4"/>
              </a:rPr>
              <a:t>www.icpsr.umich.edu/icpsrweb/content/datamanagement/dmp/framework.html</a:t>
            </a:r>
            <a:r>
              <a:rPr lang="en-GB" sz="1800">
                <a:latin typeface="Calibri" pitchFamily="34" charset="0"/>
                <a:cs typeface="Calibri" pitchFamily="34" charset="0"/>
              </a:rPr>
              <a:t>  </a:t>
            </a:r>
            <a:r>
              <a:rPr lang="en-GB" sz="2000">
                <a:latin typeface="Calibri" pitchFamily="34" charset="0"/>
                <a:cs typeface="Calibri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guidance and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8428"/>
            <a:ext cx="8229600" cy="5116286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How to develop a DMP</a:t>
            </a:r>
          </a:p>
          <a:p>
            <a:pPr>
              <a:spcBef>
                <a:spcPct val="0"/>
              </a:spcBef>
              <a:buClr>
                <a:schemeClr val="bg1"/>
              </a:buClr>
            </a:pPr>
            <a:r>
              <a:rPr lang="en-GB" sz="1800" dirty="0" smtClean="0">
                <a:hlinkClick r:id="rId3"/>
              </a:rPr>
              <a:t>www.dcc.ac.uk/resources/how-guides/develop-data-plan</a:t>
            </a:r>
            <a:r>
              <a:rPr lang="en-GB" sz="1800" dirty="0" smtClean="0">
                <a:hlinkClick r:id="rId4"/>
              </a:rPr>
              <a:t> </a:t>
            </a:r>
            <a:r>
              <a:rPr lang="en-GB" sz="2400" dirty="0" smtClean="0">
                <a:hlinkClick r:id="rId4"/>
              </a:rPr>
              <a:t> 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GB" sz="1400" dirty="0" smtClean="0"/>
          </a:p>
          <a:p>
            <a:r>
              <a:rPr lang="en-GB" sz="2400" dirty="0" smtClean="0"/>
              <a:t>FAQ on Data Management Plans</a:t>
            </a:r>
          </a:p>
          <a:p>
            <a:pPr>
              <a:buClr>
                <a:schemeClr val="bg1"/>
              </a:buClr>
            </a:pPr>
            <a:r>
              <a:rPr lang="en-GB" sz="1800" dirty="0" smtClean="0">
                <a:hlinkClick r:id="rId3"/>
              </a:rPr>
              <a:t>http://www.dcc.ac.uk/resources/data-management-plans/faq-dmps</a:t>
            </a:r>
          </a:p>
          <a:p>
            <a:pPr>
              <a:buClr>
                <a:schemeClr val="bg1"/>
              </a:buClr>
            </a:pPr>
            <a:endParaRPr lang="en-GB" sz="1400" dirty="0" smtClean="0">
              <a:hlinkClick r:id="rId3"/>
            </a:endParaRPr>
          </a:p>
          <a:p>
            <a:r>
              <a:rPr lang="en-GB" sz="2400" dirty="0" smtClean="0"/>
              <a:t>Summary of funder requirements</a:t>
            </a:r>
            <a:endParaRPr lang="en-GB" sz="2400" dirty="0" smtClean="0">
              <a:hlinkClick r:id="rId3"/>
            </a:endParaRPr>
          </a:p>
          <a:p>
            <a:pPr>
              <a:buClr>
                <a:schemeClr val="bg1"/>
              </a:buClr>
            </a:pPr>
            <a:r>
              <a:rPr lang="en-GB" sz="1800" dirty="0" smtClean="0">
                <a:hlinkClick r:id="rId3"/>
              </a:rPr>
              <a:t>www.dcc.ac.uk/sites/default/files/documents/resource/policy/FundersDataPlanReqs_v4%204.pdf</a:t>
            </a:r>
          </a:p>
          <a:p>
            <a:endParaRPr lang="en-GB" sz="1400" dirty="0" smtClean="0"/>
          </a:p>
          <a:p>
            <a:r>
              <a:rPr lang="en-GB" sz="2400" dirty="0" smtClean="0"/>
              <a:t>DMPonline (web-based tool for writing DMPs)</a:t>
            </a:r>
          </a:p>
          <a:p>
            <a:pPr>
              <a:buClr>
                <a:schemeClr val="bg1"/>
              </a:buClr>
            </a:pPr>
            <a:r>
              <a:rPr lang="en-GB" sz="1800" dirty="0" smtClean="0">
                <a:hlinkClick r:id="rId4"/>
              </a:rPr>
              <a:t>https://dmponline.dcc.ac.uk</a:t>
            </a:r>
            <a:r>
              <a:rPr lang="en-GB" sz="1800" dirty="0" smtClean="0">
                <a:hlinkClick r:id="rId3"/>
              </a:rPr>
              <a:t>  </a:t>
            </a:r>
          </a:p>
          <a:p>
            <a:pPr>
              <a:buClr>
                <a:schemeClr val="bg1"/>
              </a:buClr>
            </a:pPr>
            <a:endParaRPr lang="en-GB" sz="1400" dirty="0" smtClean="0">
              <a:hlinkClick r:id="rId3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400" dirty="0" smtClean="0"/>
              <a:t>UCSD example DMPs (20+ scientific plans for NSF)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GB" sz="1800" dirty="0" smtClean="0">
                <a:hlinkClick r:id="rId5"/>
              </a:rPr>
              <a:t>http://rci.ucsd.edu/dmp/examples.html</a:t>
            </a:r>
            <a:r>
              <a:rPr lang="en-GB" sz="1800" dirty="0" smtClean="0">
                <a:hlinkClick r:id="rId3"/>
              </a:rPr>
              <a:t> </a:t>
            </a:r>
            <a:endParaRPr lang="en-GB" sz="2400" dirty="0" smtClean="0"/>
          </a:p>
          <a:p>
            <a:pPr>
              <a:spcBef>
                <a:spcPts val="432"/>
              </a:spcBef>
              <a:buFont typeface="Arial" charset="0"/>
              <a:buNone/>
              <a:defRPr/>
            </a:pPr>
            <a:r>
              <a:rPr lang="en-GB" sz="2400" dirty="0" smtClean="0"/>
              <a:t>	</a:t>
            </a:r>
          </a:p>
          <a:p>
            <a:pPr>
              <a:buClr>
                <a:schemeClr val="bg1"/>
              </a:buClr>
            </a:pPr>
            <a:endParaRPr lang="en-GB" sz="2400" dirty="0" smtClean="0">
              <a:latin typeface="Calibri" pitchFamily="34" charset="0"/>
              <a:cs typeface="Calibri" pitchFamily="34" charset="0"/>
              <a:hlinkClick r:id="rId3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223</Words>
  <Application>Microsoft Office PowerPoint</Application>
  <PresentationFormat>On-screen Show (4:3)</PresentationFormat>
  <Paragraphs>55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Exercise: writing a DMP  Cranfield University, 10th September 2013  </vt:lpstr>
      <vt:lpstr>Data Management Plans</vt:lpstr>
      <vt:lpstr>Which funders require a DMP?</vt:lpstr>
      <vt:lpstr>Five common themes</vt:lpstr>
      <vt:lpstr>Exercise: writing a DMP</vt:lpstr>
      <vt:lpstr>A useful framework to get started</vt:lpstr>
      <vt:lpstr>Useful guidance and examples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slj2z</dc:creator>
  <cp:lastModifiedBy>slj2z</cp:lastModifiedBy>
  <cp:revision>4</cp:revision>
  <dcterms:created xsi:type="dcterms:W3CDTF">2013-09-09T11:54:59Z</dcterms:created>
  <dcterms:modified xsi:type="dcterms:W3CDTF">2013-09-09T12:51:33Z</dcterms:modified>
</cp:coreProperties>
</file>