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57" r:id="rId2"/>
  </p:sldMasterIdLst>
  <p:notesMasterIdLst>
    <p:notesMasterId r:id="rId32"/>
  </p:notesMasterIdLst>
  <p:handoutMasterIdLst>
    <p:handoutMasterId r:id="rId33"/>
  </p:handoutMasterIdLst>
  <p:sldIdLst>
    <p:sldId id="256" r:id="rId3"/>
    <p:sldId id="413" r:id="rId4"/>
    <p:sldId id="410" r:id="rId5"/>
    <p:sldId id="411" r:id="rId6"/>
    <p:sldId id="400" r:id="rId7"/>
    <p:sldId id="398" r:id="rId8"/>
    <p:sldId id="336" r:id="rId9"/>
    <p:sldId id="350" r:id="rId10"/>
    <p:sldId id="414" r:id="rId11"/>
    <p:sldId id="404" r:id="rId12"/>
    <p:sldId id="406" r:id="rId13"/>
    <p:sldId id="401" r:id="rId14"/>
    <p:sldId id="402" r:id="rId15"/>
    <p:sldId id="403" r:id="rId16"/>
    <p:sldId id="415" r:id="rId17"/>
    <p:sldId id="348" r:id="rId18"/>
    <p:sldId id="349" r:id="rId19"/>
    <p:sldId id="361" r:id="rId20"/>
    <p:sldId id="364" r:id="rId21"/>
    <p:sldId id="363" r:id="rId22"/>
    <p:sldId id="365" r:id="rId23"/>
    <p:sldId id="366" r:id="rId24"/>
    <p:sldId id="367" r:id="rId25"/>
    <p:sldId id="368" r:id="rId26"/>
    <p:sldId id="369" r:id="rId27"/>
    <p:sldId id="370" r:id="rId28"/>
    <p:sldId id="374" r:id="rId29"/>
    <p:sldId id="360" r:id="rId30"/>
    <p:sldId id="392" r:id="rId31"/>
  </p:sldIdLst>
  <p:sldSz cx="9144000" cy="6858000" type="screen4x3"/>
  <p:notesSz cx="7099300" cy="10234613"/>
  <p:defaultTextStyle>
    <a:defPPr>
      <a:defRPr lang="en-GB"/>
    </a:defPPr>
    <a:lvl1pPr algn="l" rtl="0" fontAlgn="base">
      <a:spcBef>
        <a:spcPct val="20000"/>
      </a:spcBef>
      <a:spcAft>
        <a:spcPct val="0"/>
      </a:spcAft>
      <a:buClr>
        <a:schemeClr val="bg1"/>
      </a:buClr>
      <a:buChar char="•"/>
      <a:defRPr sz="2400" kern="1200">
        <a:solidFill>
          <a:schemeClr val="tx1"/>
        </a:solidFill>
        <a:latin typeface="Arial" pitchFamily="34" charset="0"/>
        <a:ea typeface="+mn-ea"/>
        <a:cs typeface="+mn-cs"/>
      </a:defRPr>
    </a:lvl1pPr>
    <a:lvl2pPr marL="457200" algn="l" rtl="0" fontAlgn="base">
      <a:spcBef>
        <a:spcPct val="20000"/>
      </a:spcBef>
      <a:spcAft>
        <a:spcPct val="0"/>
      </a:spcAft>
      <a:buClr>
        <a:schemeClr val="bg1"/>
      </a:buClr>
      <a:buChar char="•"/>
      <a:defRPr sz="2400" kern="1200">
        <a:solidFill>
          <a:schemeClr val="tx1"/>
        </a:solidFill>
        <a:latin typeface="Arial" pitchFamily="34" charset="0"/>
        <a:ea typeface="+mn-ea"/>
        <a:cs typeface="+mn-cs"/>
      </a:defRPr>
    </a:lvl2pPr>
    <a:lvl3pPr marL="914400" algn="l" rtl="0" fontAlgn="base">
      <a:spcBef>
        <a:spcPct val="20000"/>
      </a:spcBef>
      <a:spcAft>
        <a:spcPct val="0"/>
      </a:spcAft>
      <a:buClr>
        <a:schemeClr val="bg1"/>
      </a:buClr>
      <a:buChar char="•"/>
      <a:defRPr sz="2400" kern="1200">
        <a:solidFill>
          <a:schemeClr val="tx1"/>
        </a:solidFill>
        <a:latin typeface="Arial" pitchFamily="34" charset="0"/>
        <a:ea typeface="+mn-ea"/>
        <a:cs typeface="+mn-cs"/>
      </a:defRPr>
    </a:lvl3pPr>
    <a:lvl4pPr marL="1371600" algn="l" rtl="0" fontAlgn="base">
      <a:spcBef>
        <a:spcPct val="20000"/>
      </a:spcBef>
      <a:spcAft>
        <a:spcPct val="0"/>
      </a:spcAft>
      <a:buClr>
        <a:schemeClr val="bg1"/>
      </a:buClr>
      <a:buChar char="•"/>
      <a:defRPr sz="2400" kern="1200">
        <a:solidFill>
          <a:schemeClr val="tx1"/>
        </a:solidFill>
        <a:latin typeface="Arial" pitchFamily="34" charset="0"/>
        <a:ea typeface="+mn-ea"/>
        <a:cs typeface="+mn-cs"/>
      </a:defRPr>
    </a:lvl4pPr>
    <a:lvl5pPr marL="1828800" algn="l" rtl="0" fontAlgn="base">
      <a:spcBef>
        <a:spcPct val="20000"/>
      </a:spcBef>
      <a:spcAft>
        <a:spcPct val="0"/>
      </a:spcAft>
      <a:buClr>
        <a:schemeClr val="bg1"/>
      </a:buClr>
      <a:buChar char="•"/>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5F5F5F"/>
    <a:srgbClr val="FF0000"/>
    <a:srgbClr val="16C7EA"/>
    <a:srgbClr val="FC6204"/>
    <a:srgbClr val="EFB011"/>
    <a:srgbClr val="0096E3"/>
    <a:srgbClr val="00A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70" autoAdjust="0"/>
    <p:restoredTop sz="64005" autoAdjust="0"/>
  </p:normalViewPr>
  <p:slideViewPr>
    <p:cSldViewPr snapToGrid="0">
      <p:cViewPr varScale="1">
        <p:scale>
          <a:sx n="73" d="100"/>
          <a:sy n="73" d="100"/>
        </p:scale>
        <p:origin x="-308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80" d="100"/>
          <a:sy n="80" d="100"/>
        </p:scale>
        <p:origin x="-2106" y="-9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29AFB-59F5-4C94-8FCA-0AB5B31055A1}" type="doc">
      <dgm:prSet loTypeId="urn:microsoft.com/office/officeart/2005/8/layout/cycle3" loCatId="cycle" qsTypeId="urn:microsoft.com/office/officeart/2005/8/quickstyle/simple1" qsCatId="simple" csTypeId="urn:microsoft.com/office/officeart/2005/8/colors/accent3_2" csCatId="accent3" phldr="1"/>
      <dgm:spPr/>
      <dgm:t>
        <a:bodyPr/>
        <a:lstStyle/>
        <a:p>
          <a:endParaRPr lang="en-GB"/>
        </a:p>
      </dgm:t>
    </dgm:pt>
    <dgm:pt modelId="{70938492-2E26-48F7-9EB7-F79362F54C14}">
      <dgm:prSet phldrT="[Text]"/>
      <dgm:spPr/>
      <dgm:t>
        <a:bodyPr/>
        <a:lstStyle/>
        <a:p>
          <a:r>
            <a:rPr lang="en-GB" dirty="0" smtClean="0"/>
            <a:t>Create</a:t>
          </a:r>
          <a:endParaRPr lang="en-GB" dirty="0"/>
        </a:p>
      </dgm:t>
    </dgm:pt>
    <dgm:pt modelId="{74A0347C-F0A9-4598-B564-4F21E463F451}" type="parTrans" cxnId="{80AA2B70-355A-4FA4-9FB9-137CD1E9EF85}">
      <dgm:prSet/>
      <dgm:spPr/>
      <dgm:t>
        <a:bodyPr/>
        <a:lstStyle/>
        <a:p>
          <a:endParaRPr lang="en-GB"/>
        </a:p>
      </dgm:t>
    </dgm:pt>
    <dgm:pt modelId="{1A65F0E2-F1C8-4F9D-8591-A02D69F746E0}" type="sibTrans" cxnId="{80AA2B70-355A-4FA4-9FB9-137CD1E9EF85}">
      <dgm:prSet/>
      <dgm:spPr/>
      <dgm:t>
        <a:bodyPr/>
        <a:lstStyle/>
        <a:p>
          <a:endParaRPr lang="en-GB"/>
        </a:p>
      </dgm:t>
    </dgm:pt>
    <dgm:pt modelId="{11FE78AA-94D0-4EA4-9A04-4CF9DBA8DD9D}">
      <dgm:prSet phldrT="[Text]"/>
      <dgm:spPr/>
      <dgm:t>
        <a:bodyPr/>
        <a:lstStyle/>
        <a:p>
          <a:r>
            <a:rPr lang="en-GB" dirty="0" smtClean="0"/>
            <a:t>Document</a:t>
          </a:r>
          <a:endParaRPr lang="en-GB" dirty="0"/>
        </a:p>
      </dgm:t>
    </dgm:pt>
    <dgm:pt modelId="{2DDE25B9-0791-4514-91C3-4E680CC9AB1B}" type="parTrans" cxnId="{B21BF4FE-A866-4BB1-9EC8-D0119E73974A}">
      <dgm:prSet/>
      <dgm:spPr/>
      <dgm:t>
        <a:bodyPr/>
        <a:lstStyle/>
        <a:p>
          <a:endParaRPr lang="en-GB"/>
        </a:p>
      </dgm:t>
    </dgm:pt>
    <dgm:pt modelId="{97892508-0E46-43AC-8DDB-6B6423E1B22B}" type="sibTrans" cxnId="{B21BF4FE-A866-4BB1-9EC8-D0119E73974A}">
      <dgm:prSet/>
      <dgm:spPr/>
      <dgm:t>
        <a:bodyPr/>
        <a:lstStyle/>
        <a:p>
          <a:endParaRPr lang="en-GB"/>
        </a:p>
      </dgm:t>
    </dgm:pt>
    <dgm:pt modelId="{43E5C990-BC01-49B2-A495-2065E2B7915D}">
      <dgm:prSet phldrT="[Text]"/>
      <dgm:spPr/>
      <dgm:t>
        <a:bodyPr/>
        <a:lstStyle/>
        <a:p>
          <a:r>
            <a:rPr lang="en-GB" dirty="0" smtClean="0"/>
            <a:t>Use</a:t>
          </a:r>
          <a:endParaRPr lang="en-GB" dirty="0"/>
        </a:p>
      </dgm:t>
    </dgm:pt>
    <dgm:pt modelId="{01D1D6A6-C2D8-4610-A779-58AF66FBB451}" type="parTrans" cxnId="{181D0586-5DCD-460D-8949-1226E4CAD3FD}">
      <dgm:prSet/>
      <dgm:spPr/>
      <dgm:t>
        <a:bodyPr/>
        <a:lstStyle/>
        <a:p>
          <a:endParaRPr lang="en-GB"/>
        </a:p>
      </dgm:t>
    </dgm:pt>
    <dgm:pt modelId="{1594A925-F6A3-490F-ADD1-C18404D0FAB9}" type="sibTrans" cxnId="{181D0586-5DCD-460D-8949-1226E4CAD3FD}">
      <dgm:prSet/>
      <dgm:spPr/>
      <dgm:t>
        <a:bodyPr/>
        <a:lstStyle/>
        <a:p>
          <a:endParaRPr lang="en-GB"/>
        </a:p>
      </dgm:t>
    </dgm:pt>
    <dgm:pt modelId="{F93DF7C0-7508-4FA7-A14F-C0833F7989FE}">
      <dgm:prSet phldrT="[Text]"/>
      <dgm:spPr/>
      <dgm:t>
        <a:bodyPr/>
        <a:lstStyle/>
        <a:p>
          <a:r>
            <a:rPr lang="en-GB" dirty="0" smtClean="0"/>
            <a:t>Share</a:t>
          </a:r>
          <a:endParaRPr lang="en-GB" dirty="0"/>
        </a:p>
      </dgm:t>
    </dgm:pt>
    <dgm:pt modelId="{B2BC54D8-A5CD-4E6E-BF91-9511CB54AA17}" type="parTrans" cxnId="{F4A15F0D-97D6-481A-96D1-2E50B1384D6B}">
      <dgm:prSet/>
      <dgm:spPr/>
      <dgm:t>
        <a:bodyPr/>
        <a:lstStyle/>
        <a:p>
          <a:endParaRPr lang="en-GB"/>
        </a:p>
      </dgm:t>
    </dgm:pt>
    <dgm:pt modelId="{E20E2F6A-8550-4BB0-8872-F0D8C4ED541C}" type="sibTrans" cxnId="{F4A15F0D-97D6-481A-96D1-2E50B1384D6B}">
      <dgm:prSet/>
      <dgm:spPr/>
      <dgm:t>
        <a:bodyPr/>
        <a:lstStyle/>
        <a:p>
          <a:endParaRPr lang="en-GB"/>
        </a:p>
      </dgm:t>
    </dgm:pt>
    <dgm:pt modelId="{03FB6D69-7BBA-457F-A039-23A6E113196A}">
      <dgm:prSet phldrT="[Text]"/>
      <dgm:spPr/>
      <dgm:t>
        <a:bodyPr/>
        <a:lstStyle/>
        <a:p>
          <a:r>
            <a:rPr lang="en-GB" dirty="0" smtClean="0"/>
            <a:t>Preserve</a:t>
          </a:r>
          <a:endParaRPr lang="en-GB" dirty="0"/>
        </a:p>
      </dgm:t>
    </dgm:pt>
    <dgm:pt modelId="{774D3DAA-F615-4C6E-8AF1-689BBD15FB8F}" type="parTrans" cxnId="{D5F097AD-0038-4E41-B413-1CD8195BF946}">
      <dgm:prSet/>
      <dgm:spPr/>
      <dgm:t>
        <a:bodyPr/>
        <a:lstStyle/>
        <a:p>
          <a:endParaRPr lang="en-GB"/>
        </a:p>
      </dgm:t>
    </dgm:pt>
    <dgm:pt modelId="{E470E79C-346C-404A-A9FE-693677EA7448}" type="sibTrans" cxnId="{D5F097AD-0038-4E41-B413-1CD8195BF946}">
      <dgm:prSet/>
      <dgm:spPr/>
      <dgm:t>
        <a:bodyPr/>
        <a:lstStyle/>
        <a:p>
          <a:endParaRPr lang="en-GB"/>
        </a:p>
      </dgm:t>
    </dgm:pt>
    <dgm:pt modelId="{0E076F2D-29B6-4BE6-953B-E02C29A415E1}">
      <dgm:prSet phldrT="[Text]"/>
      <dgm:spPr/>
      <dgm:t>
        <a:bodyPr/>
        <a:lstStyle/>
        <a:p>
          <a:r>
            <a:rPr lang="en-GB" dirty="0" smtClean="0"/>
            <a:t>Store</a:t>
          </a:r>
          <a:endParaRPr lang="en-GB" dirty="0"/>
        </a:p>
      </dgm:t>
    </dgm:pt>
    <dgm:pt modelId="{A551CB95-F54E-4DC0-B606-CA7CEC79DD20}" type="parTrans" cxnId="{1A794471-8DA5-4CD3-807E-28FB1E9B34CC}">
      <dgm:prSet/>
      <dgm:spPr/>
      <dgm:t>
        <a:bodyPr/>
        <a:lstStyle/>
        <a:p>
          <a:endParaRPr lang="en-GB"/>
        </a:p>
      </dgm:t>
    </dgm:pt>
    <dgm:pt modelId="{8F2C7463-D012-40AA-818A-30E8BDC68992}" type="sibTrans" cxnId="{1A794471-8DA5-4CD3-807E-28FB1E9B34CC}">
      <dgm:prSet/>
      <dgm:spPr/>
      <dgm:t>
        <a:bodyPr/>
        <a:lstStyle/>
        <a:p>
          <a:endParaRPr lang="en-GB"/>
        </a:p>
      </dgm:t>
    </dgm:pt>
    <dgm:pt modelId="{A8E25276-E0BD-4887-91AF-277E5BE97D57}" type="pres">
      <dgm:prSet presAssocID="{C5329AFB-59F5-4C94-8FCA-0AB5B31055A1}" presName="Name0" presStyleCnt="0">
        <dgm:presLayoutVars>
          <dgm:dir/>
          <dgm:resizeHandles val="exact"/>
        </dgm:presLayoutVars>
      </dgm:prSet>
      <dgm:spPr/>
      <dgm:t>
        <a:bodyPr/>
        <a:lstStyle/>
        <a:p>
          <a:endParaRPr lang="en-GB"/>
        </a:p>
      </dgm:t>
    </dgm:pt>
    <dgm:pt modelId="{08D60657-85F1-42F6-B1BA-5EEEF4DABB05}" type="pres">
      <dgm:prSet presAssocID="{C5329AFB-59F5-4C94-8FCA-0AB5B31055A1}" presName="cycle" presStyleCnt="0"/>
      <dgm:spPr/>
      <dgm:t>
        <a:bodyPr/>
        <a:lstStyle/>
        <a:p>
          <a:endParaRPr lang="en-GB"/>
        </a:p>
      </dgm:t>
    </dgm:pt>
    <dgm:pt modelId="{69EE2C61-6425-4640-909C-00656A7B900D}" type="pres">
      <dgm:prSet presAssocID="{70938492-2E26-48F7-9EB7-F79362F54C14}" presName="nodeFirstNode" presStyleLbl="node1" presStyleIdx="0" presStyleCnt="6" custRadScaleRad="100030" custRadScaleInc="-296">
        <dgm:presLayoutVars>
          <dgm:bulletEnabled val="1"/>
        </dgm:presLayoutVars>
      </dgm:prSet>
      <dgm:spPr/>
      <dgm:t>
        <a:bodyPr/>
        <a:lstStyle/>
        <a:p>
          <a:endParaRPr lang="en-GB"/>
        </a:p>
      </dgm:t>
    </dgm:pt>
    <dgm:pt modelId="{C057B53F-C3BB-483B-8C8D-2531B5A6F112}" type="pres">
      <dgm:prSet presAssocID="{1A65F0E2-F1C8-4F9D-8591-A02D69F746E0}" presName="sibTransFirstNode" presStyleLbl="bgShp" presStyleIdx="0" presStyleCnt="1"/>
      <dgm:spPr/>
      <dgm:t>
        <a:bodyPr/>
        <a:lstStyle/>
        <a:p>
          <a:endParaRPr lang="en-GB"/>
        </a:p>
      </dgm:t>
    </dgm:pt>
    <dgm:pt modelId="{FBF47795-8134-4B54-AF37-523ED6FDEF9F}" type="pres">
      <dgm:prSet presAssocID="{11FE78AA-94D0-4EA4-9A04-4CF9DBA8DD9D}" presName="nodeFollowingNodes" presStyleLbl="node1" presStyleIdx="1" presStyleCnt="6">
        <dgm:presLayoutVars>
          <dgm:bulletEnabled val="1"/>
        </dgm:presLayoutVars>
      </dgm:prSet>
      <dgm:spPr/>
      <dgm:t>
        <a:bodyPr/>
        <a:lstStyle/>
        <a:p>
          <a:endParaRPr lang="en-GB"/>
        </a:p>
      </dgm:t>
    </dgm:pt>
    <dgm:pt modelId="{C45297F9-5019-40F1-BC26-11A696317A55}" type="pres">
      <dgm:prSet presAssocID="{43E5C990-BC01-49B2-A495-2065E2B7915D}" presName="nodeFollowingNodes" presStyleLbl="node1" presStyleIdx="2" presStyleCnt="6">
        <dgm:presLayoutVars>
          <dgm:bulletEnabled val="1"/>
        </dgm:presLayoutVars>
      </dgm:prSet>
      <dgm:spPr/>
      <dgm:t>
        <a:bodyPr/>
        <a:lstStyle/>
        <a:p>
          <a:endParaRPr lang="en-GB"/>
        </a:p>
      </dgm:t>
    </dgm:pt>
    <dgm:pt modelId="{62AA2BA5-611F-494C-B1D0-A0921BBFACD9}" type="pres">
      <dgm:prSet presAssocID="{0E076F2D-29B6-4BE6-953B-E02C29A415E1}" presName="nodeFollowingNodes" presStyleLbl="node1" presStyleIdx="3" presStyleCnt="6">
        <dgm:presLayoutVars>
          <dgm:bulletEnabled val="1"/>
        </dgm:presLayoutVars>
      </dgm:prSet>
      <dgm:spPr/>
      <dgm:t>
        <a:bodyPr/>
        <a:lstStyle/>
        <a:p>
          <a:endParaRPr lang="en-GB"/>
        </a:p>
      </dgm:t>
    </dgm:pt>
    <dgm:pt modelId="{E068E2B9-1EF1-481C-B52A-467A3FF42150}" type="pres">
      <dgm:prSet presAssocID="{F93DF7C0-7508-4FA7-A14F-C0833F7989FE}" presName="nodeFollowingNodes" presStyleLbl="node1" presStyleIdx="4" presStyleCnt="6">
        <dgm:presLayoutVars>
          <dgm:bulletEnabled val="1"/>
        </dgm:presLayoutVars>
      </dgm:prSet>
      <dgm:spPr/>
      <dgm:t>
        <a:bodyPr/>
        <a:lstStyle/>
        <a:p>
          <a:endParaRPr lang="en-GB"/>
        </a:p>
      </dgm:t>
    </dgm:pt>
    <dgm:pt modelId="{4526CD32-D2FE-40FD-89A3-A6382E0D23EE}" type="pres">
      <dgm:prSet presAssocID="{03FB6D69-7BBA-457F-A039-23A6E113196A}" presName="nodeFollowingNodes" presStyleLbl="node1" presStyleIdx="5" presStyleCnt="6">
        <dgm:presLayoutVars>
          <dgm:bulletEnabled val="1"/>
        </dgm:presLayoutVars>
      </dgm:prSet>
      <dgm:spPr/>
      <dgm:t>
        <a:bodyPr/>
        <a:lstStyle/>
        <a:p>
          <a:endParaRPr lang="en-GB"/>
        </a:p>
      </dgm:t>
    </dgm:pt>
  </dgm:ptLst>
  <dgm:cxnLst>
    <dgm:cxn modelId="{F4A15F0D-97D6-481A-96D1-2E50B1384D6B}" srcId="{C5329AFB-59F5-4C94-8FCA-0AB5B31055A1}" destId="{F93DF7C0-7508-4FA7-A14F-C0833F7989FE}" srcOrd="4" destOrd="0" parTransId="{B2BC54D8-A5CD-4E6E-BF91-9511CB54AA17}" sibTransId="{E20E2F6A-8550-4BB0-8872-F0D8C4ED541C}"/>
    <dgm:cxn modelId="{361DDB13-EB1C-4E9D-AB42-44FC894F63BD}" type="presOf" srcId="{0E076F2D-29B6-4BE6-953B-E02C29A415E1}" destId="{62AA2BA5-611F-494C-B1D0-A0921BBFACD9}" srcOrd="0" destOrd="0" presId="urn:microsoft.com/office/officeart/2005/8/layout/cycle3"/>
    <dgm:cxn modelId="{8652D46B-9673-4498-88BE-AE18E6667A18}" type="presOf" srcId="{70938492-2E26-48F7-9EB7-F79362F54C14}" destId="{69EE2C61-6425-4640-909C-00656A7B900D}" srcOrd="0" destOrd="0" presId="urn:microsoft.com/office/officeart/2005/8/layout/cycle3"/>
    <dgm:cxn modelId="{80AA2B70-355A-4FA4-9FB9-137CD1E9EF85}" srcId="{C5329AFB-59F5-4C94-8FCA-0AB5B31055A1}" destId="{70938492-2E26-48F7-9EB7-F79362F54C14}" srcOrd="0" destOrd="0" parTransId="{74A0347C-F0A9-4598-B564-4F21E463F451}" sibTransId="{1A65F0E2-F1C8-4F9D-8591-A02D69F746E0}"/>
    <dgm:cxn modelId="{26A44CC6-62D3-4132-AD8A-DFDF3EBD3353}" type="presOf" srcId="{03FB6D69-7BBA-457F-A039-23A6E113196A}" destId="{4526CD32-D2FE-40FD-89A3-A6382E0D23EE}" srcOrd="0" destOrd="0" presId="urn:microsoft.com/office/officeart/2005/8/layout/cycle3"/>
    <dgm:cxn modelId="{181D0586-5DCD-460D-8949-1226E4CAD3FD}" srcId="{C5329AFB-59F5-4C94-8FCA-0AB5B31055A1}" destId="{43E5C990-BC01-49B2-A495-2065E2B7915D}" srcOrd="2" destOrd="0" parTransId="{01D1D6A6-C2D8-4610-A779-58AF66FBB451}" sibTransId="{1594A925-F6A3-490F-ADD1-C18404D0FAB9}"/>
    <dgm:cxn modelId="{15FB5BB2-4F9A-455B-A42F-9B6F9CA52CF4}" type="presOf" srcId="{C5329AFB-59F5-4C94-8FCA-0AB5B31055A1}" destId="{A8E25276-E0BD-4887-91AF-277E5BE97D57}" srcOrd="0" destOrd="0" presId="urn:microsoft.com/office/officeart/2005/8/layout/cycle3"/>
    <dgm:cxn modelId="{1A794471-8DA5-4CD3-807E-28FB1E9B34CC}" srcId="{C5329AFB-59F5-4C94-8FCA-0AB5B31055A1}" destId="{0E076F2D-29B6-4BE6-953B-E02C29A415E1}" srcOrd="3" destOrd="0" parTransId="{A551CB95-F54E-4DC0-B606-CA7CEC79DD20}" sibTransId="{8F2C7463-D012-40AA-818A-30E8BDC68992}"/>
    <dgm:cxn modelId="{B9C0F4D7-17BB-464F-BA5C-149EBDFC418E}" type="presOf" srcId="{43E5C990-BC01-49B2-A495-2065E2B7915D}" destId="{C45297F9-5019-40F1-BC26-11A696317A55}" srcOrd="0" destOrd="0" presId="urn:microsoft.com/office/officeart/2005/8/layout/cycle3"/>
    <dgm:cxn modelId="{9E57B059-53DA-4C99-A3A1-96C2A18E2AEA}" type="presOf" srcId="{11FE78AA-94D0-4EA4-9A04-4CF9DBA8DD9D}" destId="{FBF47795-8134-4B54-AF37-523ED6FDEF9F}" srcOrd="0" destOrd="0" presId="urn:microsoft.com/office/officeart/2005/8/layout/cycle3"/>
    <dgm:cxn modelId="{D5F097AD-0038-4E41-B413-1CD8195BF946}" srcId="{C5329AFB-59F5-4C94-8FCA-0AB5B31055A1}" destId="{03FB6D69-7BBA-457F-A039-23A6E113196A}" srcOrd="5" destOrd="0" parTransId="{774D3DAA-F615-4C6E-8AF1-689BBD15FB8F}" sibTransId="{E470E79C-346C-404A-A9FE-693677EA7448}"/>
    <dgm:cxn modelId="{B21BF4FE-A866-4BB1-9EC8-D0119E73974A}" srcId="{C5329AFB-59F5-4C94-8FCA-0AB5B31055A1}" destId="{11FE78AA-94D0-4EA4-9A04-4CF9DBA8DD9D}" srcOrd="1" destOrd="0" parTransId="{2DDE25B9-0791-4514-91C3-4E680CC9AB1B}" sibTransId="{97892508-0E46-43AC-8DDB-6B6423E1B22B}"/>
    <dgm:cxn modelId="{E527A533-3C8A-444D-98AA-81C3B6546BA2}" type="presOf" srcId="{F93DF7C0-7508-4FA7-A14F-C0833F7989FE}" destId="{E068E2B9-1EF1-481C-B52A-467A3FF42150}" srcOrd="0" destOrd="0" presId="urn:microsoft.com/office/officeart/2005/8/layout/cycle3"/>
    <dgm:cxn modelId="{CE48040E-6C7D-436D-9D66-BB8A6B620DC2}" type="presOf" srcId="{1A65F0E2-F1C8-4F9D-8591-A02D69F746E0}" destId="{C057B53F-C3BB-483B-8C8D-2531B5A6F112}" srcOrd="0" destOrd="0" presId="urn:microsoft.com/office/officeart/2005/8/layout/cycle3"/>
    <dgm:cxn modelId="{89A6C61F-2B66-4803-B939-5BB01132DA87}" type="presParOf" srcId="{A8E25276-E0BD-4887-91AF-277E5BE97D57}" destId="{08D60657-85F1-42F6-B1BA-5EEEF4DABB05}" srcOrd="0" destOrd="0" presId="urn:microsoft.com/office/officeart/2005/8/layout/cycle3"/>
    <dgm:cxn modelId="{3A36572C-C63A-4D62-9DDB-76F9B453B27C}" type="presParOf" srcId="{08D60657-85F1-42F6-B1BA-5EEEF4DABB05}" destId="{69EE2C61-6425-4640-909C-00656A7B900D}" srcOrd="0" destOrd="0" presId="urn:microsoft.com/office/officeart/2005/8/layout/cycle3"/>
    <dgm:cxn modelId="{E38CB574-E511-4C4F-A09D-236897E55299}" type="presParOf" srcId="{08D60657-85F1-42F6-B1BA-5EEEF4DABB05}" destId="{C057B53F-C3BB-483B-8C8D-2531B5A6F112}" srcOrd="1" destOrd="0" presId="urn:microsoft.com/office/officeart/2005/8/layout/cycle3"/>
    <dgm:cxn modelId="{143F4BF6-74B1-47ED-BD74-8929A6E43B06}" type="presParOf" srcId="{08D60657-85F1-42F6-B1BA-5EEEF4DABB05}" destId="{FBF47795-8134-4B54-AF37-523ED6FDEF9F}" srcOrd="2" destOrd="0" presId="urn:microsoft.com/office/officeart/2005/8/layout/cycle3"/>
    <dgm:cxn modelId="{51A4B0D2-7225-434E-A8E8-435269D83EB9}" type="presParOf" srcId="{08D60657-85F1-42F6-B1BA-5EEEF4DABB05}" destId="{C45297F9-5019-40F1-BC26-11A696317A55}" srcOrd="3" destOrd="0" presId="urn:microsoft.com/office/officeart/2005/8/layout/cycle3"/>
    <dgm:cxn modelId="{255D739B-537C-46C5-82A0-37401FAB5091}" type="presParOf" srcId="{08D60657-85F1-42F6-B1BA-5EEEF4DABB05}" destId="{62AA2BA5-611F-494C-B1D0-A0921BBFACD9}" srcOrd="4" destOrd="0" presId="urn:microsoft.com/office/officeart/2005/8/layout/cycle3"/>
    <dgm:cxn modelId="{E18EAAC9-6A94-4FAA-80E5-9808F1D62534}" type="presParOf" srcId="{08D60657-85F1-42F6-B1BA-5EEEF4DABB05}" destId="{E068E2B9-1EF1-481C-B52A-467A3FF42150}" srcOrd="5" destOrd="0" presId="urn:microsoft.com/office/officeart/2005/8/layout/cycle3"/>
    <dgm:cxn modelId="{4CA0B333-6A98-4FD5-9AB1-B5926D7DD23E}" type="presParOf" srcId="{08D60657-85F1-42F6-B1BA-5EEEF4DABB05}" destId="{4526CD32-D2FE-40FD-89A3-A6382E0D23E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7B53F-C3BB-483B-8C8D-2531B5A6F112}">
      <dsp:nvSpPr>
        <dsp:cNvPr id="0" name=""/>
        <dsp:cNvSpPr/>
      </dsp:nvSpPr>
      <dsp:spPr>
        <a:xfrm>
          <a:off x="415838" y="-5282"/>
          <a:ext cx="2714525" cy="2714525"/>
        </a:xfrm>
        <a:prstGeom prst="circularArrow">
          <a:avLst>
            <a:gd name="adj1" fmla="val 5274"/>
            <a:gd name="adj2" fmla="val 312630"/>
            <a:gd name="adj3" fmla="val 14360755"/>
            <a:gd name="adj4" fmla="val 17049821"/>
            <a:gd name="adj5" fmla="val 547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E2C61-6425-4640-909C-00656A7B900D}">
      <dsp:nvSpPr>
        <dsp:cNvPr id="0" name=""/>
        <dsp:cNvSpPr/>
      </dsp:nvSpPr>
      <dsp:spPr>
        <a:xfrm>
          <a:off x="1296140" y="1"/>
          <a:ext cx="953921" cy="476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Create</a:t>
          </a:r>
          <a:endParaRPr lang="en-GB" sz="1400" kern="1200" dirty="0"/>
        </a:p>
      </dsp:txBody>
      <dsp:txXfrm>
        <a:off x="1319423" y="23284"/>
        <a:ext cx="907355" cy="430394"/>
      </dsp:txXfrm>
    </dsp:sp>
    <dsp:sp modelId="{FBF47795-8134-4B54-AF37-523ED6FDEF9F}">
      <dsp:nvSpPr>
        <dsp:cNvPr id="0" name=""/>
        <dsp:cNvSpPr/>
      </dsp:nvSpPr>
      <dsp:spPr>
        <a:xfrm>
          <a:off x="2252758" y="550942"/>
          <a:ext cx="953921" cy="476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Document</a:t>
          </a:r>
          <a:endParaRPr lang="en-GB" sz="1400" kern="1200" dirty="0"/>
        </a:p>
      </dsp:txBody>
      <dsp:txXfrm>
        <a:off x="2276041" y="574225"/>
        <a:ext cx="907355" cy="430394"/>
      </dsp:txXfrm>
    </dsp:sp>
    <dsp:sp modelId="{C45297F9-5019-40F1-BC26-11A696317A55}">
      <dsp:nvSpPr>
        <dsp:cNvPr id="0" name=""/>
        <dsp:cNvSpPr/>
      </dsp:nvSpPr>
      <dsp:spPr>
        <a:xfrm>
          <a:off x="2252758" y="1652169"/>
          <a:ext cx="953921" cy="476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Use</a:t>
          </a:r>
          <a:endParaRPr lang="en-GB" sz="1400" kern="1200" dirty="0"/>
        </a:p>
      </dsp:txBody>
      <dsp:txXfrm>
        <a:off x="2276041" y="1675452"/>
        <a:ext cx="907355" cy="430394"/>
      </dsp:txXfrm>
    </dsp:sp>
    <dsp:sp modelId="{62AA2BA5-611F-494C-B1D0-A0921BBFACD9}">
      <dsp:nvSpPr>
        <dsp:cNvPr id="0" name=""/>
        <dsp:cNvSpPr/>
      </dsp:nvSpPr>
      <dsp:spPr>
        <a:xfrm>
          <a:off x="1299067" y="2202782"/>
          <a:ext cx="953921" cy="476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Store</a:t>
          </a:r>
          <a:endParaRPr lang="en-GB" sz="1400" kern="1200" dirty="0"/>
        </a:p>
      </dsp:txBody>
      <dsp:txXfrm>
        <a:off x="1322350" y="2226065"/>
        <a:ext cx="907355" cy="430394"/>
      </dsp:txXfrm>
    </dsp:sp>
    <dsp:sp modelId="{E068E2B9-1EF1-481C-B52A-467A3FF42150}">
      <dsp:nvSpPr>
        <dsp:cNvPr id="0" name=""/>
        <dsp:cNvSpPr/>
      </dsp:nvSpPr>
      <dsp:spPr>
        <a:xfrm>
          <a:off x="345376" y="1652169"/>
          <a:ext cx="953921" cy="476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Share</a:t>
          </a:r>
          <a:endParaRPr lang="en-GB" sz="1400" kern="1200" dirty="0"/>
        </a:p>
      </dsp:txBody>
      <dsp:txXfrm>
        <a:off x="368659" y="1675452"/>
        <a:ext cx="907355" cy="430394"/>
      </dsp:txXfrm>
    </dsp:sp>
    <dsp:sp modelId="{4526CD32-D2FE-40FD-89A3-A6382E0D23EE}">
      <dsp:nvSpPr>
        <dsp:cNvPr id="0" name=""/>
        <dsp:cNvSpPr/>
      </dsp:nvSpPr>
      <dsp:spPr>
        <a:xfrm>
          <a:off x="345376" y="550942"/>
          <a:ext cx="953921" cy="476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Preserve</a:t>
          </a:r>
          <a:endParaRPr lang="en-GB" sz="1400" kern="1200" dirty="0"/>
        </a:p>
      </dsp:txBody>
      <dsp:txXfrm>
        <a:off x="368659" y="574225"/>
        <a:ext cx="907355" cy="43039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spcBef>
                <a:spcPct val="0"/>
              </a:spcBef>
              <a:buClrTx/>
              <a:buFontTx/>
              <a:buNone/>
              <a:defRPr sz="1300">
                <a:latin typeface="Times New Roman" pitchFamily="18" charset="0"/>
              </a:defRPr>
            </a:lvl1pPr>
          </a:lstStyle>
          <a:p>
            <a:pPr>
              <a:defRPr/>
            </a:pPr>
            <a:endParaRPr lang="en-US"/>
          </a:p>
        </p:txBody>
      </p:sp>
      <p:sp>
        <p:nvSpPr>
          <p:cNvPr id="54275"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spcBef>
                <a:spcPct val="0"/>
              </a:spcBef>
              <a:buClrTx/>
              <a:buFontTx/>
              <a:buNone/>
              <a:defRPr sz="1300">
                <a:latin typeface="Times New Roman" pitchFamily="18" charset="0"/>
              </a:defRPr>
            </a:lvl1pPr>
          </a:lstStyle>
          <a:p>
            <a:pPr>
              <a:defRPr/>
            </a:pPr>
            <a:endParaRPr lang="en-US"/>
          </a:p>
        </p:txBody>
      </p:sp>
      <p:sp>
        <p:nvSpPr>
          <p:cNvPr id="54276"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spcBef>
                <a:spcPct val="0"/>
              </a:spcBef>
              <a:buClrTx/>
              <a:buFontTx/>
              <a:buNone/>
              <a:defRPr sz="1300">
                <a:latin typeface="Times New Roman" pitchFamily="18" charset="0"/>
              </a:defRPr>
            </a:lvl1pPr>
          </a:lstStyle>
          <a:p>
            <a:pPr>
              <a:defRPr/>
            </a:pPr>
            <a:endParaRPr lang="en-US"/>
          </a:p>
        </p:txBody>
      </p:sp>
      <p:sp>
        <p:nvSpPr>
          <p:cNvPr id="54277"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spcBef>
                <a:spcPct val="0"/>
              </a:spcBef>
              <a:buClrTx/>
              <a:buFontTx/>
              <a:buNone/>
              <a:defRPr sz="1300">
                <a:latin typeface="Times New Roman" pitchFamily="18" charset="0"/>
              </a:defRPr>
            </a:lvl1pPr>
          </a:lstStyle>
          <a:p>
            <a:pPr>
              <a:defRPr/>
            </a:pPr>
            <a:fld id="{3757DA7D-9A50-4FAE-BB53-00423915C8BD}" type="slidenum">
              <a:rPr lang="en-GB"/>
              <a:pPr>
                <a:defRPr/>
              </a:pPr>
              <a:t>‹#›</a:t>
            </a:fld>
            <a:endParaRPr lang="en-GB"/>
          </a:p>
        </p:txBody>
      </p:sp>
    </p:spTree>
    <p:extLst>
      <p:ext uri="{BB962C8B-B14F-4D97-AF65-F5344CB8AC3E}">
        <p14:creationId xmlns:p14="http://schemas.microsoft.com/office/powerpoint/2010/main" val="2849370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spcBef>
                <a:spcPct val="0"/>
              </a:spcBef>
              <a:buClrTx/>
              <a:buFontTx/>
              <a:buNone/>
              <a:defRPr sz="1300">
                <a:latin typeface="Times New Roman" pitchFamily="18" charset="0"/>
              </a:defRPr>
            </a:lvl1pPr>
          </a:lstStyle>
          <a:p>
            <a:pPr>
              <a:defRPr/>
            </a:pPr>
            <a:endParaRPr lang="en-US"/>
          </a:p>
        </p:txBody>
      </p:sp>
      <p:sp>
        <p:nvSpPr>
          <p:cNvPr id="9219"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spcBef>
                <a:spcPct val="0"/>
              </a:spcBef>
              <a:buClrTx/>
              <a:buFontTx/>
              <a:buNone/>
              <a:defRPr sz="1300">
                <a:latin typeface="Times New Roman" pitchFamily="18"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222"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spcBef>
                <a:spcPct val="0"/>
              </a:spcBef>
              <a:buClrTx/>
              <a:buFontTx/>
              <a:buNone/>
              <a:defRPr sz="1300">
                <a:latin typeface="Times New Roman" pitchFamily="18" charset="0"/>
              </a:defRPr>
            </a:lvl1pPr>
          </a:lstStyle>
          <a:p>
            <a:pPr>
              <a:defRPr/>
            </a:pPr>
            <a:endParaRPr lang="en-US"/>
          </a:p>
        </p:txBody>
      </p:sp>
      <p:sp>
        <p:nvSpPr>
          <p:cNvPr id="9223"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spcBef>
                <a:spcPct val="0"/>
              </a:spcBef>
              <a:buClrTx/>
              <a:buFontTx/>
              <a:buNone/>
              <a:defRPr sz="1300">
                <a:latin typeface="Times New Roman" pitchFamily="18" charset="0"/>
              </a:defRPr>
            </a:lvl1pPr>
          </a:lstStyle>
          <a:p>
            <a:pPr>
              <a:defRPr/>
            </a:pPr>
            <a:fld id="{6B307E76-C43B-47DB-941B-5933F3D3417D}" type="slidenum">
              <a:rPr lang="en-GB"/>
              <a:pPr>
                <a:defRPr/>
              </a:pPr>
              <a:t>‹#›</a:t>
            </a:fld>
            <a:endParaRPr lang="en-GB"/>
          </a:p>
        </p:txBody>
      </p:sp>
    </p:spTree>
    <p:extLst>
      <p:ext uri="{BB962C8B-B14F-4D97-AF65-F5344CB8AC3E}">
        <p14:creationId xmlns:p14="http://schemas.microsoft.com/office/powerpoint/2010/main" val="3125001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noFill/>
          <a:ln/>
        </p:spPr>
        <p:txBody>
          <a:bodyPr/>
          <a:lstStyle/>
          <a:p>
            <a:pPr marL="228600" indent="-228600"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B307E76-C43B-47DB-941B-5933F3D3417D}" type="slidenum">
              <a:rPr lang="en-GB" smtClean="0"/>
              <a:pPr>
                <a:defRPr/>
              </a:pPr>
              <a:t>18</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B307E76-C43B-47DB-941B-5933F3D3417D}" type="slidenum">
              <a:rPr lang="en-GB" smtClean="0"/>
              <a:pPr>
                <a:defRPr/>
              </a:pPr>
              <a:t>24</a:t>
            </a:fld>
            <a:endParaRPr lang="en-GB"/>
          </a:p>
        </p:txBody>
      </p:sp>
    </p:spTree>
    <p:extLst>
      <p:ext uri="{BB962C8B-B14F-4D97-AF65-F5344CB8AC3E}">
        <p14:creationId xmlns:p14="http://schemas.microsoft.com/office/powerpoint/2010/main" val="628573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992188" y="768350"/>
            <a:ext cx="5114925" cy="3836988"/>
          </a:xfrm>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B541789C-B028-48DA-B310-37136F8548E6}" type="slidenum">
              <a:rPr lang="en-GB" smtClean="0"/>
              <a:pPr/>
              <a:t>25</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992188" y="768350"/>
            <a:ext cx="5114925" cy="3836988"/>
          </a:xfrm>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9CEAA330-B074-427F-BBD0-F5EC8CF8A12F}" type="slidenum">
              <a:rPr lang="en-GB" smtClean="0"/>
              <a:pPr/>
              <a:t>29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B307E76-C43B-47DB-941B-5933F3D3417D}" type="slidenum">
              <a:rPr lang="en-GB" smtClean="0"/>
              <a:pPr>
                <a:defRPr/>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992188" y="768350"/>
            <a:ext cx="5114925" cy="3836988"/>
          </a:xfrm>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8F41D13A-F54F-4657-B89A-8C816311505F}" type="slidenum">
              <a:rPr lang="en-GB" smtClean="0"/>
              <a:pPr/>
              <a:t>8</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3EACA93E-F716-4676-9E17-78D77059B8B1}" type="slidenum">
              <a:rPr lang="en-GB" smtClean="0"/>
              <a:pPr/>
              <a:t>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r>
              <a:rPr lang="en-GB" dirty="0" smtClean="0"/>
              <a:t>The original study was on gene expression microarray data. Later studies have looked at a range of disciplines</a:t>
            </a:r>
            <a:r>
              <a:rPr lang="en-GB" baseline="0" dirty="0" smtClean="0"/>
              <a:t> and found substantial increases.</a:t>
            </a:r>
            <a:endParaRPr lang="en-GB" dirty="0"/>
          </a:p>
        </p:txBody>
      </p:sp>
      <p:sp>
        <p:nvSpPr>
          <p:cNvPr id="4" name="Slide Number Placeholder 3"/>
          <p:cNvSpPr>
            <a:spLocks noGrp="1"/>
          </p:cNvSpPr>
          <p:nvPr>
            <p:ph type="sldNum" sz="quarter" idx="10"/>
          </p:nvPr>
        </p:nvSpPr>
        <p:spPr/>
        <p:txBody>
          <a:bodyPr/>
          <a:lstStyle/>
          <a:p>
            <a:pPr>
              <a:defRPr/>
            </a:pPr>
            <a:fld id="{6B307E76-C43B-47DB-941B-5933F3D3417D}" type="slidenum">
              <a:rPr lang="en-GB" smtClean="0"/>
              <a:pPr>
                <a:defRPr/>
              </a:pPr>
              <a:t>11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r>
              <a:rPr lang="en-GB" smtClean="0"/>
              <a:t>2012-02-07</a:t>
            </a:r>
          </a:p>
        </p:txBody>
      </p:sp>
      <p:sp>
        <p:nvSpPr>
          <p:cNvPr id="51203" name="Slide Image Placeholder 1"/>
          <p:cNvSpPr>
            <a:spLocks noGrp="1" noRot="1" noChangeAspect="1" noTextEdit="1"/>
          </p:cNvSpPr>
          <p:nvPr>
            <p:ph type="sldImg"/>
          </p:nvPr>
        </p:nvSpPr>
        <p:spPr>
          <a:xfrm>
            <a:off x="992188" y="768350"/>
            <a:ext cx="5116512" cy="3838575"/>
          </a:xfrm>
          <a:ln/>
        </p:spPr>
      </p:sp>
      <p:sp>
        <p:nvSpPr>
          <p:cNvPr id="51204" name="Notes Placeholder 2"/>
          <p:cNvSpPr>
            <a:spLocks noGrp="1"/>
          </p:cNvSpPr>
          <p:nvPr>
            <p:ph type="body" idx="1"/>
          </p:nvPr>
        </p:nvSpPr>
        <p:spPr>
          <a:xfrm>
            <a:off x="946150" y="4862513"/>
            <a:ext cx="5207000" cy="4603750"/>
          </a:xfrm>
          <a:noFill/>
          <a:ln/>
        </p:spPr>
        <p:txBody>
          <a:bodyPr lIns="98559" tIns="49280" rIns="98559" bIns="49280"/>
          <a:lstStyle/>
          <a:p>
            <a:pPr eaLnBrk="1" hangingPunct="1"/>
            <a:endParaRPr lang="en-US" smtClean="0"/>
          </a:p>
        </p:txBody>
      </p:sp>
      <p:sp>
        <p:nvSpPr>
          <p:cNvPr id="51205" name="Slide Number Placeholder 3"/>
          <p:cNvSpPr txBox="1">
            <a:spLocks noGrp="1"/>
          </p:cNvSpPr>
          <p:nvPr/>
        </p:nvSpPr>
        <p:spPr bwMode="auto">
          <a:xfrm>
            <a:off x="4022725" y="9723438"/>
            <a:ext cx="3076575" cy="511175"/>
          </a:xfrm>
          <a:prstGeom prst="rect">
            <a:avLst/>
          </a:prstGeom>
          <a:noFill/>
          <a:ln w="9525">
            <a:noFill/>
            <a:miter lim="800000"/>
            <a:headEnd/>
            <a:tailEnd/>
          </a:ln>
        </p:spPr>
        <p:txBody>
          <a:bodyPr lIns="98559" tIns="49280" rIns="98559" bIns="49280" anchor="b"/>
          <a:lstStyle/>
          <a:p>
            <a:pPr algn="r">
              <a:spcBef>
                <a:spcPct val="0"/>
              </a:spcBef>
              <a:buClrTx/>
              <a:buFontTx/>
              <a:buNone/>
            </a:pPr>
            <a:fld id="{732E9F64-DC5E-4FAE-AE8F-43DE90B3D46D}" type="slidenum">
              <a:rPr lang="en-GB" sz="1300">
                <a:latin typeface="Times New Roman" pitchFamily="18" charset="0"/>
                <a:ea typeface="ＭＳ Ｐゴシック" pitchFamily="34" charset="-128"/>
              </a:rPr>
              <a:pPr algn="r">
                <a:spcBef>
                  <a:spcPct val="0"/>
                </a:spcBef>
                <a:buClrTx/>
                <a:buFontTx/>
                <a:buNone/>
              </a:pPr>
              <a:t>13</a:t>
            </a:fld>
            <a:endParaRPr lang="en-GB" sz="1300">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dt" sz="quarter" idx="1"/>
          </p:nvPr>
        </p:nvSpPr>
        <p:spPr>
          <a:noFill/>
        </p:spPr>
        <p:txBody>
          <a:bodyPr/>
          <a:lstStyle/>
          <a:p>
            <a:r>
              <a:rPr lang="en-GB" smtClean="0"/>
              <a:t>2012-02-07</a:t>
            </a:r>
          </a:p>
        </p:txBody>
      </p:sp>
      <p:sp>
        <p:nvSpPr>
          <p:cNvPr id="52227" name="Slide Image Placeholder 1"/>
          <p:cNvSpPr>
            <a:spLocks noGrp="1" noRot="1" noChangeAspect="1" noTextEdit="1"/>
          </p:cNvSpPr>
          <p:nvPr>
            <p:ph type="sldImg"/>
          </p:nvPr>
        </p:nvSpPr>
        <p:spPr>
          <a:xfrm>
            <a:off x="992188" y="768350"/>
            <a:ext cx="5116512" cy="3838575"/>
          </a:xfrm>
          <a:ln/>
        </p:spPr>
      </p:sp>
      <p:sp>
        <p:nvSpPr>
          <p:cNvPr id="52228" name="Notes Placeholder 2"/>
          <p:cNvSpPr>
            <a:spLocks noGrp="1"/>
          </p:cNvSpPr>
          <p:nvPr>
            <p:ph type="body" idx="1"/>
          </p:nvPr>
        </p:nvSpPr>
        <p:spPr>
          <a:xfrm>
            <a:off x="946150" y="4862513"/>
            <a:ext cx="5207000" cy="4603750"/>
          </a:xfrm>
          <a:noFill/>
          <a:ln/>
        </p:spPr>
        <p:txBody>
          <a:bodyPr lIns="98559" tIns="49280" rIns="98559" bIns="49280"/>
          <a:lstStyle/>
          <a:p>
            <a:pPr eaLnBrk="1" hangingPunct="1"/>
            <a:endParaRPr lang="en-US" dirty="0" smtClean="0"/>
          </a:p>
        </p:txBody>
      </p:sp>
      <p:sp>
        <p:nvSpPr>
          <p:cNvPr id="52229" name="Slide Number Placeholder 3"/>
          <p:cNvSpPr txBox="1">
            <a:spLocks noGrp="1"/>
          </p:cNvSpPr>
          <p:nvPr/>
        </p:nvSpPr>
        <p:spPr bwMode="auto">
          <a:xfrm>
            <a:off x="4022725" y="9723438"/>
            <a:ext cx="3076575" cy="511175"/>
          </a:xfrm>
          <a:prstGeom prst="rect">
            <a:avLst/>
          </a:prstGeom>
          <a:noFill/>
          <a:ln w="9525">
            <a:noFill/>
            <a:miter lim="800000"/>
            <a:headEnd/>
            <a:tailEnd/>
          </a:ln>
        </p:spPr>
        <p:txBody>
          <a:bodyPr lIns="98559" tIns="49280" rIns="98559" bIns="49280" anchor="b"/>
          <a:lstStyle/>
          <a:p>
            <a:pPr algn="r">
              <a:spcBef>
                <a:spcPct val="0"/>
              </a:spcBef>
              <a:buClrTx/>
              <a:buFontTx/>
              <a:buNone/>
            </a:pPr>
            <a:fld id="{E6CB4136-B9E5-41BB-A5D3-1436BDC2E474}" type="slidenum">
              <a:rPr lang="en-GB" sz="1300">
                <a:latin typeface="Times New Roman" pitchFamily="18" charset="0"/>
                <a:ea typeface="ＭＳ Ｐゴシック" pitchFamily="34" charset="-128"/>
              </a:rPr>
              <a:pPr algn="r">
                <a:spcBef>
                  <a:spcPct val="0"/>
                </a:spcBef>
                <a:buClrTx/>
                <a:buFontTx/>
                <a:buNone/>
              </a:pPr>
              <a:t>14</a:t>
            </a:fld>
            <a:endParaRPr lang="en-GB" sz="130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B307E76-C43B-47DB-941B-5933F3D3417D}" type="slidenum">
              <a:rPr lang="en-GB" smtClean="0"/>
              <a:pPr>
                <a:defRPr/>
              </a:pPr>
              <a:t>15</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92188" y="768350"/>
            <a:ext cx="5114925" cy="3836988"/>
          </a:xfrm>
          <a:ln/>
        </p:spPr>
      </p:sp>
      <p:sp>
        <p:nvSpPr>
          <p:cNvPr id="532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0" descr="jisc-logo-small"/>
          <p:cNvPicPr>
            <a:picLocks noChangeAspect="1" noChangeArrowheads="1"/>
          </p:cNvPicPr>
          <p:nvPr userDrawn="1"/>
        </p:nvPicPr>
        <p:blipFill>
          <a:blip r:embed="rId2" cstate="print"/>
          <a:srcRect/>
          <a:stretch>
            <a:fillRect/>
          </a:stretch>
        </p:blipFill>
        <p:spPr bwMode="auto">
          <a:xfrm>
            <a:off x="8191500" y="6311900"/>
            <a:ext cx="795338" cy="482600"/>
          </a:xfrm>
          <a:prstGeom prst="rect">
            <a:avLst/>
          </a:prstGeom>
          <a:noFill/>
          <a:ln w="9525">
            <a:noFill/>
            <a:miter lim="800000"/>
            <a:headEnd/>
            <a:tailEnd/>
          </a:ln>
        </p:spPr>
      </p:pic>
      <p:sp>
        <p:nvSpPr>
          <p:cNvPr id="5" name="Text Box 82"/>
          <p:cNvSpPr txBox="1">
            <a:spLocks noChangeArrowheads="1"/>
          </p:cNvSpPr>
          <p:nvPr userDrawn="1"/>
        </p:nvSpPr>
        <p:spPr bwMode="auto">
          <a:xfrm>
            <a:off x="8067675" y="5959475"/>
            <a:ext cx="1101725" cy="274638"/>
          </a:xfrm>
          <a:prstGeom prst="rect">
            <a:avLst/>
          </a:prstGeom>
          <a:noFill/>
          <a:ln w="9525">
            <a:noFill/>
            <a:miter lim="800000"/>
            <a:headEnd/>
            <a:tailEnd/>
          </a:ln>
          <a:effectLst/>
        </p:spPr>
        <p:txBody>
          <a:bodyPr>
            <a:spAutoFit/>
          </a:bodyPr>
          <a:lstStyle/>
          <a:p>
            <a:pPr>
              <a:spcBef>
                <a:spcPct val="50000"/>
              </a:spcBef>
              <a:buClrTx/>
              <a:buFontTx/>
              <a:buNone/>
              <a:defRPr/>
            </a:pPr>
            <a:r>
              <a:rPr lang="en-GB" sz="1200" b="1" dirty="0">
                <a:solidFill>
                  <a:schemeClr val="bg1">
                    <a:lumMod val="65000"/>
                  </a:schemeClr>
                </a:solidFill>
                <a:latin typeface="Arial" charset="0"/>
              </a:rPr>
              <a:t>Funded by:</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Footer Placeholder 4"/>
          <p:cNvSpPr>
            <a:spLocks noGrp="1"/>
          </p:cNvSpPr>
          <p:nvPr>
            <p:ph type="ftr" sz="quarter" idx="10"/>
          </p:nvPr>
        </p:nvSpPr>
        <p:spPr/>
        <p:txBody>
          <a:bodyPr/>
          <a:lstStyle>
            <a:lvl1pPr>
              <a:defRPr/>
            </a:lvl1pPr>
          </a:lstStyle>
          <a:p>
            <a:pPr>
              <a:defRPr/>
            </a:pPr>
            <a:endParaRPr lang="en-GB"/>
          </a:p>
        </p:txBody>
      </p:sp>
      <p:sp>
        <p:nvSpPr>
          <p:cNvPr id="7" name="Slide Number Placeholder 5"/>
          <p:cNvSpPr>
            <a:spLocks noGrp="1"/>
          </p:cNvSpPr>
          <p:nvPr>
            <p:ph type="sldNum" sz="quarter" idx="11"/>
          </p:nvPr>
        </p:nvSpPr>
        <p:spPr/>
        <p:txBody>
          <a:bodyPr/>
          <a:lstStyle>
            <a:lvl1pPr>
              <a:defRPr/>
            </a:lvl1pPr>
          </a:lstStyle>
          <a:p>
            <a:pPr>
              <a:defRPr/>
            </a:pPr>
            <a:fld id="{AB8F7088-9AC6-4543-8922-60B037D1626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4868166-3CB1-438A-AB55-ED7F3918CB02}" type="datetimeFigureOut">
              <a:rPr lang="en-GB"/>
              <a:pPr>
                <a:defRPr/>
              </a:pPr>
              <a:t>10/09/2013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C9FF87E-BC14-4F20-B92B-8D85530974F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C7E707-73C6-4190-829D-4E367FEBC293}" type="datetimeFigureOut">
              <a:rPr lang="en-GB"/>
              <a:pPr>
                <a:defRPr/>
              </a:pPr>
              <a:t>10/09/2013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26ECFF4-FA45-4F45-A2C6-F3BBDD736C5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CDEB62-3B50-4EB4-9709-6BC355EF1E51}" type="datetimeFigureOut">
              <a:rPr lang="en-GB"/>
              <a:pPr>
                <a:defRPr/>
              </a:pPr>
              <a:t>10/09/2013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4E49E9A-1C24-47F5-937F-30D396EBFDFA}"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7" name="Picture 3" descr="Digital Curation Centre"/>
          <p:cNvPicPr>
            <a:picLocks noChangeAspect="1" noChangeArrowheads="1"/>
          </p:cNvPicPr>
          <p:nvPr/>
        </p:nvPicPr>
        <p:blipFill>
          <a:blip r:embed="rId3" cstate="print"/>
          <a:srcRect t="13315" b="13454"/>
          <a:stretch>
            <a:fillRect/>
          </a:stretch>
        </p:blipFill>
        <p:spPr bwMode="auto">
          <a:xfrm>
            <a:off x="0" y="85725"/>
            <a:ext cx="4038600" cy="838200"/>
          </a:xfrm>
          <a:prstGeom prst="rect">
            <a:avLst/>
          </a:prstGeom>
          <a:noFill/>
          <a:ln w="9525">
            <a:noFill/>
            <a:miter lim="800000"/>
            <a:headEnd/>
            <a:tailEnd/>
          </a:ln>
        </p:spPr>
      </p:pic>
      <p:pic>
        <p:nvPicPr>
          <p:cNvPr id="1028" name="Picture 31" descr="new-orange-collage-bar"/>
          <p:cNvPicPr>
            <a:picLocks noChangeAspect="1" noChangeArrowheads="1"/>
          </p:cNvPicPr>
          <p:nvPr/>
        </p:nvPicPr>
        <p:blipFill>
          <a:blip r:embed="rId4" cstate="print"/>
          <a:srcRect/>
          <a:stretch>
            <a:fillRect/>
          </a:stretch>
        </p:blipFill>
        <p:spPr bwMode="auto">
          <a:xfrm>
            <a:off x="0" y="0"/>
            <a:ext cx="9144000" cy="76200"/>
          </a:xfrm>
          <a:prstGeom prst="rect">
            <a:avLst/>
          </a:prstGeom>
          <a:noFill/>
          <a:ln w="9525">
            <a:noFill/>
            <a:miter lim="800000"/>
            <a:headEnd/>
            <a:tailEnd/>
          </a:ln>
        </p:spPr>
      </p:pic>
      <p:pic>
        <p:nvPicPr>
          <p:cNvPr id="1029" name="Picture 32" descr="new-orange-collage-bar"/>
          <p:cNvPicPr>
            <a:picLocks noChangeAspect="1" noChangeArrowheads="1"/>
          </p:cNvPicPr>
          <p:nvPr/>
        </p:nvPicPr>
        <p:blipFill>
          <a:blip r:embed="rId4" cstate="print"/>
          <a:srcRect/>
          <a:stretch>
            <a:fillRect/>
          </a:stretch>
        </p:blipFill>
        <p:spPr bwMode="auto">
          <a:xfrm>
            <a:off x="0" y="976313"/>
            <a:ext cx="9144000" cy="76200"/>
          </a:xfrm>
          <a:prstGeom prst="rect">
            <a:avLst/>
          </a:prstGeom>
          <a:noFill/>
          <a:ln w="9525">
            <a:noFill/>
            <a:miter lim="800000"/>
            <a:headEnd/>
            <a:tailEnd/>
          </a:ln>
        </p:spPr>
      </p:pic>
      <p:sp>
        <p:nvSpPr>
          <p:cNvPr id="4131" name="Rectangle 35"/>
          <p:cNvSpPr>
            <a:spLocks noChangeArrowheads="1"/>
          </p:cNvSpPr>
          <p:nvPr/>
        </p:nvSpPr>
        <p:spPr bwMode="auto">
          <a:xfrm>
            <a:off x="3940175" y="501650"/>
            <a:ext cx="5049838" cy="366713"/>
          </a:xfrm>
          <a:prstGeom prst="rect">
            <a:avLst/>
          </a:prstGeom>
          <a:noFill/>
          <a:ln w="9525">
            <a:noFill/>
            <a:miter lim="800000"/>
            <a:headEnd/>
            <a:tailEnd/>
          </a:ln>
          <a:effectLst/>
        </p:spPr>
        <p:txBody>
          <a:bodyPr>
            <a:spAutoFit/>
          </a:bodyPr>
          <a:lstStyle/>
          <a:p>
            <a:pPr>
              <a:spcBef>
                <a:spcPct val="0"/>
              </a:spcBef>
              <a:buClrTx/>
              <a:buFontTx/>
              <a:buNone/>
              <a:defRPr/>
            </a:pPr>
            <a:r>
              <a:rPr lang="en-GB" sz="1800" b="1" dirty="0">
                <a:solidFill>
                  <a:schemeClr val="bg2"/>
                </a:solidFill>
                <a:latin typeface="Arial" charset="0"/>
              </a:rPr>
              <a:t>… because good research needs good data</a:t>
            </a:r>
          </a:p>
        </p:txBody>
      </p:sp>
      <p:pic>
        <p:nvPicPr>
          <p:cNvPr id="1031" name="Picture 109" descr="new-orange-collage-bar"/>
          <p:cNvPicPr>
            <a:picLocks noChangeAspect="1" noChangeArrowheads="1"/>
          </p:cNvPicPr>
          <p:nvPr/>
        </p:nvPicPr>
        <p:blipFill>
          <a:blip r:embed="rId4" cstate="print"/>
          <a:srcRect/>
          <a:stretch>
            <a:fillRect/>
          </a:stretch>
        </p:blipFill>
        <p:spPr bwMode="auto">
          <a:xfrm>
            <a:off x="0" y="6483350"/>
            <a:ext cx="9144000" cy="381000"/>
          </a:xfrm>
          <a:prstGeom prst="rect">
            <a:avLst/>
          </a:prstGeom>
          <a:noFill/>
          <a:ln w="9525">
            <a:noFill/>
            <a:miter lim="800000"/>
            <a:headEnd/>
            <a:tailEnd/>
          </a:ln>
        </p:spPr>
      </p:pic>
      <p:sp>
        <p:nvSpPr>
          <p:cNvPr id="4206" name="Text Box 110"/>
          <p:cNvSpPr txBox="1">
            <a:spLocks noChangeArrowheads="1"/>
          </p:cNvSpPr>
          <p:nvPr/>
        </p:nvSpPr>
        <p:spPr bwMode="auto">
          <a:xfrm>
            <a:off x="711200" y="6461125"/>
            <a:ext cx="7810500" cy="396875"/>
          </a:xfrm>
          <a:prstGeom prst="rect">
            <a:avLst/>
          </a:prstGeom>
          <a:noFill/>
          <a:ln w="9525">
            <a:noFill/>
            <a:miter lim="800000"/>
            <a:headEnd/>
            <a:tailEnd/>
          </a:ln>
          <a:effectLst/>
        </p:spPr>
        <p:txBody>
          <a:bodyPr>
            <a:spAutoFit/>
          </a:bodyPr>
          <a:lstStyle/>
          <a:p>
            <a:pPr algn="ctr">
              <a:spcBef>
                <a:spcPct val="0"/>
              </a:spcBef>
              <a:buClrTx/>
              <a:buFontTx/>
              <a:buNone/>
              <a:defRPr/>
            </a:pPr>
            <a:r>
              <a:rPr lang="en-GB" sz="2000" dirty="0">
                <a:solidFill>
                  <a:srgbClr val="FCE404"/>
                </a:solidFill>
                <a:latin typeface="Arial" charset="0"/>
              </a:rPr>
              <a:t>DC101, Oxford Brookes, 19</a:t>
            </a:r>
            <a:r>
              <a:rPr lang="en-GB" sz="2000" baseline="30000" dirty="0">
                <a:solidFill>
                  <a:srgbClr val="FCE404"/>
                </a:solidFill>
                <a:latin typeface="Arial" charset="0"/>
              </a:rPr>
              <a:t>th</a:t>
            </a:r>
            <a:r>
              <a:rPr lang="en-GB" sz="2000" dirty="0">
                <a:solidFill>
                  <a:srgbClr val="FCE404"/>
                </a:solidFill>
                <a:latin typeface="Arial" charset="0"/>
              </a:rPr>
              <a:t> January 2012</a:t>
            </a:r>
          </a:p>
        </p:txBody>
      </p:sp>
      <p:sp>
        <p:nvSpPr>
          <p:cNvPr id="1033" name="Rectangle 111"/>
          <p:cNvSpPr>
            <a:spLocks noGrp="1" noChangeArrowheads="1"/>
          </p:cNvSpPr>
          <p:nvPr>
            <p:ph type="title"/>
          </p:nvPr>
        </p:nvSpPr>
        <p:spPr bwMode="auto">
          <a:xfrm>
            <a:off x="57150" y="91440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3858" r:id="rId1"/>
  </p:sldLayoutIdLst>
  <p:txStyles>
    <p:titleStyle>
      <a:lvl1pPr algn="ctr" rtl="0" eaLnBrk="0" fontAlgn="base" hangingPunct="0">
        <a:spcBef>
          <a:spcPct val="0"/>
        </a:spcBef>
        <a:spcAft>
          <a:spcPct val="0"/>
        </a:spcAft>
        <a:defRPr sz="4000">
          <a:solidFill>
            <a:srgbClr val="FC6204"/>
          </a:solidFill>
          <a:latin typeface="+mj-lt"/>
          <a:ea typeface="+mj-ea"/>
          <a:cs typeface="+mj-cs"/>
        </a:defRPr>
      </a:lvl1pPr>
      <a:lvl2pPr algn="ctr" rtl="0" eaLnBrk="0" fontAlgn="base" hangingPunct="0">
        <a:spcBef>
          <a:spcPct val="0"/>
        </a:spcBef>
        <a:spcAft>
          <a:spcPct val="0"/>
        </a:spcAft>
        <a:defRPr sz="4000">
          <a:solidFill>
            <a:srgbClr val="FC6204"/>
          </a:solidFill>
          <a:latin typeface="Arial" charset="0"/>
        </a:defRPr>
      </a:lvl2pPr>
      <a:lvl3pPr algn="ctr" rtl="0" eaLnBrk="0" fontAlgn="base" hangingPunct="0">
        <a:spcBef>
          <a:spcPct val="0"/>
        </a:spcBef>
        <a:spcAft>
          <a:spcPct val="0"/>
        </a:spcAft>
        <a:defRPr sz="4000">
          <a:solidFill>
            <a:srgbClr val="FC6204"/>
          </a:solidFill>
          <a:latin typeface="Arial" charset="0"/>
        </a:defRPr>
      </a:lvl3pPr>
      <a:lvl4pPr algn="ctr" rtl="0" eaLnBrk="0" fontAlgn="base" hangingPunct="0">
        <a:spcBef>
          <a:spcPct val="0"/>
        </a:spcBef>
        <a:spcAft>
          <a:spcPct val="0"/>
        </a:spcAft>
        <a:defRPr sz="4000">
          <a:solidFill>
            <a:srgbClr val="FC6204"/>
          </a:solidFill>
          <a:latin typeface="Arial" charset="0"/>
        </a:defRPr>
      </a:lvl4pPr>
      <a:lvl5pPr algn="ctr" rtl="0" eaLnBrk="0" fontAlgn="base" hangingPunct="0">
        <a:spcBef>
          <a:spcPct val="0"/>
        </a:spcBef>
        <a:spcAft>
          <a:spcPct val="0"/>
        </a:spcAft>
        <a:defRPr sz="4000">
          <a:solidFill>
            <a:srgbClr val="FC6204"/>
          </a:solidFill>
          <a:latin typeface="Arial" charset="0"/>
        </a:defRPr>
      </a:lvl5pPr>
      <a:lvl6pPr marL="457200" algn="ctr" rtl="0" fontAlgn="base">
        <a:spcBef>
          <a:spcPct val="0"/>
        </a:spcBef>
        <a:spcAft>
          <a:spcPct val="0"/>
        </a:spcAft>
        <a:defRPr sz="4000">
          <a:solidFill>
            <a:srgbClr val="FC6204"/>
          </a:solidFill>
          <a:latin typeface="Arial" charset="0"/>
        </a:defRPr>
      </a:lvl6pPr>
      <a:lvl7pPr marL="914400" algn="ctr" rtl="0" fontAlgn="base">
        <a:spcBef>
          <a:spcPct val="0"/>
        </a:spcBef>
        <a:spcAft>
          <a:spcPct val="0"/>
        </a:spcAft>
        <a:defRPr sz="4000">
          <a:solidFill>
            <a:srgbClr val="FC6204"/>
          </a:solidFill>
          <a:latin typeface="Arial" charset="0"/>
        </a:defRPr>
      </a:lvl7pPr>
      <a:lvl8pPr marL="1371600" algn="ctr" rtl="0" fontAlgn="base">
        <a:spcBef>
          <a:spcPct val="0"/>
        </a:spcBef>
        <a:spcAft>
          <a:spcPct val="0"/>
        </a:spcAft>
        <a:defRPr sz="4000">
          <a:solidFill>
            <a:srgbClr val="FC6204"/>
          </a:solidFill>
          <a:latin typeface="Arial" charset="0"/>
        </a:defRPr>
      </a:lvl8pPr>
      <a:lvl9pPr marL="1828800" algn="ctr" rtl="0" fontAlgn="base">
        <a:spcBef>
          <a:spcPct val="0"/>
        </a:spcBef>
        <a:spcAft>
          <a:spcPct val="0"/>
        </a:spcAft>
        <a:defRPr sz="4000">
          <a:solidFill>
            <a:srgbClr val="FC6204"/>
          </a:solidFill>
          <a:latin typeface="Arial" charset="0"/>
        </a:defRPr>
      </a:lvl9pPr>
    </p:titleStyle>
    <p:bodyStyle>
      <a:lvl1pPr marL="342900" indent="-342900" algn="l" rtl="0" eaLnBrk="0" fontAlgn="base" hangingPunct="0">
        <a:spcBef>
          <a:spcPct val="20000"/>
        </a:spcBef>
        <a:spcAft>
          <a:spcPct val="0"/>
        </a:spcAft>
        <a:buClr>
          <a:schemeClr val="tx2"/>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2E0CF398-1E84-4412-B50B-F2E27AE580D1}" type="datetimeFigureOut">
              <a:rPr lang="en-GB"/>
              <a:pPr>
                <a:defRPr/>
              </a:pPr>
              <a:t>10/09/2013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FE988B51-68B7-4AE8-89B9-4697DC18E07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61" r:id="rId1"/>
    <p:sldLayoutId id="2147483859" r:id="rId2"/>
    <p:sldLayoutId id="2147483860" r:id="rId3"/>
    <p:sldLayoutId id="2147483862"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rah.jones@glasgow.ac.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nytimes.com/2010/08/13/health/research/13alzheimer.html?pagewanted=all&amp;_r=0" TargetMode="Externa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rcuk.ac.uk/research/Pages/DataPolicy.aspx"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data-archive.ac.uk/create-manage/format/formats-table" TargetMode="Externa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dcc.ac.uk/resources/metadata-standards"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www.dcc.ac.uk/resources/how-guides/appraise-select-research-data"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databib.org/"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opus.bath.ac.uk/32296/" TargetMode="External"/><Relationship Id="rId2" Type="http://schemas.openxmlformats.org/officeDocument/2006/relationships/hyperlink" Target="http://www.slideshare.net/cavlec/escaping-datageddon"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dcc.ac.uk/resourc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hyperlink" Target="http://news.bbc.co.uk/1/hi/uk/8332445.stm"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computerweekly.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blogs.ch.cam.ac.uk/pmr/2011/08/01/why-you-need-a-data-management-plan"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2247900"/>
            <a:ext cx="8648700" cy="2184400"/>
          </a:xfrm>
        </p:spPr>
        <p:txBody>
          <a:bodyPr rtlCol="0">
            <a:normAutofit fontScale="90000"/>
          </a:bodyPr>
          <a:lstStyle/>
          <a:p>
            <a:pPr eaLnBrk="1" fontAlgn="auto" hangingPunct="1">
              <a:spcAft>
                <a:spcPts val="0"/>
              </a:spcAft>
              <a:defRPr/>
            </a:pPr>
            <a:r>
              <a:rPr lang="en-GB" sz="4900" dirty="0" smtClean="0"/>
              <a:t>Research Data Management</a:t>
            </a:r>
            <a:r>
              <a:rPr lang="en-GB" sz="3600" dirty="0" smtClean="0"/>
              <a:t/>
            </a:r>
            <a:br>
              <a:rPr lang="en-GB" sz="3600" dirty="0" smtClean="0"/>
            </a:br>
            <a:r>
              <a:rPr lang="en-GB" sz="3100" dirty="0" smtClean="0"/>
              <a:t/>
            </a:r>
            <a:br>
              <a:rPr lang="en-GB" sz="3100" dirty="0" smtClean="0"/>
            </a:br>
            <a:r>
              <a:rPr lang="en-GB" sz="2700" dirty="0" smtClean="0"/>
              <a:t>Cranfield University, 10</a:t>
            </a:r>
            <a:r>
              <a:rPr lang="en-GB" sz="2700" baseline="30000" dirty="0" smtClean="0"/>
              <a:t>th</a:t>
            </a:r>
            <a:r>
              <a:rPr lang="en-GB" sz="2700" dirty="0" smtClean="0"/>
              <a:t> September 2013</a:t>
            </a:r>
            <a:r>
              <a:rPr lang="en-GB" sz="3100" dirty="0" smtClean="0"/>
              <a:t/>
            </a:r>
            <a:br>
              <a:rPr lang="en-GB" sz="3100" dirty="0" smtClean="0"/>
            </a:br>
            <a:r>
              <a:rPr lang="en-GB" sz="3100" dirty="0" smtClean="0"/>
              <a:t/>
            </a:r>
            <a:br>
              <a:rPr lang="en-GB" sz="3100" dirty="0" smtClean="0"/>
            </a:br>
            <a:endParaRPr lang="en-US" sz="3100" dirty="0" smtClean="0"/>
          </a:p>
        </p:txBody>
      </p:sp>
      <p:sp>
        <p:nvSpPr>
          <p:cNvPr id="3075" name="Rectangle 3"/>
          <p:cNvSpPr>
            <a:spLocks noGrp="1" noChangeArrowheads="1"/>
          </p:cNvSpPr>
          <p:nvPr>
            <p:ph type="subTitle" idx="1"/>
          </p:nvPr>
        </p:nvSpPr>
        <p:spPr>
          <a:xfrm>
            <a:off x="2019300" y="4414838"/>
            <a:ext cx="4927600" cy="1397000"/>
          </a:xfrm>
        </p:spPr>
        <p:txBody>
          <a:bodyPr rtlCol="0">
            <a:normAutofit fontScale="92500" lnSpcReduction="20000"/>
          </a:bodyPr>
          <a:lstStyle/>
          <a:p>
            <a:pPr fontAlgn="auto">
              <a:spcAft>
                <a:spcPts val="0"/>
              </a:spcAft>
              <a:defRPr/>
            </a:pPr>
            <a:r>
              <a:rPr lang="en-GB" sz="2400" dirty="0" smtClean="0"/>
              <a:t>Sarah Jones</a:t>
            </a:r>
          </a:p>
          <a:p>
            <a:pPr fontAlgn="auto">
              <a:spcAft>
                <a:spcPts val="0"/>
              </a:spcAft>
              <a:defRPr/>
            </a:pPr>
            <a:r>
              <a:rPr lang="en-GB" sz="2400" dirty="0" smtClean="0"/>
              <a:t>Digital </a:t>
            </a:r>
            <a:r>
              <a:rPr lang="en-GB" sz="2400" dirty="0" err="1" smtClean="0"/>
              <a:t>Curation</a:t>
            </a:r>
            <a:r>
              <a:rPr lang="en-GB" sz="2400" dirty="0" smtClean="0"/>
              <a:t> Centre</a:t>
            </a:r>
          </a:p>
          <a:p>
            <a:pPr fontAlgn="auto">
              <a:spcAft>
                <a:spcPts val="0"/>
              </a:spcAft>
              <a:defRPr/>
            </a:pPr>
            <a:r>
              <a:rPr lang="en-GB" sz="2400" dirty="0" smtClean="0">
                <a:hlinkClick r:id="rId3"/>
              </a:rPr>
              <a:t>sarah.jones@glasgow.ac.uk</a:t>
            </a:r>
            <a:endParaRPr lang="en-GB" sz="2400" dirty="0" smtClean="0"/>
          </a:p>
          <a:p>
            <a:pPr fontAlgn="auto">
              <a:spcAft>
                <a:spcPts val="0"/>
              </a:spcAft>
              <a:defRPr/>
            </a:pPr>
            <a:r>
              <a:rPr lang="en-GB" sz="2400" dirty="0" smtClean="0"/>
              <a:t>Twitter: </a:t>
            </a:r>
            <a:r>
              <a:rPr lang="en-GB" sz="2400" dirty="0" err="1" smtClean="0"/>
              <a:t>sjDCC</a:t>
            </a:r>
            <a:endParaRPr lang="en-GB" sz="2400" dirty="0"/>
          </a:p>
        </p:txBody>
      </p:sp>
      <p:pic>
        <p:nvPicPr>
          <p:cNvPr id="4100" name="Picture 5" descr="DCC_logo.png"/>
          <p:cNvPicPr>
            <a:picLocks noChangeAspect="1"/>
          </p:cNvPicPr>
          <p:nvPr/>
        </p:nvPicPr>
        <p:blipFill>
          <a:blip r:embed="rId4" cstate="print"/>
          <a:srcRect/>
          <a:stretch>
            <a:fillRect/>
          </a:stretch>
        </p:blipFill>
        <p:spPr bwMode="auto">
          <a:xfrm>
            <a:off x="215900" y="392113"/>
            <a:ext cx="4038600" cy="841375"/>
          </a:xfrm>
          <a:prstGeom prst="rect">
            <a:avLst/>
          </a:prstGeom>
          <a:noFill/>
          <a:ln w="9525">
            <a:noFill/>
            <a:miter lim="800000"/>
            <a:headEnd/>
            <a:tailEnd/>
          </a:ln>
        </p:spPr>
      </p:pic>
      <p:pic>
        <p:nvPicPr>
          <p:cNvPr id="4101" name="Picture 3"/>
          <p:cNvPicPr>
            <a:picLocks noChangeAspect="1" noChangeArrowheads="1"/>
          </p:cNvPicPr>
          <p:nvPr/>
        </p:nvPicPr>
        <p:blipFill>
          <a:blip r:embed="rId5" cstate="print"/>
          <a:srcRect/>
          <a:stretch>
            <a:fillRect/>
          </a:stretch>
        </p:blipFill>
        <p:spPr bwMode="auto">
          <a:xfrm>
            <a:off x="115888" y="6230938"/>
            <a:ext cx="1497012"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dirty="0" smtClean="0"/>
              <a:t>Enables scientific breakthroughs</a:t>
            </a:r>
          </a:p>
        </p:txBody>
      </p:sp>
      <p:pic>
        <p:nvPicPr>
          <p:cNvPr id="18435" name="Content Placeholder 4" descr="Capture.PNG"/>
          <p:cNvPicPr>
            <a:picLocks noGrp="1" noChangeAspect="1"/>
          </p:cNvPicPr>
          <p:nvPr>
            <p:ph idx="1"/>
          </p:nvPr>
        </p:nvPicPr>
        <p:blipFill>
          <a:blip r:embed="rId2" cstate="print"/>
          <a:srcRect r="493" b="14748"/>
          <a:stretch>
            <a:fillRect/>
          </a:stretch>
        </p:blipFill>
        <p:spPr>
          <a:xfrm>
            <a:off x="272391" y="2000934"/>
            <a:ext cx="4468812" cy="3771900"/>
          </a:xfrm>
        </p:spPr>
      </p:pic>
      <p:sp>
        <p:nvSpPr>
          <p:cNvPr id="6" name="Rectangle 5"/>
          <p:cNvSpPr/>
          <p:nvPr/>
        </p:nvSpPr>
        <p:spPr>
          <a:xfrm>
            <a:off x="187765" y="6052820"/>
            <a:ext cx="8745220" cy="369332"/>
          </a:xfrm>
          <a:prstGeom prst="rect">
            <a:avLst/>
          </a:prstGeom>
        </p:spPr>
        <p:txBody>
          <a:bodyPr wrap="square">
            <a:spAutoFit/>
          </a:bodyPr>
          <a:lstStyle/>
          <a:p>
            <a:pPr>
              <a:buFontTx/>
              <a:buNone/>
              <a:defRPr/>
            </a:pPr>
            <a:r>
              <a:rPr lang="en-GB" sz="1800" dirty="0" smtClean="0">
                <a:latin typeface="+mn-lt"/>
                <a:hlinkClick r:id="rId3"/>
              </a:rPr>
              <a:t>www.nytimes.com/2010/08/13/health/research/13alzheimer.html?pagewanted=all</a:t>
            </a:r>
            <a:r>
              <a:rPr lang="en-GB" sz="1800" dirty="0">
                <a:latin typeface="+mn-lt"/>
                <a:hlinkClick r:id="rId3"/>
              </a:rPr>
              <a:t>&amp;_r=0</a:t>
            </a:r>
            <a:r>
              <a:rPr lang="en-GB" sz="1800" dirty="0">
                <a:latin typeface="+mn-lt"/>
              </a:rPr>
              <a:t> </a:t>
            </a:r>
          </a:p>
        </p:txBody>
      </p:sp>
      <p:sp>
        <p:nvSpPr>
          <p:cNvPr id="9" name="Rectangle 8"/>
          <p:cNvSpPr/>
          <p:nvPr/>
        </p:nvSpPr>
        <p:spPr>
          <a:xfrm>
            <a:off x="5041900" y="2406650"/>
            <a:ext cx="3937000" cy="2770188"/>
          </a:xfrm>
          <a:prstGeom prst="rect">
            <a:avLst/>
          </a:prstGeom>
        </p:spPr>
        <p:txBody>
          <a:bodyPr>
            <a:spAutoFit/>
          </a:bodyPr>
          <a:lstStyle/>
          <a:p>
            <a:pPr>
              <a:spcBef>
                <a:spcPct val="0"/>
              </a:spcBef>
              <a:buClrTx/>
              <a:buFontTx/>
              <a:buNone/>
              <a:defRPr/>
            </a:pPr>
            <a:r>
              <a:rPr lang="en-GB" altLang="ja-JP" sz="2000" i="1" dirty="0">
                <a:latin typeface="+mn-lt"/>
                <a:cs typeface="Arial" charset="0"/>
              </a:rPr>
              <a:t>“It was unbelievable. Its not science the way most of us have practiced in our careers. But we all realised that we would never get biomarkers unless all of us parked our egos and intellectual property noses outside the door and agreed that all of our data would be public immediately.</a:t>
            </a:r>
            <a:r>
              <a:rPr lang="ja-JP" altLang="en-GB" sz="2000" i="1">
                <a:latin typeface="+mn-lt"/>
                <a:cs typeface="Arial" charset="0"/>
              </a:rPr>
              <a:t>”</a:t>
            </a:r>
            <a:r>
              <a:rPr lang="en-GB" altLang="ja-JP" sz="2000" i="1" dirty="0">
                <a:latin typeface="+mn-lt"/>
                <a:cs typeface="Arial" charset="0"/>
              </a:rPr>
              <a:t>   </a:t>
            </a:r>
          </a:p>
          <a:p>
            <a:pPr algn="r">
              <a:spcBef>
                <a:spcPct val="0"/>
              </a:spcBef>
              <a:buClrTx/>
              <a:buFontTx/>
              <a:buNone/>
              <a:defRPr/>
            </a:pPr>
            <a:r>
              <a:rPr lang="en-GB" sz="1200" i="1" dirty="0">
                <a:latin typeface="+mn-lt"/>
                <a:ea typeface="MS PGothic" pitchFamily="34" charset="-128"/>
                <a:cs typeface="Arial" charset="0"/>
              </a:rPr>
              <a:t>Dr John Trojanowski, University of  Pennsylvania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dirty="0" smtClean="0"/>
              <a:t>More citations for you</a:t>
            </a:r>
          </a:p>
        </p:txBody>
      </p:sp>
      <p:sp>
        <p:nvSpPr>
          <p:cNvPr id="20483" name="Content Placeholder 2"/>
          <p:cNvSpPr>
            <a:spLocks noGrp="1"/>
          </p:cNvSpPr>
          <p:nvPr>
            <p:ph idx="1"/>
          </p:nvPr>
        </p:nvSpPr>
        <p:spPr>
          <a:xfrm>
            <a:off x="464235" y="1904999"/>
            <a:ext cx="8074854" cy="3342249"/>
          </a:xfrm>
        </p:spPr>
        <p:txBody>
          <a:bodyPr/>
          <a:lstStyle/>
          <a:p>
            <a:pPr algn="ctr">
              <a:buFont typeface="Arial" pitchFamily="34" charset="0"/>
              <a:buNone/>
            </a:pPr>
            <a:r>
              <a:rPr lang="en-GB" sz="2800" dirty="0" smtClean="0"/>
              <a:t>	</a:t>
            </a:r>
            <a:r>
              <a:rPr lang="en-GB" sz="2800" i="1" dirty="0" smtClean="0"/>
              <a:t>“Publicly available data was significantly (p=0.006) associated with a </a:t>
            </a:r>
            <a:r>
              <a:rPr lang="en-GB" sz="2800" i="1" dirty="0" smtClean="0">
                <a:solidFill>
                  <a:schemeClr val="tx2">
                    <a:lumMod val="60000"/>
                    <a:lumOff val="40000"/>
                  </a:schemeClr>
                </a:solidFill>
              </a:rPr>
              <a:t>69% increase in citations </a:t>
            </a:r>
            <a:r>
              <a:rPr lang="en-GB" sz="2800" i="1" dirty="0" smtClean="0"/>
              <a:t>independent of journal impact factor, date of publication, and author country of origin.” </a:t>
            </a:r>
          </a:p>
          <a:p>
            <a:pPr marL="0">
              <a:buFont typeface="Arial" pitchFamily="34" charset="0"/>
              <a:buNone/>
            </a:pPr>
            <a:endParaRPr lang="en-GB" sz="2000" dirty="0" smtClean="0"/>
          </a:p>
          <a:p>
            <a:pPr marL="0">
              <a:buFont typeface="Arial" pitchFamily="34" charset="0"/>
              <a:buNone/>
            </a:pPr>
            <a:r>
              <a:rPr lang="en-GB" sz="2000" dirty="0" err="1" smtClean="0"/>
              <a:t>Piwowar</a:t>
            </a:r>
            <a:r>
              <a:rPr lang="en-GB" sz="2000" dirty="0" smtClean="0"/>
              <a:t> H. et al. “Sharing detailed research data is associated with increased citation rate” </a:t>
            </a:r>
            <a:r>
              <a:rPr lang="en-GB" sz="2000" dirty="0" err="1" smtClean="0"/>
              <a:t>PLoS</a:t>
            </a:r>
            <a:r>
              <a:rPr lang="en-GB" sz="2000" dirty="0" smtClean="0"/>
              <a:t> One 2010. DOI: 10.1371/journal.pone.0000308</a:t>
            </a:r>
          </a:p>
          <a:p>
            <a:pPr>
              <a:buFont typeface="Arial" pitchFamily="34" charset="0"/>
              <a:buNone/>
            </a:pPr>
            <a:endParaRPr lang="en-GB" sz="2000" dirty="0" smtClean="0"/>
          </a:p>
        </p:txBody>
      </p:sp>
      <p:pic>
        <p:nvPicPr>
          <p:cNvPr id="20484" name="Picture 2" descr="C:\Documents and Settings\librep\Local Settings\Temporary Internet Files\Content.IE5\WCKXAQGN\MC900432527[1].png"/>
          <p:cNvPicPr>
            <a:picLocks noChangeAspect="1" noChangeArrowheads="1"/>
          </p:cNvPicPr>
          <p:nvPr/>
        </p:nvPicPr>
        <p:blipFill>
          <a:blip r:embed="rId3" cstate="print"/>
          <a:srcRect/>
          <a:stretch>
            <a:fillRect/>
          </a:stretch>
        </p:blipFill>
        <p:spPr bwMode="auto">
          <a:xfrm>
            <a:off x="447456" y="5188219"/>
            <a:ext cx="1093787" cy="1093787"/>
          </a:xfrm>
          <a:prstGeom prst="rect">
            <a:avLst/>
          </a:prstGeom>
          <a:noFill/>
          <a:ln w="9525">
            <a:noFill/>
            <a:miter lim="800000"/>
            <a:headEnd/>
            <a:tailEnd/>
          </a:ln>
        </p:spPr>
      </p:pic>
      <p:sp>
        <p:nvSpPr>
          <p:cNvPr id="20485" name="Rectangle 4"/>
          <p:cNvSpPr>
            <a:spLocks noChangeArrowheads="1"/>
          </p:cNvSpPr>
          <p:nvPr/>
        </p:nvSpPr>
        <p:spPr bwMode="auto">
          <a:xfrm>
            <a:off x="1581810" y="5327333"/>
            <a:ext cx="5255089" cy="954107"/>
          </a:xfrm>
          <a:prstGeom prst="rect">
            <a:avLst/>
          </a:prstGeom>
          <a:noFill/>
          <a:ln w="9525">
            <a:noFill/>
            <a:miter lim="800000"/>
            <a:headEnd/>
            <a:tailEnd/>
          </a:ln>
        </p:spPr>
        <p:txBody>
          <a:bodyPr wrap="square">
            <a:spAutoFit/>
          </a:bodyPr>
          <a:lstStyle/>
          <a:p>
            <a:pPr>
              <a:buFontTx/>
              <a:buNone/>
            </a:pPr>
            <a:r>
              <a:rPr lang="en-GB" sz="2800" dirty="0">
                <a:latin typeface="+mn-lt"/>
              </a:rPr>
              <a:t>9% - 30% increase found in later study across varied disciplines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37625" y="274638"/>
            <a:ext cx="8349175" cy="1143000"/>
          </a:xfrm>
        </p:spPr>
        <p:txBody>
          <a:bodyPr/>
          <a:lstStyle/>
          <a:p>
            <a:r>
              <a:rPr lang="en-GB" sz="4300" dirty="0" smtClean="0"/>
              <a:t>Drivers: expectation of public access</a:t>
            </a:r>
          </a:p>
        </p:txBody>
      </p:sp>
      <p:sp>
        <p:nvSpPr>
          <p:cNvPr id="15363" name="Content Placeholder 2"/>
          <p:cNvSpPr>
            <a:spLocks noGrp="1"/>
          </p:cNvSpPr>
          <p:nvPr>
            <p:ph idx="1"/>
          </p:nvPr>
        </p:nvSpPr>
        <p:spPr>
          <a:xfrm>
            <a:off x="307975" y="1698015"/>
            <a:ext cx="8229600" cy="3971265"/>
          </a:xfrm>
        </p:spPr>
        <p:txBody>
          <a:bodyPr/>
          <a:lstStyle/>
          <a:p>
            <a:pPr algn="ctr">
              <a:buFont typeface="Arial" pitchFamily="34" charset="0"/>
              <a:buNone/>
            </a:pPr>
            <a:r>
              <a:rPr lang="en-GB" sz="2800" i="1" dirty="0" smtClean="0"/>
              <a:t>“Publicly funded research data are a public good, produced in the public interest, which should be made openly available with as few restrictions as possible in a timely and responsible manner that does not harm intellectual property.”</a:t>
            </a:r>
          </a:p>
          <a:p>
            <a:pPr algn="ctr">
              <a:buFont typeface="Arial" pitchFamily="34" charset="0"/>
              <a:buNone/>
            </a:pPr>
            <a:endParaRPr lang="en-GB" sz="2800" i="1" dirty="0" smtClean="0"/>
          </a:p>
          <a:p>
            <a:pPr algn="r">
              <a:buFont typeface="Arial" pitchFamily="34" charset="0"/>
              <a:buNone/>
            </a:pPr>
            <a:r>
              <a:rPr lang="en-GB" sz="2400" dirty="0" smtClean="0"/>
              <a:t>RCUK Common Principles on Data Policy</a:t>
            </a:r>
          </a:p>
          <a:p>
            <a:pPr algn="r">
              <a:buFont typeface="Arial" pitchFamily="34" charset="0"/>
              <a:buNone/>
            </a:pPr>
            <a:r>
              <a:rPr lang="en-GB" sz="2000" dirty="0" smtClean="0">
                <a:hlinkClick r:id="rId2"/>
              </a:rPr>
              <a:t>http://www.rcuk.ac.uk/research/Pages/DataPolicy.aspx</a:t>
            </a:r>
            <a:r>
              <a:rPr lang="en-GB" sz="2000" dirty="0" smtClean="0"/>
              <a:t> </a:t>
            </a:r>
          </a:p>
        </p:txBody>
      </p:sp>
      <p:pic>
        <p:nvPicPr>
          <p:cNvPr id="15364" name="Picture 2" descr="Research Councils UK logo"/>
          <p:cNvPicPr>
            <a:picLocks noChangeAspect="1" noChangeArrowheads="1"/>
          </p:cNvPicPr>
          <p:nvPr/>
        </p:nvPicPr>
        <p:blipFill>
          <a:blip r:embed="rId3" cstate="print"/>
          <a:srcRect/>
          <a:stretch>
            <a:fillRect/>
          </a:stretch>
        </p:blipFill>
        <p:spPr bwMode="auto">
          <a:xfrm>
            <a:off x="5538788" y="5811838"/>
            <a:ext cx="3425825" cy="93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2"/>
          </p:nvPr>
        </p:nvSpPr>
        <p:spPr>
          <a:ln>
            <a:miter lim="800000"/>
            <a:headEnd/>
            <a:tailEnd/>
          </a:ln>
        </p:spPr>
        <p:txBody>
          <a:bodyPr/>
          <a:lstStyle/>
          <a:p>
            <a:pPr>
              <a:defRPr/>
            </a:pPr>
            <a:fld id="{A4482A61-F194-4C17-8C8F-30EFD1C48E64}" type="slidenum">
              <a:rPr lang="en-US"/>
              <a:pPr>
                <a:defRPr/>
              </a:pPr>
              <a:t>13</a:t>
            </a:fld>
            <a:endParaRPr lang="en-US"/>
          </a:p>
        </p:txBody>
      </p:sp>
      <p:pic>
        <p:nvPicPr>
          <p:cNvPr id="16387" name="Picture 2"/>
          <p:cNvPicPr>
            <a:picLocks noChangeAspect="1" noChangeArrowheads="1"/>
          </p:cNvPicPr>
          <p:nvPr/>
        </p:nvPicPr>
        <p:blipFill>
          <a:blip r:embed="rId3" cstate="print"/>
          <a:srcRect/>
          <a:stretch>
            <a:fillRect/>
          </a:stretch>
        </p:blipFill>
        <p:spPr bwMode="auto">
          <a:xfrm>
            <a:off x="179388" y="115888"/>
            <a:ext cx="4248150" cy="6049962"/>
          </a:xfrm>
          <a:prstGeom prst="rect">
            <a:avLst/>
          </a:prstGeom>
          <a:noFill/>
          <a:ln w="9525">
            <a:noFill/>
            <a:miter lim="800000"/>
            <a:headEnd/>
            <a:tailEnd/>
          </a:ln>
        </p:spPr>
      </p:pic>
      <p:sp>
        <p:nvSpPr>
          <p:cNvPr id="13316" name="TextBox 3"/>
          <p:cNvSpPr txBox="1">
            <a:spLocks noChangeArrowheads="1"/>
          </p:cNvSpPr>
          <p:nvPr/>
        </p:nvSpPr>
        <p:spPr bwMode="auto">
          <a:xfrm>
            <a:off x="563563" y="6318250"/>
            <a:ext cx="4464050" cy="368300"/>
          </a:xfrm>
          <a:prstGeom prst="rect">
            <a:avLst/>
          </a:prstGeom>
          <a:noFill/>
          <a:ln w="9525">
            <a:noFill/>
            <a:miter lim="800000"/>
            <a:headEnd/>
            <a:tailEnd/>
          </a:ln>
        </p:spPr>
        <p:txBody>
          <a:bodyPr>
            <a:spAutoFit/>
          </a:bodyPr>
          <a:lstStyle/>
          <a:p>
            <a:pPr>
              <a:spcBef>
                <a:spcPct val="0"/>
              </a:spcBef>
              <a:buClrTx/>
              <a:buFontTx/>
              <a:buNone/>
              <a:defRPr/>
            </a:pPr>
            <a:r>
              <a:rPr lang="en-GB" sz="1800" i="1" dirty="0">
                <a:latin typeface="+mn-lt"/>
                <a:ea typeface="MS PGothic" pitchFamily="34" charset="-128"/>
                <a:cs typeface="Arial" pitchFamily="34" charset="0"/>
              </a:rPr>
              <a:t>http://www.bis.gov.uk/innovatingforgrowth</a:t>
            </a:r>
          </a:p>
        </p:txBody>
      </p:sp>
      <p:pic>
        <p:nvPicPr>
          <p:cNvPr id="16389" name="Picture 3"/>
          <p:cNvPicPr>
            <a:picLocks noChangeAspect="1" noChangeArrowheads="1"/>
          </p:cNvPicPr>
          <p:nvPr/>
        </p:nvPicPr>
        <p:blipFill>
          <a:blip r:embed="rId4" cstate="print"/>
          <a:srcRect/>
          <a:stretch>
            <a:fillRect/>
          </a:stretch>
        </p:blipFill>
        <p:spPr bwMode="auto">
          <a:xfrm>
            <a:off x="4737100" y="315913"/>
            <a:ext cx="3525838" cy="881062"/>
          </a:xfrm>
          <a:prstGeom prst="rect">
            <a:avLst/>
          </a:prstGeom>
          <a:noFill/>
          <a:ln w="9525">
            <a:noFill/>
            <a:miter lim="800000"/>
            <a:headEnd/>
            <a:tailEnd/>
          </a:ln>
        </p:spPr>
      </p:pic>
      <p:pic>
        <p:nvPicPr>
          <p:cNvPr id="16390" name="Picture 13"/>
          <p:cNvPicPr>
            <a:picLocks noChangeAspect="1" noChangeArrowheads="1"/>
          </p:cNvPicPr>
          <p:nvPr/>
        </p:nvPicPr>
        <p:blipFill>
          <a:blip r:embed="rId5" cstate="print"/>
          <a:srcRect/>
          <a:stretch>
            <a:fillRect/>
          </a:stretch>
        </p:blipFill>
        <p:spPr bwMode="auto">
          <a:xfrm>
            <a:off x="844550" y="3644900"/>
            <a:ext cx="8093075" cy="1782763"/>
          </a:xfrm>
          <a:prstGeom prst="rect">
            <a:avLst/>
          </a:prstGeom>
          <a:noFill/>
          <a:ln w="9525">
            <a:noFill/>
            <a:miter lim="800000"/>
            <a:headEnd/>
            <a:tailEnd/>
          </a:ln>
        </p:spPr>
      </p:pic>
      <p:pic>
        <p:nvPicPr>
          <p:cNvPr id="16391" name="Picture 9"/>
          <p:cNvPicPr>
            <a:picLocks noChangeAspect="1" noChangeArrowheads="1"/>
          </p:cNvPicPr>
          <p:nvPr/>
        </p:nvPicPr>
        <p:blipFill>
          <a:blip r:embed="rId6" cstate="print"/>
          <a:srcRect/>
          <a:stretch>
            <a:fillRect/>
          </a:stretch>
        </p:blipFill>
        <p:spPr bwMode="auto">
          <a:xfrm>
            <a:off x="5816600" y="5110163"/>
            <a:ext cx="3105150" cy="1604962"/>
          </a:xfrm>
          <a:prstGeom prst="rect">
            <a:avLst/>
          </a:prstGeom>
          <a:noFill/>
          <a:ln w="9525">
            <a:noFill/>
            <a:miter lim="800000"/>
            <a:headEnd/>
            <a:tailEnd/>
          </a:ln>
        </p:spPr>
      </p:pic>
      <p:sp>
        <p:nvSpPr>
          <p:cNvPr id="16392" name="Rectangle 2"/>
          <p:cNvSpPr txBox="1">
            <a:spLocks noChangeArrowheads="1"/>
          </p:cNvSpPr>
          <p:nvPr/>
        </p:nvSpPr>
        <p:spPr bwMode="auto">
          <a:xfrm>
            <a:off x="4535488" y="1953432"/>
            <a:ext cx="4608512" cy="979487"/>
          </a:xfrm>
          <a:prstGeom prst="rect">
            <a:avLst/>
          </a:prstGeom>
          <a:solidFill>
            <a:schemeClr val="bg1"/>
          </a:solidFill>
          <a:ln w="9525">
            <a:noFill/>
            <a:miter lim="800000"/>
            <a:headEnd/>
            <a:tailEnd/>
          </a:ln>
        </p:spPr>
        <p:txBody>
          <a:bodyPr anchor="ctr"/>
          <a:lstStyle/>
          <a:p>
            <a:pPr eaLnBrk="0" hangingPunct="0">
              <a:spcBef>
                <a:spcPct val="0"/>
              </a:spcBef>
              <a:buClrTx/>
              <a:buFontTx/>
              <a:buNone/>
            </a:pPr>
            <a:r>
              <a:rPr lang="en-GB" sz="4800" dirty="0" smtClean="0">
                <a:ea typeface="ＭＳ Ｐゴシック" pitchFamily="34" charset="-128"/>
              </a:rPr>
              <a:t>…innovation</a:t>
            </a:r>
            <a:endParaRPr lang="en-GB" sz="3200" dirty="0">
              <a:ea typeface="ＭＳ Ｐゴシック" pitchFamily="34" charset="-128"/>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cstate="print"/>
          <a:srcRect/>
          <a:stretch>
            <a:fillRect/>
          </a:stretch>
        </p:blipFill>
        <p:spPr bwMode="auto">
          <a:xfrm>
            <a:off x="250825" y="115888"/>
            <a:ext cx="6192838" cy="2860675"/>
          </a:xfrm>
          <a:prstGeom prst="rect">
            <a:avLst/>
          </a:prstGeom>
          <a:noFill/>
          <a:ln w="9525">
            <a:noFill/>
            <a:miter lim="800000"/>
            <a:headEnd/>
            <a:tailEnd/>
          </a:ln>
        </p:spPr>
      </p:pic>
      <p:pic>
        <p:nvPicPr>
          <p:cNvPr id="17411" name="Picture 5"/>
          <p:cNvPicPr>
            <a:picLocks noChangeAspect="1" noChangeArrowheads="1"/>
          </p:cNvPicPr>
          <p:nvPr/>
        </p:nvPicPr>
        <p:blipFill>
          <a:blip r:embed="rId4" cstate="print"/>
          <a:srcRect/>
          <a:stretch>
            <a:fillRect/>
          </a:stretch>
        </p:blipFill>
        <p:spPr bwMode="auto">
          <a:xfrm>
            <a:off x="5465763" y="3003550"/>
            <a:ext cx="3494087" cy="2173288"/>
          </a:xfrm>
          <a:prstGeom prst="rect">
            <a:avLst/>
          </a:prstGeom>
          <a:noFill/>
          <a:ln w="9525">
            <a:noFill/>
            <a:miter lim="800000"/>
            <a:headEnd/>
            <a:tailEnd/>
          </a:ln>
        </p:spPr>
      </p:pic>
      <p:pic>
        <p:nvPicPr>
          <p:cNvPr id="17412" name="Picture 6"/>
          <p:cNvPicPr>
            <a:picLocks noChangeAspect="1" noChangeArrowheads="1"/>
          </p:cNvPicPr>
          <p:nvPr/>
        </p:nvPicPr>
        <p:blipFill>
          <a:blip r:embed="rId5" cstate="print"/>
          <a:srcRect/>
          <a:stretch>
            <a:fillRect/>
          </a:stretch>
        </p:blipFill>
        <p:spPr bwMode="auto">
          <a:xfrm>
            <a:off x="611188" y="5157788"/>
            <a:ext cx="7921625" cy="1490662"/>
          </a:xfrm>
          <a:prstGeom prst="rect">
            <a:avLst/>
          </a:prstGeom>
          <a:noFill/>
          <a:ln w="9525">
            <a:noFill/>
            <a:miter lim="800000"/>
            <a:headEnd/>
            <a:tailEnd/>
          </a:ln>
        </p:spPr>
      </p:pic>
      <p:sp>
        <p:nvSpPr>
          <p:cNvPr id="17413" name="Rectangle 2"/>
          <p:cNvSpPr txBox="1">
            <a:spLocks noChangeArrowheads="1"/>
          </p:cNvSpPr>
          <p:nvPr/>
        </p:nvSpPr>
        <p:spPr bwMode="auto">
          <a:xfrm>
            <a:off x="675250" y="3524030"/>
            <a:ext cx="4346918" cy="1266825"/>
          </a:xfrm>
          <a:prstGeom prst="rect">
            <a:avLst/>
          </a:prstGeom>
          <a:solidFill>
            <a:schemeClr val="bg1"/>
          </a:solidFill>
          <a:ln w="9525">
            <a:noFill/>
            <a:miter lim="800000"/>
            <a:headEnd/>
            <a:tailEnd/>
          </a:ln>
        </p:spPr>
        <p:txBody>
          <a:bodyPr anchor="ctr"/>
          <a:lstStyle/>
          <a:p>
            <a:pPr eaLnBrk="0" hangingPunct="0">
              <a:spcBef>
                <a:spcPct val="0"/>
              </a:spcBef>
              <a:buClrTx/>
              <a:buFontTx/>
              <a:buNone/>
            </a:pPr>
            <a:r>
              <a:rPr lang="en-GB" sz="4400" dirty="0" smtClean="0">
                <a:latin typeface="+mn-lt"/>
                <a:ea typeface="ＭＳ Ｐゴシック" pitchFamily="34" charset="-128"/>
              </a:rPr>
              <a:t>...sharing data for research benefits</a:t>
            </a:r>
            <a:endParaRPr lang="en-GB" sz="4400" dirty="0">
              <a:latin typeface="+mn-lt"/>
              <a:ea typeface="ＭＳ Ｐゴシック" pitchFamily="34" charset="-128"/>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4963658"/>
            <a:ext cx="7772400" cy="1240193"/>
          </a:xfrm>
        </p:spPr>
        <p:txBody>
          <a:bodyPr/>
          <a:lstStyle/>
          <a:p>
            <a:pPr>
              <a:defRPr/>
            </a:pPr>
            <a:r>
              <a:rPr lang="en-GB" sz="3600" dirty="0" smtClean="0"/>
              <a:t>Research data management</a:t>
            </a:r>
            <a:br>
              <a:rPr lang="en-GB" sz="3600" dirty="0" smtClean="0"/>
            </a:br>
            <a:r>
              <a:rPr lang="en-GB" sz="3600" dirty="0" smtClean="0"/>
              <a:t>- Things to think about</a:t>
            </a:r>
            <a:endParaRPr lang="en-GB"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smtClean="0"/>
              <a:t>What is data management?</a:t>
            </a:r>
          </a:p>
        </p:txBody>
      </p:sp>
      <p:sp>
        <p:nvSpPr>
          <p:cNvPr id="22531" name="Content Placeholder 2"/>
          <p:cNvSpPr>
            <a:spLocks noGrp="1"/>
          </p:cNvSpPr>
          <p:nvPr>
            <p:ph idx="1"/>
          </p:nvPr>
        </p:nvSpPr>
        <p:spPr>
          <a:xfrm>
            <a:off x="457200" y="1549400"/>
            <a:ext cx="8075613" cy="1916113"/>
          </a:xfrm>
        </p:spPr>
        <p:txBody>
          <a:bodyPr/>
          <a:lstStyle/>
          <a:p>
            <a:pPr>
              <a:buFont typeface="Arial" pitchFamily="34" charset="0"/>
              <a:buNone/>
            </a:pPr>
            <a:r>
              <a:rPr lang="en-GB" sz="2800" i="1" smtClean="0"/>
              <a:t>	“the active management and appraisal of data over the lifecycle of scholarly and scientific interest”</a:t>
            </a:r>
          </a:p>
          <a:p>
            <a:pPr algn="r">
              <a:buFont typeface="Arial" pitchFamily="34" charset="0"/>
              <a:buNone/>
            </a:pPr>
            <a:r>
              <a:rPr lang="en-GB" sz="2800" smtClean="0"/>
              <a:t>Digital Curation Centre</a:t>
            </a:r>
          </a:p>
          <a:p>
            <a:pPr algn="r">
              <a:buFont typeface="Arial" pitchFamily="34" charset="0"/>
              <a:buNone/>
            </a:pPr>
            <a:endParaRPr lang="en-GB" sz="2800" smtClean="0"/>
          </a:p>
          <a:p>
            <a:pPr algn="r">
              <a:buFont typeface="Arial" pitchFamily="34" charset="0"/>
              <a:buNone/>
            </a:pPr>
            <a:endParaRPr lang="en-GB" sz="2800" smtClean="0"/>
          </a:p>
          <a:p>
            <a:pPr algn="r">
              <a:buFont typeface="Arial" pitchFamily="34" charset="0"/>
              <a:buNone/>
            </a:pPr>
            <a:r>
              <a:rPr lang="en-GB" sz="2800" smtClean="0"/>
              <a:t> </a:t>
            </a:r>
          </a:p>
          <a:p>
            <a:pPr>
              <a:buFont typeface="Arial" pitchFamily="34" charset="0"/>
              <a:buNone/>
            </a:pPr>
            <a:endParaRPr lang="en-GB" smtClean="0"/>
          </a:p>
          <a:p>
            <a:endParaRPr lang="en-GB" smtClean="0"/>
          </a:p>
        </p:txBody>
      </p:sp>
      <p:pic>
        <p:nvPicPr>
          <p:cNvPr id="22532" name="Picture 5" descr="Lifecycle"/>
          <p:cNvPicPr>
            <a:picLocks noChangeAspect="1" noChangeArrowheads="1"/>
          </p:cNvPicPr>
          <p:nvPr/>
        </p:nvPicPr>
        <p:blipFill>
          <a:blip r:embed="rId2" cstate="print"/>
          <a:srcRect/>
          <a:stretch>
            <a:fillRect/>
          </a:stretch>
        </p:blipFill>
        <p:spPr bwMode="auto">
          <a:xfrm>
            <a:off x="709613" y="3060700"/>
            <a:ext cx="3841750" cy="3443288"/>
          </a:xfrm>
          <a:prstGeom prst="rect">
            <a:avLst/>
          </a:prstGeom>
          <a:noFill/>
          <a:ln w="9525">
            <a:noFill/>
            <a:miter lim="800000"/>
            <a:headEnd/>
            <a:tailEnd/>
          </a:ln>
        </p:spPr>
      </p:pic>
      <p:sp>
        <p:nvSpPr>
          <p:cNvPr id="5" name="TextBox 4"/>
          <p:cNvSpPr txBox="1"/>
          <p:nvPr/>
        </p:nvSpPr>
        <p:spPr>
          <a:xfrm>
            <a:off x="5084763" y="4090988"/>
            <a:ext cx="3497262" cy="1384300"/>
          </a:xfrm>
          <a:prstGeom prst="rect">
            <a:avLst/>
          </a:prstGeom>
          <a:noFill/>
        </p:spPr>
        <p:txBody>
          <a:bodyPr>
            <a:spAutoFit/>
          </a:bodyPr>
          <a:lstStyle/>
          <a:p>
            <a:pPr algn="ctr">
              <a:buFontTx/>
              <a:buNone/>
              <a:defRPr/>
            </a:pPr>
            <a:r>
              <a:rPr lang="en-GB" sz="2800" dirty="0">
                <a:latin typeface="+mn-lt"/>
              </a:rPr>
              <a:t>Data management is just part of good research practice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384175"/>
            <a:ext cx="8839200" cy="1081088"/>
          </a:xfrm>
        </p:spPr>
        <p:txBody>
          <a:bodyPr/>
          <a:lstStyle/>
          <a:p>
            <a:pPr eaLnBrk="1" hangingPunct="1"/>
            <a:r>
              <a:rPr lang="en-GB" smtClean="0"/>
              <a:t>What is involved in RDM?</a:t>
            </a:r>
          </a:p>
        </p:txBody>
      </p:sp>
      <p:sp>
        <p:nvSpPr>
          <p:cNvPr id="23555" name="Rectangle 3"/>
          <p:cNvSpPr>
            <a:spLocks noGrp="1" noChangeArrowheads="1"/>
          </p:cNvSpPr>
          <p:nvPr>
            <p:ph idx="1"/>
          </p:nvPr>
        </p:nvSpPr>
        <p:spPr>
          <a:xfrm>
            <a:off x="596900" y="1739900"/>
            <a:ext cx="7772400" cy="4532313"/>
          </a:xfrm>
        </p:spPr>
        <p:txBody>
          <a:bodyPr/>
          <a:lstStyle/>
          <a:p>
            <a:pPr eaLnBrk="1" hangingPunct="1">
              <a:spcAft>
                <a:spcPct val="30000"/>
              </a:spcAft>
            </a:pPr>
            <a:r>
              <a:rPr lang="en-GB" sz="2800" smtClean="0"/>
              <a:t>Data Management Planning</a:t>
            </a:r>
          </a:p>
          <a:p>
            <a:pPr eaLnBrk="1" hangingPunct="1">
              <a:spcAft>
                <a:spcPct val="30000"/>
              </a:spcAft>
            </a:pPr>
            <a:r>
              <a:rPr lang="en-GB" sz="2800" smtClean="0"/>
              <a:t>Creating data </a:t>
            </a:r>
          </a:p>
          <a:p>
            <a:pPr eaLnBrk="1" hangingPunct="1">
              <a:spcAft>
                <a:spcPct val="30000"/>
              </a:spcAft>
            </a:pPr>
            <a:r>
              <a:rPr lang="en-GB" sz="2800" smtClean="0"/>
              <a:t>Documenting data</a:t>
            </a:r>
          </a:p>
          <a:p>
            <a:pPr>
              <a:spcAft>
                <a:spcPct val="30000"/>
              </a:spcAft>
            </a:pPr>
            <a:r>
              <a:rPr lang="en-GB" sz="2800" smtClean="0"/>
              <a:t>Accessing / using data</a:t>
            </a:r>
          </a:p>
          <a:p>
            <a:pPr eaLnBrk="1" hangingPunct="1">
              <a:spcAft>
                <a:spcPct val="30000"/>
              </a:spcAft>
            </a:pPr>
            <a:r>
              <a:rPr lang="en-GB" sz="2800" smtClean="0"/>
              <a:t>Storage and backup</a:t>
            </a:r>
          </a:p>
          <a:p>
            <a:pPr eaLnBrk="1" hangingPunct="1">
              <a:spcAft>
                <a:spcPct val="30000"/>
              </a:spcAft>
            </a:pPr>
            <a:r>
              <a:rPr lang="en-GB" sz="2800" smtClean="0"/>
              <a:t>Sharing data</a:t>
            </a:r>
          </a:p>
          <a:p>
            <a:pPr eaLnBrk="1" hangingPunct="1">
              <a:spcAft>
                <a:spcPct val="30000"/>
              </a:spcAft>
            </a:pPr>
            <a:r>
              <a:rPr lang="en-GB" sz="2800" smtClean="0"/>
              <a:t>Preserving data</a:t>
            </a:r>
          </a:p>
          <a:p>
            <a:pPr eaLnBrk="1" hangingPunct="1">
              <a:spcAft>
                <a:spcPct val="30000"/>
              </a:spcAft>
            </a:pPr>
            <a:endParaRPr lang="en-GB" sz="2800" smtClean="0"/>
          </a:p>
          <a:p>
            <a:pPr eaLnBrk="1" hangingPunct="1">
              <a:spcAft>
                <a:spcPct val="30000"/>
              </a:spcAft>
            </a:pPr>
            <a:endParaRPr lang="en-GB" smtClean="0"/>
          </a:p>
          <a:p>
            <a:pPr eaLnBrk="1" hangingPunct="1">
              <a:buFont typeface="Arial" pitchFamily="34" charset="0"/>
              <a:buNone/>
            </a:pPr>
            <a:endParaRPr lang="en-GB" sz="2000" smtClean="0"/>
          </a:p>
          <a:p>
            <a:pPr eaLnBrk="1" hangingPunct="1">
              <a:buFont typeface="Arial" pitchFamily="34" charset="0"/>
              <a:buNone/>
            </a:pPr>
            <a:endParaRPr lang="en-GB" smtClean="0"/>
          </a:p>
          <a:p>
            <a:pPr lvl="1" eaLnBrk="1" hangingPunct="1">
              <a:buFont typeface="Arial" pitchFamily="34" charset="0"/>
              <a:buNone/>
            </a:pPr>
            <a:endParaRPr lang="en-GB" sz="1800" smtClean="0"/>
          </a:p>
          <a:p>
            <a:pPr lvl="1" eaLnBrk="1" hangingPunct="1">
              <a:buFontTx/>
              <a:buNone/>
            </a:pPr>
            <a:endParaRPr lang="en-GB" sz="1000" smtClean="0"/>
          </a:p>
        </p:txBody>
      </p:sp>
      <p:graphicFrame>
        <p:nvGraphicFramePr>
          <p:cNvPr id="5" name="Diagram 4"/>
          <p:cNvGraphicFramePr/>
          <p:nvPr/>
        </p:nvGraphicFramePr>
        <p:xfrm>
          <a:off x="5004048" y="3429000"/>
          <a:ext cx="3552056" cy="2680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76238"/>
            <a:ext cx="8229600" cy="1143000"/>
          </a:xfrm>
        </p:spPr>
        <p:txBody>
          <a:bodyPr/>
          <a:lstStyle/>
          <a:p>
            <a:r>
              <a:rPr lang="en-GB" smtClean="0"/>
              <a:t>If you plan to share your data....</a:t>
            </a:r>
          </a:p>
        </p:txBody>
      </p:sp>
      <p:sp>
        <p:nvSpPr>
          <p:cNvPr id="24579" name="Content Placeholder 2"/>
          <p:cNvSpPr>
            <a:spLocks noGrp="1"/>
          </p:cNvSpPr>
          <p:nvPr>
            <p:ph idx="1"/>
          </p:nvPr>
        </p:nvSpPr>
        <p:spPr>
          <a:xfrm>
            <a:off x="457200" y="1706563"/>
            <a:ext cx="8229600" cy="4297362"/>
          </a:xfrm>
        </p:spPr>
        <p:txBody>
          <a:bodyPr/>
          <a:lstStyle/>
          <a:p>
            <a:pPr>
              <a:lnSpc>
                <a:spcPct val="200000"/>
              </a:lnSpc>
            </a:pPr>
            <a:r>
              <a:rPr lang="en-GB" sz="2800" dirty="0" smtClean="0"/>
              <a:t>Have you got consent for sharing?</a:t>
            </a:r>
          </a:p>
          <a:p>
            <a:pPr>
              <a:lnSpc>
                <a:spcPct val="200000"/>
              </a:lnSpc>
            </a:pPr>
            <a:r>
              <a:rPr lang="en-GB" sz="2800" dirty="0" smtClean="0"/>
              <a:t>Do any licences you’ve signed permit sharing?</a:t>
            </a:r>
          </a:p>
          <a:p>
            <a:pPr>
              <a:lnSpc>
                <a:spcPct val="200000"/>
              </a:lnSpc>
            </a:pPr>
            <a:r>
              <a:rPr lang="en-GB" sz="2800" dirty="0" smtClean="0"/>
              <a:t>Is your data in suitable formats?</a:t>
            </a:r>
          </a:p>
          <a:p>
            <a:pPr>
              <a:lnSpc>
                <a:spcPct val="200000"/>
              </a:lnSpc>
              <a:buFont typeface="Arial" pitchFamily="34" charset="0"/>
              <a:buNone/>
            </a:pPr>
            <a:r>
              <a:rPr lang="en-GB" sz="2800" b="1" dirty="0" smtClean="0"/>
              <a:t>Decisions made early on affect what you can do later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6"/>
          <p:cNvSpPr>
            <a:spLocks noGrp="1"/>
          </p:cNvSpPr>
          <p:nvPr>
            <p:ph type="title"/>
          </p:nvPr>
        </p:nvSpPr>
        <p:spPr>
          <a:xfrm>
            <a:off x="396875" y="525463"/>
            <a:ext cx="8229600" cy="576262"/>
          </a:xfrm>
        </p:spPr>
        <p:txBody>
          <a:bodyPr/>
          <a:lstStyle/>
          <a:p>
            <a:pPr eaLnBrk="1" hangingPunct="1"/>
            <a:r>
              <a:rPr lang="en-US" smtClean="0"/>
              <a:t>File formats for long-term access</a:t>
            </a:r>
          </a:p>
        </p:txBody>
      </p:sp>
      <p:sp>
        <p:nvSpPr>
          <p:cNvPr id="25603" name="Content Placeholder 17"/>
          <p:cNvSpPr>
            <a:spLocks noGrp="1"/>
          </p:cNvSpPr>
          <p:nvPr>
            <p:ph idx="1"/>
          </p:nvPr>
        </p:nvSpPr>
        <p:spPr>
          <a:xfrm>
            <a:off x="425450" y="1365250"/>
            <a:ext cx="8137525" cy="1835150"/>
          </a:xfrm>
        </p:spPr>
        <p:txBody>
          <a:bodyPr/>
          <a:lstStyle/>
          <a:p>
            <a:pPr eaLnBrk="1" hangingPunct="1">
              <a:buFontTx/>
              <a:buChar char="•"/>
            </a:pPr>
            <a:r>
              <a:rPr lang="en-US" sz="2000" smtClean="0"/>
              <a:t>Unencrypted</a:t>
            </a:r>
          </a:p>
          <a:p>
            <a:pPr eaLnBrk="1" hangingPunct="1">
              <a:buFontTx/>
              <a:buChar char="•"/>
            </a:pPr>
            <a:r>
              <a:rPr lang="en-US" sz="2000" smtClean="0"/>
              <a:t>Uncompressed</a:t>
            </a:r>
          </a:p>
          <a:p>
            <a:pPr eaLnBrk="1" hangingPunct="1">
              <a:buFontTx/>
              <a:buChar char="•"/>
            </a:pPr>
            <a:r>
              <a:rPr lang="en-US" sz="2000" smtClean="0"/>
              <a:t>Non-proprietary/patent-encumbered</a:t>
            </a:r>
          </a:p>
          <a:p>
            <a:pPr eaLnBrk="1" hangingPunct="1">
              <a:buFontTx/>
              <a:buChar char="•"/>
            </a:pPr>
            <a:r>
              <a:rPr lang="en-US" sz="2000" smtClean="0"/>
              <a:t>Open, documented standard</a:t>
            </a:r>
          </a:p>
          <a:p>
            <a:pPr eaLnBrk="1" hangingPunct="1">
              <a:buFontTx/>
              <a:buChar char="•"/>
            </a:pPr>
            <a:r>
              <a:rPr lang="en-US" sz="2000" smtClean="0"/>
              <a:t>Standard representation (ASCII, Unicode)</a:t>
            </a:r>
          </a:p>
          <a:p>
            <a:pPr eaLnBrk="1" hangingPunct="1">
              <a:buFontTx/>
              <a:buChar char="•"/>
            </a:pPr>
            <a:endParaRPr lang="en-US" sz="2000" smtClean="0"/>
          </a:p>
        </p:txBody>
      </p:sp>
      <p:graphicFrame>
        <p:nvGraphicFramePr>
          <p:cNvPr id="2" name="Table 1"/>
          <p:cNvGraphicFramePr>
            <a:graphicFrameLocks noGrp="1"/>
          </p:cNvGraphicFramePr>
          <p:nvPr/>
        </p:nvGraphicFramePr>
        <p:xfrm>
          <a:off x="433388" y="3382963"/>
          <a:ext cx="7921624" cy="2743200"/>
        </p:xfrm>
        <a:graphic>
          <a:graphicData uri="http://schemas.openxmlformats.org/drawingml/2006/table">
            <a:tbl>
              <a:tblPr firstRow="1" bandRow="1">
                <a:tableStyleId>{5C22544A-7EE6-4342-B048-85BDC9FD1C3A}</a:tableStyleId>
              </a:tblPr>
              <a:tblGrid>
                <a:gridCol w="1872384"/>
                <a:gridCol w="3384448"/>
                <a:gridCol w="2664792"/>
              </a:tblGrid>
              <a:tr h="354740">
                <a:tc>
                  <a:txBody>
                    <a:bodyPr/>
                    <a:lstStyle/>
                    <a:p>
                      <a:pPr algn="ctr"/>
                      <a:r>
                        <a:rPr lang="en-GB" dirty="0" smtClean="0">
                          <a:solidFill>
                            <a:srgbClr val="45535F"/>
                          </a:solidFill>
                        </a:rPr>
                        <a:t>Type</a:t>
                      </a:r>
                      <a:endParaRPr lang="en-GB" dirty="0">
                        <a:solidFill>
                          <a:srgbClr val="45535F"/>
                        </a:solidFill>
                      </a:endParaRPr>
                    </a:p>
                  </a:txBody>
                  <a:tcPr marL="91449" marR="91449"/>
                </a:tc>
                <a:tc>
                  <a:txBody>
                    <a:bodyPr/>
                    <a:lstStyle/>
                    <a:p>
                      <a:pPr algn="ctr"/>
                      <a:r>
                        <a:rPr lang="en-GB" dirty="0" smtClean="0">
                          <a:solidFill>
                            <a:srgbClr val="45535F"/>
                          </a:solidFill>
                        </a:rPr>
                        <a:t>Recommended</a:t>
                      </a:r>
                      <a:endParaRPr lang="en-GB" dirty="0">
                        <a:solidFill>
                          <a:srgbClr val="45535F"/>
                        </a:solidFill>
                      </a:endParaRPr>
                    </a:p>
                  </a:txBody>
                  <a:tcPr marL="91449" marR="91449"/>
                </a:tc>
                <a:tc>
                  <a:txBody>
                    <a:bodyPr/>
                    <a:lstStyle/>
                    <a:p>
                      <a:pPr algn="ctr"/>
                      <a:r>
                        <a:rPr lang="en-GB" dirty="0" smtClean="0">
                          <a:solidFill>
                            <a:srgbClr val="45535F"/>
                          </a:solidFill>
                        </a:rPr>
                        <a:t>Avoid for data sharing</a:t>
                      </a:r>
                      <a:endParaRPr lang="en-GB" dirty="0">
                        <a:solidFill>
                          <a:srgbClr val="45535F"/>
                        </a:solidFill>
                      </a:endParaRPr>
                    </a:p>
                  </a:txBody>
                  <a:tcPr marL="91449" marR="91449"/>
                </a:tc>
              </a:tr>
              <a:tr h="354740">
                <a:tc>
                  <a:txBody>
                    <a:bodyPr/>
                    <a:lstStyle/>
                    <a:p>
                      <a:r>
                        <a:rPr lang="en-GB" dirty="0" smtClean="0">
                          <a:solidFill>
                            <a:srgbClr val="45535F"/>
                          </a:solidFill>
                        </a:rPr>
                        <a:t>Tabular</a:t>
                      </a:r>
                      <a:r>
                        <a:rPr lang="en-GB" baseline="0" dirty="0" smtClean="0">
                          <a:solidFill>
                            <a:srgbClr val="45535F"/>
                          </a:solidFill>
                        </a:rPr>
                        <a:t> data</a:t>
                      </a:r>
                      <a:endParaRPr lang="en-GB" dirty="0">
                        <a:solidFill>
                          <a:srgbClr val="45535F"/>
                        </a:solidFill>
                      </a:endParaRPr>
                    </a:p>
                  </a:txBody>
                  <a:tcPr marL="91449" marR="91449"/>
                </a:tc>
                <a:tc>
                  <a:txBody>
                    <a:bodyPr/>
                    <a:lstStyle/>
                    <a:p>
                      <a:r>
                        <a:rPr lang="en-GB" dirty="0" smtClean="0">
                          <a:solidFill>
                            <a:srgbClr val="45535F"/>
                          </a:solidFill>
                        </a:rPr>
                        <a:t>CSV, TSV, SPSS portable</a:t>
                      </a:r>
                      <a:endParaRPr lang="en-GB" dirty="0">
                        <a:solidFill>
                          <a:srgbClr val="45535F"/>
                        </a:solidFill>
                      </a:endParaRPr>
                    </a:p>
                  </a:txBody>
                  <a:tcPr marL="91449" marR="91449"/>
                </a:tc>
                <a:tc>
                  <a:txBody>
                    <a:bodyPr/>
                    <a:lstStyle/>
                    <a:p>
                      <a:r>
                        <a:rPr lang="en-GB" dirty="0" smtClean="0">
                          <a:solidFill>
                            <a:srgbClr val="45535F"/>
                          </a:solidFill>
                        </a:rPr>
                        <a:t>Excel</a:t>
                      </a:r>
                      <a:endParaRPr lang="en-GB" dirty="0">
                        <a:solidFill>
                          <a:srgbClr val="45535F"/>
                        </a:solidFill>
                      </a:endParaRPr>
                    </a:p>
                  </a:txBody>
                  <a:tcPr marL="91449" marR="91449"/>
                </a:tc>
              </a:tr>
              <a:tr h="636880">
                <a:tc>
                  <a:txBody>
                    <a:bodyPr/>
                    <a:lstStyle/>
                    <a:p>
                      <a:r>
                        <a:rPr lang="en-GB" dirty="0" smtClean="0">
                          <a:solidFill>
                            <a:srgbClr val="45535F"/>
                          </a:solidFill>
                        </a:rPr>
                        <a:t>Text</a:t>
                      </a:r>
                      <a:endParaRPr lang="en-GB" dirty="0">
                        <a:solidFill>
                          <a:srgbClr val="45535F"/>
                        </a:solidFill>
                      </a:endParaRPr>
                    </a:p>
                  </a:txBody>
                  <a:tcPr marL="91449" marR="91449"/>
                </a:tc>
                <a:tc>
                  <a:txBody>
                    <a:bodyPr/>
                    <a:lstStyle/>
                    <a:p>
                      <a:r>
                        <a:rPr lang="en-GB" dirty="0" smtClean="0">
                          <a:solidFill>
                            <a:srgbClr val="45535F"/>
                          </a:solidFill>
                        </a:rPr>
                        <a:t>Plain text,</a:t>
                      </a:r>
                      <a:r>
                        <a:rPr lang="en-GB" baseline="0" dirty="0" smtClean="0">
                          <a:solidFill>
                            <a:srgbClr val="45535F"/>
                          </a:solidFill>
                        </a:rPr>
                        <a:t> HTML, RTF</a:t>
                      </a:r>
                    </a:p>
                    <a:p>
                      <a:r>
                        <a:rPr lang="en-GB" dirty="0" smtClean="0">
                          <a:solidFill>
                            <a:srgbClr val="45535F"/>
                          </a:solidFill>
                        </a:rPr>
                        <a:t>PDF/A</a:t>
                      </a:r>
                      <a:r>
                        <a:rPr lang="en-GB" baseline="0" dirty="0" smtClean="0">
                          <a:solidFill>
                            <a:srgbClr val="45535F"/>
                          </a:solidFill>
                        </a:rPr>
                        <a:t> only if layout matters</a:t>
                      </a:r>
                      <a:endParaRPr lang="en-GB" dirty="0">
                        <a:solidFill>
                          <a:srgbClr val="45535F"/>
                        </a:solidFill>
                      </a:endParaRPr>
                    </a:p>
                  </a:txBody>
                  <a:tcPr marL="91449" marR="91449"/>
                </a:tc>
                <a:tc>
                  <a:txBody>
                    <a:bodyPr/>
                    <a:lstStyle/>
                    <a:p>
                      <a:r>
                        <a:rPr lang="en-GB" dirty="0" smtClean="0">
                          <a:solidFill>
                            <a:srgbClr val="45535F"/>
                          </a:solidFill>
                        </a:rPr>
                        <a:t>Word</a:t>
                      </a:r>
                      <a:endParaRPr lang="en-GB" dirty="0">
                        <a:solidFill>
                          <a:srgbClr val="45535F"/>
                        </a:solidFill>
                      </a:endParaRPr>
                    </a:p>
                  </a:txBody>
                  <a:tcPr marL="91449" marR="91449"/>
                </a:tc>
              </a:tr>
              <a:tr h="354740">
                <a:tc>
                  <a:txBody>
                    <a:bodyPr/>
                    <a:lstStyle/>
                    <a:p>
                      <a:r>
                        <a:rPr lang="en-GB" dirty="0" smtClean="0">
                          <a:solidFill>
                            <a:srgbClr val="45535F"/>
                          </a:solidFill>
                        </a:rPr>
                        <a:t>Media</a:t>
                      </a:r>
                      <a:endParaRPr lang="en-GB" dirty="0">
                        <a:solidFill>
                          <a:srgbClr val="45535F"/>
                        </a:solidFill>
                      </a:endParaRPr>
                    </a:p>
                  </a:txBody>
                  <a:tcPr marL="91449" marR="91449"/>
                </a:tc>
                <a:tc>
                  <a:txBody>
                    <a:bodyPr/>
                    <a:lstStyle/>
                    <a:p>
                      <a:r>
                        <a:rPr lang="en-GB" dirty="0" smtClean="0">
                          <a:solidFill>
                            <a:srgbClr val="45535F"/>
                          </a:solidFill>
                        </a:rPr>
                        <a:t>Container: MP4, </a:t>
                      </a:r>
                      <a:r>
                        <a:rPr lang="en-GB" dirty="0" err="1" smtClean="0">
                          <a:solidFill>
                            <a:srgbClr val="45535F"/>
                          </a:solidFill>
                        </a:rPr>
                        <a:t>Ogg</a:t>
                      </a:r>
                      <a:endParaRPr lang="en-GB" dirty="0" smtClean="0">
                        <a:solidFill>
                          <a:srgbClr val="45535F"/>
                        </a:solidFill>
                      </a:endParaRPr>
                    </a:p>
                    <a:p>
                      <a:r>
                        <a:rPr lang="en-GB" dirty="0" smtClean="0">
                          <a:solidFill>
                            <a:srgbClr val="45535F"/>
                          </a:solidFill>
                        </a:rPr>
                        <a:t>Codec:</a:t>
                      </a:r>
                      <a:r>
                        <a:rPr lang="en-GB" baseline="0" dirty="0" smtClean="0">
                          <a:solidFill>
                            <a:srgbClr val="45535F"/>
                          </a:solidFill>
                        </a:rPr>
                        <a:t> </a:t>
                      </a:r>
                      <a:r>
                        <a:rPr lang="en-GB" dirty="0" err="1" smtClean="0">
                          <a:solidFill>
                            <a:srgbClr val="45535F"/>
                          </a:solidFill>
                        </a:rPr>
                        <a:t>Theora</a:t>
                      </a:r>
                      <a:r>
                        <a:rPr lang="en-GB" dirty="0" smtClean="0">
                          <a:solidFill>
                            <a:srgbClr val="45535F"/>
                          </a:solidFill>
                        </a:rPr>
                        <a:t>,</a:t>
                      </a:r>
                      <a:r>
                        <a:rPr lang="en-GB" baseline="0" dirty="0" smtClean="0">
                          <a:solidFill>
                            <a:srgbClr val="45535F"/>
                          </a:solidFill>
                        </a:rPr>
                        <a:t> Dirac, FLAC</a:t>
                      </a:r>
                      <a:endParaRPr lang="en-GB" dirty="0">
                        <a:solidFill>
                          <a:srgbClr val="45535F"/>
                        </a:solidFill>
                      </a:endParaRPr>
                    </a:p>
                  </a:txBody>
                  <a:tcPr marL="91449" marR="91449"/>
                </a:tc>
                <a:tc>
                  <a:txBody>
                    <a:bodyPr/>
                    <a:lstStyle/>
                    <a:p>
                      <a:r>
                        <a:rPr lang="en-GB" dirty="0" err="1" smtClean="0">
                          <a:solidFill>
                            <a:srgbClr val="45535F"/>
                          </a:solidFill>
                        </a:rPr>
                        <a:t>Quicktime</a:t>
                      </a:r>
                      <a:endParaRPr lang="en-GB" dirty="0" smtClean="0">
                        <a:solidFill>
                          <a:srgbClr val="45535F"/>
                        </a:solidFill>
                      </a:endParaRPr>
                    </a:p>
                    <a:p>
                      <a:r>
                        <a:rPr lang="en-GB" dirty="0" smtClean="0">
                          <a:solidFill>
                            <a:srgbClr val="45535F"/>
                          </a:solidFill>
                        </a:rPr>
                        <a:t>H264</a:t>
                      </a:r>
                      <a:endParaRPr lang="en-GB" dirty="0">
                        <a:solidFill>
                          <a:srgbClr val="45535F"/>
                        </a:solidFill>
                      </a:endParaRPr>
                    </a:p>
                  </a:txBody>
                  <a:tcPr marL="91449" marR="91449"/>
                </a:tc>
              </a:tr>
              <a:tr h="354740">
                <a:tc>
                  <a:txBody>
                    <a:bodyPr/>
                    <a:lstStyle/>
                    <a:p>
                      <a:r>
                        <a:rPr lang="en-GB" dirty="0" smtClean="0">
                          <a:solidFill>
                            <a:srgbClr val="45535F"/>
                          </a:solidFill>
                        </a:rPr>
                        <a:t>Images</a:t>
                      </a:r>
                      <a:endParaRPr lang="en-GB" dirty="0">
                        <a:solidFill>
                          <a:srgbClr val="45535F"/>
                        </a:solidFill>
                      </a:endParaRPr>
                    </a:p>
                  </a:txBody>
                  <a:tcPr marL="91449" marR="91449"/>
                </a:tc>
                <a:tc>
                  <a:txBody>
                    <a:bodyPr/>
                    <a:lstStyle/>
                    <a:p>
                      <a:r>
                        <a:rPr lang="en-GB" dirty="0" smtClean="0">
                          <a:solidFill>
                            <a:srgbClr val="45535F"/>
                          </a:solidFill>
                        </a:rPr>
                        <a:t>TIFF, JPEG2000, PNG</a:t>
                      </a:r>
                      <a:endParaRPr lang="en-GB" dirty="0">
                        <a:solidFill>
                          <a:srgbClr val="45535F"/>
                        </a:solidFill>
                      </a:endParaRPr>
                    </a:p>
                  </a:txBody>
                  <a:tcPr marL="91449" marR="91449"/>
                </a:tc>
                <a:tc>
                  <a:txBody>
                    <a:bodyPr/>
                    <a:lstStyle/>
                    <a:p>
                      <a:r>
                        <a:rPr lang="en-GB" dirty="0" smtClean="0">
                          <a:solidFill>
                            <a:srgbClr val="45535F"/>
                          </a:solidFill>
                        </a:rPr>
                        <a:t>GIF,</a:t>
                      </a:r>
                      <a:r>
                        <a:rPr lang="en-GB" baseline="0" dirty="0" smtClean="0">
                          <a:solidFill>
                            <a:srgbClr val="45535F"/>
                          </a:solidFill>
                        </a:rPr>
                        <a:t> JPG</a:t>
                      </a:r>
                      <a:endParaRPr lang="en-GB" dirty="0">
                        <a:solidFill>
                          <a:srgbClr val="45535F"/>
                        </a:solidFill>
                      </a:endParaRPr>
                    </a:p>
                  </a:txBody>
                  <a:tcPr marL="91449" marR="91449"/>
                </a:tc>
              </a:tr>
              <a:tr h="354740">
                <a:tc>
                  <a:txBody>
                    <a:bodyPr/>
                    <a:lstStyle/>
                    <a:p>
                      <a:r>
                        <a:rPr lang="en-GB" dirty="0" smtClean="0">
                          <a:solidFill>
                            <a:srgbClr val="45535F"/>
                          </a:solidFill>
                        </a:rPr>
                        <a:t>Structured data</a:t>
                      </a:r>
                      <a:endParaRPr lang="en-GB" dirty="0">
                        <a:solidFill>
                          <a:srgbClr val="45535F"/>
                        </a:solidFill>
                      </a:endParaRPr>
                    </a:p>
                  </a:txBody>
                  <a:tcPr marL="91449" marR="91449"/>
                </a:tc>
                <a:tc>
                  <a:txBody>
                    <a:bodyPr/>
                    <a:lstStyle/>
                    <a:p>
                      <a:r>
                        <a:rPr lang="en-GB" dirty="0" smtClean="0">
                          <a:solidFill>
                            <a:srgbClr val="45535F"/>
                          </a:solidFill>
                        </a:rPr>
                        <a:t>XML,</a:t>
                      </a:r>
                      <a:r>
                        <a:rPr lang="en-GB" baseline="0" dirty="0" smtClean="0">
                          <a:solidFill>
                            <a:srgbClr val="45535F"/>
                          </a:solidFill>
                        </a:rPr>
                        <a:t> RDF</a:t>
                      </a:r>
                      <a:endParaRPr lang="en-GB" dirty="0">
                        <a:solidFill>
                          <a:srgbClr val="45535F"/>
                        </a:solidFill>
                      </a:endParaRPr>
                    </a:p>
                  </a:txBody>
                  <a:tcPr marL="91449" marR="91449"/>
                </a:tc>
                <a:tc>
                  <a:txBody>
                    <a:bodyPr/>
                    <a:lstStyle/>
                    <a:p>
                      <a:r>
                        <a:rPr lang="en-GB" dirty="0" smtClean="0">
                          <a:solidFill>
                            <a:srgbClr val="45535F"/>
                          </a:solidFill>
                        </a:rPr>
                        <a:t>RDBMS</a:t>
                      </a:r>
                      <a:endParaRPr lang="en-GB" dirty="0">
                        <a:solidFill>
                          <a:srgbClr val="45535F"/>
                        </a:solidFill>
                      </a:endParaRPr>
                    </a:p>
                  </a:txBody>
                  <a:tcPr marL="91449" marR="91449"/>
                </a:tc>
              </a:tr>
            </a:tbl>
          </a:graphicData>
        </a:graphic>
      </p:graphicFrame>
      <p:sp>
        <p:nvSpPr>
          <p:cNvPr id="32802" name="TextBox 2"/>
          <p:cNvSpPr txBox="1">
            <a:spLocks noChangeArrowheads="1"/>
          </p:cNvSpPr>
          <p:nvPr/>
        </p:nvSpPr>
        <p:spPr bwMode="auto">
          <a:xfrm>
            <a:off x="212725" y="6338888"/>
            <a:ext cx="8577263" cy="369887"/>
          </a:xfrm>
          <a:prstGeom prst="rect">
            <a:avLst/>
          </a:prstGeom>
          <a:noFill/>
          <a:ln w="9525">
            <a:noFill/>
            <a:miter lim="800000"/>
            <a:headEnd/>
            <a:tailEnd/>
          </a:ln>
        </p:spPr>
        <p:txBody>
          <a:bodyPr wrap="none">
            <a:spAutoFit/>
          </a:bodyPr>
          <a:lstStyle/>
          <a:p>
            <a:pPr algn="ctr">
              <a:defRPr/>
            </a:pPr>
            <a:r>
              <a:rPr lang="en-GB" sz="1800" dirty="0">
                <a:latin typeface="+mn-lt"/>
              </a:rPr>
              <a:t>Further examples: </a:t>
            </a:r>
            <a:r>
              <a:rPr lang="en-GB" sz="1800" dirty="0">
                <a:latin typeface="+mn-lt"/>
                <a:hlinkClick r:id="rId3"/>
              </a:rPr>
              <a:t>http://www.data-archive.ac.uk/create-manage/format/formats-table</a:t>
            </a:r>
            <a:r>
              <a:rPr lang="en-GB" sz="1800" dirty="0">
                <a:latin typeface="+mn-lt"/>
              </a:rPr>
              <a:t> </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4963659"/>
            <a:ext cx="7772400" cy="735012"/>
          </a:xfrm>
        </p:spPr>
        <p:txBody>
          <a:bodyPr/>
          <a:lstStyle/>
          <a:p>
            <a:pPr>
              <a:defRPr/>
            </a:pPr>
            <a:r>
              <a:rPr lang="en-GB" sz="3600" dirty="0" smtClean="0"/>
              <a:t>RISKS, Benefits &amp; drivers FOR RDM</a:t>
            </a:r>
            <a:endParaRPr lang="en-GB"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smtClean="0"/>
              <a:t>Documentation</a:t>
            </a:r>
          </a:p>
        </p:txBody>
      </p:sp>
      <p:sp>
        <p:nvSpPr>
          <p:cNvPr id="26627" name="Content Placeholder 2"/>
          <p:cNvSpPr>
            <a:spLocks noGrp="1"/>
          </p:cNvSpPr>
          <p:nvPr>
            <p:ph idx="1"/>
          </p:nvPr>
        </p:nvSpPr>
        <p:spPr>
          <a:xfrm>
            <a:off x="800100" y="1701800"/>
            <a:ext cx="7543800" cy="4360863"/>
          </a:xfrm>
        </p:spPr>
        <p:txBody>
          <a:bodyPr/>
          <a:lstStyle/>
          <a:p>
            <a:pPr marL="0" indent="0" algn="ctr">
              <a:buFont typeface="Arial" pitchFamily="34" charset="0"/>
              <a:buNone/>
              <a:defRPr/>
            </a:pPr>
            <a:r>
              <a:rPr lang="en-GB" dirty="0" smtClean="0"/>
              <a:t>What would someone unfamiliar with your data need in order to find, evaluate, understand, and reuse it?</a:t>
            </a:r>
          </a:p>
          <a:p>
            <a:pPr marL="0" indent="0">
              <a:buFont typeface="Arial" pitchFamily="34" charset="0"/>
              <a:buNone/>
              <a:defRPr/>
            </a:pPr>
            <a:endParaRPr lang="en-GB" sz="2400" dirty="0" smtClean="0"/>
          </a:p>
          <a:p>
            <a:pPr marL="0" indent="0">
              <a:buFont typeface="Arial" pitchFamily="34" charset="0"/>
              <a:buNone/>
              <a:defRPr/>
            </a:pPr>
            <a:r>
              <a:rPr lang="en-GB" sz="2800" dirty="0" smtClean="0"/>
              <a:t>Consider the differences between someone inside your research group, someone outside your group but in your field, and someone outside your field.</a:t>
            </a:r>
          </a:p>
          <a:p>
            <a:pPr marL="0">
              <a:buFont typeface="Arial" pitchFamily="34" charset="0"/>
              <a:buNone/>
              <a:defRPr/>
            </a:pPr>
            <a:endParaRPr lang="en-GB" sz="2400" dirty="0" smtClean="0"/>
          </a:p>
          <a:p>
            <a:pPr marL="0">
              <a:buFont typeface="Arial" pitchFamily="34" charset="0"/>
              <a:buNone/>
              <a:defRPr/>
            </a:pPr>
            <a:r>
              <a:rPr lang="en-GB" dirty="0" smtClean="0"/>
              <a:t>Two parts: metadata and methods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smtClean="0"/>
              <a:t>Metadata</a:t>
            </a:r>
          </a:p>
        </p:txBody>
      </p:sp>
      <p:sp>
        <p:nvSpPr>
          <p:cNvPr id="27651" name="Content Placeholder 2"/>
          <p:cNvSpPr>
            <a:spLocks noGrp="1"/>
          </p:cNvSpPr>
          <p:nvPr>
            <p:ph idx="1"/>
          </p:nvPr>
        </p:nvSpPr>
        <p:spPr/>
        <p:txBody>
          <a:bodyPr/>
          <a:lstStyle/>
          <a:p>
            <a:r>
              <a:rPr lang="en-GB" smtClean="0"/>
              <a:t>About the project</a:t>
            </a:r>
          </a:p>
          <a:p>
            <a:pPr lvl="1"/>
            <a:r>
              <a:rPr lang="en-GB" smtClean="0"/>
              <a:t>Title, people, key dates, funders and grants</a:t>
            </a:r>
          </a:p>
          <a:p>
            <a:pPr lvl="1"/>
            <a:endParaRPr lang="en-GB" sz="2000" smtClean="0"/>
          </a:p>
          <a:p>
            <a:r>
              <a:rPr lang="en-GB" smtClean="0"/>
              <a:t>About the data</a:t>
            </a:r>
          </a:p>
          <a:p>
            <a:pPr lvl="1"/>
            <a:r>
              <a:rPr lang="en-GB" smtClean="0"/>
              <a:t>Title, key dates, creator(s), subjects, rights, included files, format(s), versions, checksums</a:t>
            </a:r>
          </a:p>
          <a:p>
            <a:endParaRPr lang="en-GB" sz="2000" smtClean="0"/>
          </a:p>
          <a:p>
            <a:r>
              <a:rPr lang="en-GB" smtClean="0"/>
              <a:t>Keep this with the data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919162"/>
          </a:xfrm>
        </p:spPr>
        <p:txBody>
          <a:bodyPr/>
          <a:lstStyle/>
          <a:p>
            <a:r>
              <a:rPr lang="en-GB" smtClean="0"/>
              <a:t>Methods</a:t>
            </a:r>
          </a:p>
        </p:txBody>
      </p:sp>
      <p:sp>
        <p:nvSpPr>
          <p:cNvPr id="28675" name="Content Placeholder 2"/>
          <p:cNvSpPr>
            <a:spLocks noGrp="1"/>
          </p:cNvSpPr>
          <p:nvPr>
            <p:ph idx="1"/>
          </p:nvPr>
        </p:nvSpPr>
        <p:spPr>
          <a:xfrm>
            <a:off x="231775" y="1397000"/>
            <a:ext cx="8775700" cy="5207000"/>
          </a:xfrm>
        </p:spPr>
        <p:txBody>
          <a:bodyPr/>
          <a:lstStyle/>
          <a:p>
            <a:r>
              <a:rPr lang="en-GB" sz="2400" dirty="0" smtClean="0"/>
              <a:t>Reason #1 for not reusing someone else’s data: “I don’t know enough about how it was gathered to trust it.”</a:t>
            </a:r>
          </a:p>
          <a:p>
            <a:endParaRPr lang="en-GB" sz="1200" dirty="0" smtClean="0"/>
          </a:p>
          <a:p>
            <a:r>
              <a:rPr lang="en-GB" sz="2400" dirty="0" smtClean="0"/>
              <a:t>Document what you did. (A published article may not be enough.)</a:t>
            </a:r>
          </a:p>
          <a:p>
            <a:endParaRPr lang="en-GB" sz="1200" dirty="0" smtClean="0"/>
          </a:p>
          <a:p>
            <a:r>
              <a:rPr lang="en-GB" sz="2400" dirty="0" smtClean="0"/>
              <a:t>Document any limitations of what you did.</a:t>
            </a:r>
          </a:p>
          <a:p>
            <a:endParaRPr lang="en-GB" sz="1200" dirty="0" smtClean="0"/>
          </a:p>
          <a:p>
            <a:r>
              <a:rPr lang="en-GB" sz="2400" dirty="0" smtClean="0"/>
              <a:t>If you ran code on the data, document the code and keep it with the data.</a:t>
            </a:r>
          </a:p>
          <a:p>
            <a:endParaRPr lang="en-GB" sz="1200" dirty="0" smtClean="0"/>
          </a:p>
          <a:p>
            <a:r>
              <a:rPr lang="en-GB" sz="2400" dirty="0" smtClean="0"/>
              <a:t>Need </a:t>
            </a:r>
            <a:r>
              <a:rPr lang="en-GB" sz="2400" smtClean="0"/>
              <a:t>a codebook or </a:t>
            </a:r>
            <a:r>
              <a:rPr lang="en-GB" sz="2400" dirty="0" smtClean="0"/>
              <a:t>a data dictionary?</a:t>
            </a:r>
          </a:p>
          <a:p>
            <a:pPr lvl="1"/>
            <a:r>
              <a:rPr lang="en-GB" sz="2000" dirty="0" smtClean="0"/>
              <a:t>If I can’t identify at sight what each bit of your dataset means, yes, you do need a codebook or data dictionary.</a:t>
            </a:r>
          </a:p>
          <a:p>
            <a:pPr lvl="1"/>
            <a:r>
              <a:rPr lang="en-GB" sz="2000" dirty="0" smtClean="0"/>
              <a:t>DO NOT FORGET THE UNITS!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smtClean="0"/>
              <a:t>Standards</a:t>
            </a:r>
          </a:p>
        </p:txBody>
      </p:sp>
      <p:sp>
        <p:nvSpPr>
          <p:cNvPr id="29699" name="Content Placeholder 2"/>
          <p:cNvSpPr>
            <a:spLocks noGrp="1"/>
          </p:cNvSpPr>
          <p:nvPr>
            <p:ph idx="1"/>
          </p:nvPr>
        </p:nvSpPr>
        <p:spPr>
          <a:xfrm>
            <a:off x="406400" y="1739900"/>
            <a:ext cx="8229600" cy="4525963"/>
          </a:xfrm>
        </p:spPr>
        <p:txBody>
          <a:bodyPr/>
          <a:lstStyle/>
          <a:p>
            <a:r>
              <a:rPr lang="en-GB" sz="2800" smtClean="0"/>
              <a:t>Why reinvent the wheel? If there’s a standard format for your data or how to describe it, use that!</a:t>
            </a:r>
          </a:p>
          <a:p>
            <a:endParaRPr lang="en-GB" sz="2800" smtClean="0"/>
          </a:p>
          <a:p>
            <a:r>
              <a:rPr lang="en-GB" sz="2800" smtClean="0"/>
              <a:t>The tricky part is finding the right standard.</a:t>
            </a:r>
          </a:p>
          <a:p>
            <a:pPr lvl="1"/>
            <a:r>
              <a:rPr lang="en-GB" sz="2400" smtClean="0"/>
              <a:t>Standards are like toothbrushes...</a:t>
            </a:r>
          </a:p>
          <a:p>
            <a:pPr lvl="1"/>
            <a:r>
              <a:rPr lang="en-GB" sz="2400" smtClean="0"/>
              <a:t>But using standards is good hygiene!</a:t>
            </a:r>
          </a:p>
          <a:p>
            <a:pPr lvl="1"/>
            <a:r>
              <a:rPr lang="en-GB" sz="2400" smtClean="0"/>
              <a:t>Your librarian can often help you find relevant standards.</a:t>
            </a:r>
          </a:p>
          <a:p>
            <a:pPr lvl="1"/>
            <a:r>
              <a:rPr lang="en-GB" sz="2400" smtClean="0"/>
              <a:t>Also check out the DCC catalogue of disciplinary metadata</a:t>
            </a:r>
          </a:p>
          <a:p>
            <a:pPr lvl="2">
              <a:buFont typeface="Arial" pitchFamily="34" charset="0"/>
              <a:buNone/>
            </a:pPr>
            <a:r>
              <a:rPr lang="en-GB" sz="2000" smtClean="0">
                <a:hlinkClick r:id="rId2"/>
              </a:rPr>
              <a:t>http://www.dcc.ac.uk/resources/metadata-standards</a:t>
            </a:r>
            <a:endParaRPr lang="en-GB" sz="2000" smtClean="0"/>
          </a:p>
          <a:p>
            <a:pPr lvl="1">
              <a:buFont typeface="Arial" pitchFamily="34" charset="0"/>
              <a:buNone/>
            </a:pPr>
            <a:endParaRPr lang="en-GB" sz="2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smtClean="0"/>
              <a:t>Where to store your data?</a:t>
            </a:r>
          </a:p>
        </p:txBody>
      </p:sp>
      <p:sp>
        <p:nvSpPr>
          <p:cNvPr id="30723" name="Content Placeholder 2"/>
          <p:cNvSpPr>
            <a:spLocks noGrp="1"/>
          </p:cNvSpPr>
          <p:nvPr>
            <p:ph idx="1"/>
          </p:nvPr>
        </p:nvSpPr>
        <p:spPr>
          <a:xfrm>
            <a:off x="457200" y="1695450"/>
            <a:ext cx="8229600" cy="4525963"/>
          </a:xfrm>
        </p:spPr>
        <p:txBody>
          <a:bodyPr/>
          <a:lstStyle/>
          <a:p>
            <a:r>
              <a:rPr lang="en-GB" dirty="0" smtClean="0"/>
              <a:t>Your own drive (PC, </a:t>
            </a:r>
            <a:r>
              <a:rPr lang="en-GB" dirty="0" smtClean="0"/>
              <a:t>external hard drive, usb...)</a:t>
            </a:r>
            <a:endParaRPr lang="en-GB" dirty="0" smtClean="0"/>
          </a:p>
          <a:p>
            <a:pPr lvl="1"/>
            <a:r>
              <a:rPr lang="en-GB" sz="2400" dirty="0" smtClean="0"/>
              <a:t>And if you lose it? Or it breaks?</a:t>
            </a:r>
          </a:p>
          <a:p>
            <a:pPr marL="0" indent="0">
              <a:buNone/>
            </a:pPr>
            <a:endParaRPr lang="en-GB" sz="2400" dirty="0" smtClean="0"/>
          </a:p>
          <a:p>
            <a:r>
              <a:rPr lang="en-GB" dirty="0" smtClean="0"/>
              <a:t>Departmental </a:t>
            </a:r>
            <a:r>
              <a:rPr lang="en-GB" dirty="0" smtClean="0"/>
              <a:t>servers or central IT provision</a:t>
            </a:r>
            <a:endParaRPr lang="en-GB" dirty="0" smtClean="0"/>
          </a:p>
          <a:p>
            <a:endParaRPr lang="en-GB" sz="2400" dirty="0" smtClean="0"/>
          </a:p>
          <a:p>
            <a:r>
              <a:rPr lang="en-GB" dirty="0" smtClean="0"/>
              <a:t>“Cloud” drive</a:t>
            </a:r>
          </a:p>
          <a:p>
            <a:pPr lvl="1"/>
            <a:r>
              <a:rPr lang="en-GB" sz="2400" dirty="0" smtClean="0"/>
              <a:t>Do they care as much about your data as you do?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smtClean="0"/>
              <a:t>How to backup?</a:t>
            </a:r>
          </a:p>
        </p:txBody>
      </p:sp>
      <p:sp>
        <p:nvSpPr>
          <p:cNvPr id="31747" name="Content Placeholder 2"/>
          <p:cNvSpPr>
            <a:spLocks noGrp="1"/>
          </p:cNvSpPr>
          <p:nvPr>
            <p:ph idx="1"/>
          </p:nvPr>
        </p:nvSpPr>
        <p:spPr/>
        <p:txBody>
          <a:bodyPr/>
          <a:lstStyle/>
          <a:p>
            <a:pPr>
              <a:spcAft>
                <a:spcPts val="1200"/>
              </a:spcAft>
              <a:buFont typeface="Calibri" pitchFamily="34" charset="0"/>
              <a:buChar char="•"/>
            </a:pPr>
            <a:r>
              <a:rPr lang="en-GB" sz="2800" smtClean="0">
                <a:ea typeface="ＭＳ Ｐゴシック" pitchFamily="34" charset="-128"/>
              </a:rPr>
              <a:t>3… 2… 1…  backup!</a:t>
            </a:r>
          </a:p>
          <a:p>
            <a:pPr lvl="1">
              <a:spcBef>
                <a:spcPct val="0"/>
              </a:spcBef>
            </a:pPr>
            <a:r>
              <a:rPr lang="en-GB" sz="2400" smtClean="0"/>
              <a:t>at least </a:t>
            </a:r>
            <a:r>
              <a:rPr lang="en-GB" sz="2400" smtClean="0">
                <a:solidFill>
                  <a:srgbClr val="FF0000"/>
                </a:solidFill>
              </a:rPr>
              <a:t>3</a:t>
            </a:r>
            <a:r>
              <a:rPr lang="en-GB" sz="2400" smtClean="0"/>
              <a:t> copies of a file</a:t>
            </a:r>
          </a:p>
          <a:p>
            <a:pPr lvl="1">
              <a:spcBef>
                <a:spcPct val="0"/>
              </a:spcBef>
            </a:pPr>
            <a:r>
              <a:rPr lang="en-GB" sz="2400" smtClean="0"/>
              <a:t>on at least </a:t>
            </a:r>
            <a:r>
              <a:rPr lang="en-GB" sz="2400" smtClean="0">
                <a:solidFill>
                  <a:srgbClr val="FF0000"/>
                </a:solidFill>
              </a:rPr>
              <a:t>2</a:t>
            </a:r>
            <a:r>
              <a:rPr lang="en-GB" sz="2400" smtClean="0"/>
              <a:t> different media</a:t>
            </a:r>
          </a:p>
          <a:p>
            <a:pPr lvl="1">
              <a:spcBef>
                <a:spcPct val="0"/>
              </a:spcBef>
            </a:pPr>
            <a:r>
              <a:rPr lang="en-GB" sz="2400" smtClean="0"/>
              <a:t>with at least </a:t>
            </a:r>
            <a:r>
              <a:rPr lang="en-GB" sz="2400" smtClean="0">
                <a:solidFill>
                  <a:srgbClr val="FF0000"/>
                </a:solidFill>
              </a:rPr>
              <a:t>1</a:t>
            </a:r>
            <a:r>
              <a:rPr lang="en-GB" sz="2400" smtClean="0"/>
              <a:t> offsite</a:t>
            </a:r>
          </a:p>
          <a:p>
            <a:pPr lvl="1">
              <a:spcBef>
                <a:spcPct val="0"/>
              </a:spcBef>
            </a:pPr>
            <a:endParaRPr lang="en-GB" sz="2000" smtClean="0"/>
          </a:p>
          <a:p>
            <a:r>
              <a:rPr lang="en-GB" sz="2800" smtClean="0"/>
              <a:t>Use managed services where possible e.g. University filestores rather than local or external hard drives </a:t>
            </a:r>
          </a:p>
          <a:p>
            <a:endParaRPr lang="en-GB" sz="2000" smtClean="0"/>
          </a:p>
          <a:p>
            <a:r>
              <a:rPr lang="en-GB" sz="2800" smtClean="0"/>
              <a:t>Ask central IT team for advice</a:t>
            </a:r>
          </a:p>
          <a:p>
            <a:endParaRPr lang="en-GB"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smtClean="0"/>
              <a:t>What to keep?</a:t>
            </a:r>
          </a:p>
        </p:txBody>
      </p:sp>
      <p:sp>
        <p:nvSpPr>
          <p:cNvPr id="32771" name="Content Placeholder 2"/>
          <p:cNvSpPr>
            <a:spLocks noGrp="1"/>
          </p:cNvSpPr>
          <p:nvPr>
            <p:ph idx="1"/>
          </p:nvPr>
        </p:nvSpPr>
        <p:spPr/>
        <p:txBody>
          <a:bodyPr/>
          <a:lstStyle/>
          <a:p>
            <a:pPr>
              <a:spcBef>
                <a:spcPct val="0"/>
              </a:spcBef>
              <a:spcAft>
                <a:spcPts val="1200"/>
              </a:spcAft>
              <a:buFont typeface="Arial" pitchFamily="34" charset="0"/>
              <a:buNone/>
            </a:pPr>
            <a:r>
              <a:rPr lang="en-GB" sz="2800" dirty="0" smtClean="0"/>
              <a:t>It’s not possible to keep everything. Select based on:</a:t>
            </a:r>
          </a:p>
          <a:p>
            <a:pPr lvl="1">
              <a:spcBef>
                <a:spcPct val="0"/>
              </a:spcBef>
              <a:spcAft>
                <a:spcPts val="1200"/>
              </a:spcAft>
            </a:pPr>
            <a:r>
              <a:rPr lang="en-GB" sz="2400" dirty="0" smtClean="0"/>
              <a:t>What has to be kept e.g. data underlying publications</a:t>
            </a:r>
          </a:p>
          <a:p>
            <a:pPr lvl="1">
              <a:spcBef>
                <a:spcPct val="0"/>
              </a:spcBef>
              <a:spcAft>
                <a:spcPts val="1200"/>
              </a:spcAft>
            </a:pPr>
            <a:r>
              <a:rPr lang="en-GB" sz="2400" dirty="0" smtClean="0"/>
              <a:t>What can’t be recreated e.g. environmental recordings </a:t>
            </a:r>
          </a:p>
          <a:p>
            <a:pPr lvl="1">
              <a:spcBef>
                <a:spcPct val="0"/>
              </a:spcBef>
              <a:spcAft>
                <a:spcPts val="1200"/>
              </a:spcAft>
            </a:pPr>
            <a:r>
              <a:rPr lang="en-GB" sz="2400" dirty="0" smtClean="0"/>
              <a:t>What is potentially useful to others</a:t>
            </a:r>
          </a:p>
          <a:p>
            <a:pPr lvl="1">
              <a:spcBef>
                <a:spcPct val="0"/>
              </a:spcBef>
              <a:spcAft>
                <a:spcPts val="1200"/>
              </a:spcAft>
            </a:pPr>
            <a:r>
              <a:rPr lang="en-GB" sz="2400" dirty="0" smtClean="0"/>
              <a:t>What has scientific, cultural or historical value</a:t>
            </a:r>
          </a:p>
          <a:p>
            <a:pPr lvl="1">
              <a:spcBef>
                <a:spcPct val="0"/>
              </a:spcBef>
              <a:spcAft>
                <a:spcPts val="1200"/>
              </a:spcAft>
            </a:pPr>
            <a:r>
              <a:rPr lang="en-GB" sz="2400" dirty="0" smtClean="0"/>
              <a:t>What legally must be destroyed</a:t>
            </a:r>
          </a:p>
          <a:p>
            <a:pPr lvl="1">
              <a:spcBef>
                <a:spcPct val="0"/>
              </a:spcBef>
              <a:spcAft>
                <a:spcPts val="1200"/>
              </a:spcAft>
            </a:pPr>
            <a:r>
              <a:rPr lang="en-GB" sz="2400" dirty="0" smtClean="0"/>
              <a:t>...</a:t>
            </a:r>
          </a:p>
          <a:p>
            <a:pPr>
              <a:spcBef>
                <a:spcPct val="0"/>
              </a:spcBef>
              <a:buFont typeface="Arial" pitchFamily="34" charset="0"/>
              <a:buNone/>
            </a:pPr>
            <a:endParaRPr lang="en-GB" sz="1100" dirty="0" smtClean="0"/>
          </a:p>
          <a:p>
            <a:pPr>
              <a:spcBef>
                <a:spcPct val="0"/>
              </a:spcBef>
              <a:buFont typeface="Arial" pitchFamily="34" charset="0"/>
              <a:buNone/>
            </a:pPr>
            <a:r>
              <a:rPr lang="en-GB" sz="2800" dirty="0" smtClean="0"/>
              <a:t>How to select and appraise research data:</a:t>
            </a:r>
          </a:p>
          <a:p>
            <a:pPr>
              <a:spcBef>
                <a:spcPct val="0"/>
              </a:spcBef>
              <a:buFont typeface="Arial" pitchFamily="34" charset="0"/>
              <a:buNone/>
            </a:pPr>
            <a:r>
              <a:rPr lang="en-GB" sz="2200" dirty="0" smtClean="0">
                <a:hlinkClick r:id="rId2"/>
              </a:rPr>
              <a:t>www.dcc.ac.uk/resources/how-guides/appraise-select-research-data</a:t>
            </a:r>
            <a:endParaRPr lang="en-GB" sz="2200" dirty="0" smtClean="0"/>
          </a:p>
          <a:p>
            <a:endParaRPr lang="en-GB"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smtClean="0"/>
              <a:t>How to share/preserve data?</a:t>
            </a:r>
          </a:p>
        </p:txBody>
      </p:sp>
      <p:sp>
        <p:nvSpPr>
          <p:cNvPr id="33795" name="Content Placeholder 2"/>
          <p:cNvSpPr>
            <a:spLocks noGrp="1"/>
          </p:cNvSpPr>
          <p:nvPr>
            <p:ph idx="1"/>
          </p:nvPr>
        </p:nvSpPr>
        <p:spPr/>
        <p:txBody>
          <a:bodyPr/>
          <a:lstStyle/>
          <a:p>
            <a:pPr>
              <a:spcAft>
                <a:spcPts val="600"/>
              </a:spcAft>
            </a:pPr>
            <a:r>
              <a:rPr lang="en-GB" smtClean="0"/>
              <a:t>What is required?</a:t>
            </a:r>
          </a:p>
          <a:p>
            <a:pPr lvl="1">
              <a:spcBef>
                <a:spcPct val="0"/>
              </a:spcBef>
            </a:pPr>
            <a:r>
              <a:rPr lang="en-GB" smtClean="0"/>
              <a:t>By your funder</a:t>
            </a:r>
          </a:p>
          <a:p>
            <a:pPr lvl="1">
              <a:spcBef>
                <a:spcPct val="0"/>
              </a:spcBef>
            </a:pPr>
            <a:r>
              <a:rPr lang="en-GB" smtClean="0"/>
              <a:t>By your publisher</a:t>
            </a:r>
          </a:p>
          <a:p>
            <a:pPr lvl="1">
              <a:spcBef>
                <a:spcPct val="0"/>
              </a:spcBef>
            </a:pPr>
            <a:r>
              <a:rPr lang="en-GB" smtClean="0"/>
              <a:t>By your uni</a:t>
            </a:r>
          </a:p>
          <a:p>
            <a:pPr lvl="1">
              <a:spcBef>
                <a:spcPct val="0"/>
              </a:spcBef>
            </a:pPr>
            <a:endParaRPr lang="en-GB" smtClean="0"/>
          </a:p>
          <a:p>
            <a:pPr>
              <a:spcAft>
                <a:spcPts val="600"/>
              </a:spcAft>
            </a:pPr>
            <a:r>
              <a:rPr lang="en-GB" smtClean="0"/>
              <a:t>What subject repositories, data centres and structured databases are available?</a:t>
            </a:r>
          </a:p>
          <a:p>
            <a:pPr lvl="1">
              <a:spcAft>
                <a:spcPts val="2400"/>
              </a:spcAft>
              <a:buFont typeface="Arial" pitchFamily="34" charset="0"/>
              <a:buNone/>
            </a:pPr>
            <a:r>
              <a:rPr lang="en-GB" smtClean="0">
                <a:hlinkClick r:id="rId2"/>
              </a:rPr>
              <a:t>http://databib.org</a:t>
            </a:r>
            <a:r>
              <a:rPr lang="en-GB" smtClean="0"/>
              <a:t> </a:t>
            </a:r>
          </a:p>
          <a:p>
            <a:pPr>
              <a:buFont typeface="Arial" pitchFamily="34" charset="0"/>
              <a:buNone/>
            </a:pPr>
            <a:endParaRPr lang="en-GB" smtClean="0"/>
          </a:p>
          <a:p>
            <a:pPr>
              <a:buFont typeface="Arial" pitchFamily="34" charset="0"/>
              <a:buNone/>
            </a:pPr>
            <a:endParaRPr lang="en-GB"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smtClean="0"/>
              <a:t>Acknowledgement</a:t>
            </a:r>
          </a:p>
        </p:txBody>
      </p:sp>
      <p:sp>
        <p:nvSpPr>
          <p:cNvPr id="45059" name="Content Placeholder 2"/>
          <p:cNvSpPr>
            <a:spLocks noGrp="1"/>
          </p:cNvSpPr>
          <p:nvPr>
            <p:ph idx="1"/>
          </p:nvPr>
        </p:nvSpPr>
        <p:spPr>
          <a:xfrm>
            <a:off x="457200" y="1882775"/>
            <a:ext cx="8229600" cy="4243388"/>
          </a:xfrm>
        </p:spPr>
        <p:txBody>
          <a:bodyPr/>
          <a:lstStyle/>
          <a:p>
            <a:pPr marL="0" indent="0">
              <a:spcBef>
                <a:spcPts val="0"/>
              </a:spcBef>
              <a:buFont typeface="Arial" pitchFamily="34" charset="0"/>
              <a:buNone/>
              <a:defRPr/>
            </a:pPr>
            <a:r>
              <a:rPr lang="en-GB" sz="2400" dirty="0" smtClean="0"/>
              <a:t>Thanks in particular to Dorothea </a:t>
            </a:r>
            <a:r>
              <a:rPr lang="en-GB" sz="2400" dirty="0" err="1" smtClean="0"/>
              <a:t>Salo</a:t>
            </a:r>
            <a:r>
              <a:rPr lang="en-GB" sz="2400" dirty="0" smtClean="0"/>
              <a:t>, Ryan </a:t>
            </a:r>
            <a:r>
              <a:rPr lang="en-GB" sz="2400" dirty="0" err="1" smtClean="0"/>
              <a:t>Schryver</a:t>
            </a:r>
            <a:r>
              <a:rPr lang="en-GB" sz="2400" dirty="0" smtClean="0"/>
              <a:t> and colleagues for content from the “Escaping </a:t>
            </a:r>
            <a:r>
              <a:rPr lang="en-GB" sz="2400" dirty="0" err="1" smtClean="0"/>
              <a:t>Datageddon</a:t>
            </a:r>
            <a:r>
              <a:rPr lang="en-GB" sz="2400" dirty="0" smtClean="0"/>
              <a:t>” presentation, available at: </a:t>
            </a:r>
            <a:r>
              <a:rPr lang="en-GB" sz="2400" dirty="0" smtClean="0">
                <a:hlinkClick r:id="rId2"/>
              </a:rPr>
              <a:t>http://www.slideshare.net/cavlec/escaping-datageddon</a:t>
            </a:r>
            <a:r>
              <a:rPr lang="en-GB" sz="2400" dirty="0" smtClean="0"/>
              <a:t> </a:t>
            </a:r>
          </a:p>
          <a:p>
            <a:pPr marL="0" lvl="2" indent="0">
              <a:spcBef>
                <a:spcPts val="0"/>
              </a:spcBef>
              <a:buFont typeface="Arial" pitchFamily="34" charset="0"/>
              <a:buNone/>
              <a:defRPr/>
            </a:pPr>
            <a:endParaRPr lang="en-GB" sz="4400" dirty="0" smtClean="0"/>
          </a:p>
          <a:p>
            <a:pPr marL="0" lvl="2" indent="0">
              <a:spcBef>
                <a:spcPts val="0"/>
              </a:spcBef>
              <a:buFont typeface="Arial" pitchFamily="34" charset="0"/>
              <a:buNone/>
              <a:defRPr/>
            </a:pPr>
            <a:r>
              <a:rPr lang="en-GB" dirty="0" smtClean="0"/>
              <a:t>And to the Research360 project at the University of Bath for the “Managing your research data” presentation, available at: </a:t>
            </a:r>
            <a:r>
              <a:rPr lang="en-GB" dirty="0" smtClean="0">
                <a:hlinkClick r:id="rId3"/>
              </a:rPr>
              <a:t>http://opus.bath.ac.uk/32296</a:t>
            </a:r>
            <a:r>
              <a:rPr lang="en-GB" dirty="0" smtClean="0">
                <a:hlinkClick r:id="rId2"/>
              </a:rPr>
              <a:t> </a:t>
            </a:r>
          </a:p>
          <a:p>
            <a:pPr marL="0">
              <a:buFont typeface="Arial" pitchFamily="34" charset="0"/>
              <a:buNone/>
              <a:defRPr/>
            </a:pPr>
            <a:endParaRPr lang="en-GB"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54163" y="1381125"/>
            <a:ext cx="5832475" cy="914400"/>
          </a:xfrm>
        </p:spPr>
        <p:txBody>
          <a:bodyPr/>
          <a:lstStyle/>
          <a:p>
            <a:pPr eaLnBrk="1" hangingPunct="1"/>
            <a:r>
              <a:rPr lang="en-GB" smtClean="0"/>
              <a:t>Thanks – any questions?</a:t>
            </a:r>
          </a:p>
        </p:txBody>
      </p:sp>
      <p:sp>
        <p:nvSpPr>
          <p:cNvPr id="22531" name="Rectangle 3"/>
          <p:cNvSpPr>
            <a:spLocks noGrp="1" noChangeArrowheads="1"/>
          </p:cNvSpPr>
          <p:nvPr>
            <p:ph idx="1"/>
          </p:nvPr>
        </p:nvSpPr>
        <p:spPr>
          <a:xfrm>
            <a:off x="860425" y="3082925"/>
            <a:ext cx="7129463" cy="3384550"/>
          </a:xfrm>
        </p:spPr>
        <p:txBody>
          <a:bodyPr>
            <a:normAutofit fontScale="92500" lnSpcReduction="10000"/>
          </a:bodyPr>
          <a:lstStyle/>
          <a:p>
            <a:pPr eaLnBrk="1" hangingPunct="1">
              <a:buFontTx/>
              <a:buNone/>
              <a:defRPr/>
            </a:pPr>
            <a:endParaRPr lang="en-GB" sz="2400" dirty="0" smtClean="0">
              <a:solidFill>
                <a:srgbClr val="FC6204"/>
              </a:solidFill>
            </a:endParaRPr>
          </a:p>
          <a:p>
            <a:pPr algn="ctr" eaLnBrk="1" hangingPunct="1">
              <a:buFontTx/>
              <a:buNone/>
              <a:defRPr/>
            </a:pPr>
            <a:r>
              <a:rPr lang="en-GB" sz="3000" dirty="0" smtClean="0"/>
              <a:t>DCC guidance, tools and case studies:</a:t>
            </a:r>
          </a:p>
          <a:p>
            <a:pPr algn="ctr" eaLnBrk="1" hangingPunct="1">
              <a:buFontTx/>
              <a:buNone/>
              <a:defRPr/>
            </a:pPr>
            <a:r>
              <a:rPr lang="en-GB" sz="3000" dirty="0" smtClean="0">
                <a:hlinkClick r:id="rId3"/>
              </a:rPr>
              <a:t>www.dcc.ac.uk/resources</a:t>
            </a:r>
            <a:endParaRPr lang="en-GB" sz="3000" dirty="0" smtClean="0"/>
          </a:p>
          <a:p>
            <a:pPr algn="ctr" eaLnBrk="1" hangingPunct="1">
              <a:buFontTx/>
              <a:buNone/>
              <a:defRPr/>
            </a:pPr>
            <a:endParaRPr lang="en-GB" sz="3900" u="sng" dirty="0"/>
          </a:p>
          <a:p>
            <a:pPr algn="ctr">
              <a:buFont typeface="Arial" charset="0"/>
              <a:buNone/>
              <a:defRPr/>
            </a:pPr>
            <a:r>
              <a:rPr lang="en-GB" sz="3000" dirty="0"/>
              <a:t>Follow us on </a:t>
            </a:r>
            <a:r>
              <a:rPr lang="en-GB" sz="3000" dirty="0" smtClean="0"/>
              <a:t>twitter:</a:t>
            </a:r>
          </a:p>
          <a:p>
            <a:pPr algn="ctr">
              <a:buFont typeface="Arial" charset="0"/>
              <a:buNone/>
              <a:defRPr/>
            </a:pPr>
            <a:r>
              <a:rPr lang="en-GB" sz="3000" dirty="0" smtClean="0"/>
              <a:t> </a:t>
            </a:r>
            <a:r>
              <a:rPr lang="en-GB" sz="3000" dirty="0"/>
              <a:t>@digitalcuration and #</a:t>
            </a:r>
            <a:r>
              <a:rPr lang="en-GB" sz="3000" dirty="0" err="1" smtClean="0"/>
              <a:t>ukdcc</a:t>
            </a:r>
            <a:endParaRPr lang="en-GB" sz="3000" dirty="0"/>
          </a:p>
          <a:p>
            <a:pPr eaLnBrk="1" hangingPunct="1">
              <a:buFontTx/>
              <a:buNone/>
              <a:defRPr/>
            </a:pPr>
            <a:r>
              <a:rPr lang="en-GB" sz="2200" dirty="0" smtClean="0"/>
              <a:t>	</a:t>
            </a:r>
          </a:p>
          <a:p>
            <a:pPr eaLnBrk="1" hangingPunct="1">
              <a:buFontTx/>
              <a:buNone/>
              <a:defRPr/>
            </a:pPr>
            <a:endParaRPr lang="en-GB" sz="2000" dirty="0" smtClean="0"/>
          </a:p>
          <a:p>
            <a:pPr eaLnBrk="1" hangingPunct="1">
              <a:buFontTx/>
              <a:buNone/>
              <a:defRPr/>
            </a:pPr>
            <a:endParaRPr lang="en-GB" sz="2400" dirty="0" smtClean="0"/>
          </a:p>
        </p:txBody>
      </p:sp>
      <p:pic>
        <p:nvPicPr>
          <p:cNvPr id="46084" name="Picture 14"/>
          <p:cNvPicPr>
            <a:picLocks noChangeAspect="1" noChangeArrowheads="1"/>
          </p:cNvPicPr>
          <p:nvPr/>
        </p:nvPicPr>
        <p:blipFill>
          <a:blip r:embed="rId4" cstate="print"/>
          <a:srcRect/>
          <a:stretch>
            <a:fillRect/>
          </a:stretch>
        </p:blipFill>
        <p:spPr bwMode="auto">
          <a:xfrm>
            <a:off x="8101013" y="0"/>
            <a:ext cx="104298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960437"/>
          </a:xfrm>
        </p:spPr>
        <p:txBody>
          <a:bodyPr/>
          <a:lstStyle/>
          <a:p>
            <a:r>
              <a:rPr lang="en-GB" sz="3800" smtClean="0"/>
              <a:t>What if your data fell into the wrong hands?</a:t>
            </a:r>
          </a:p>
        </p:txBody>
      </p:sp>
      <p:pic>
        <p:nvPicPr>
          <p:cNvPr id="7171" name="Content Placeholder 3" descr="Capture.PNG"/>
          <p:cNvPicPr>
            <a:picLocks noGrp="1" noChangeAspect="1"/>
          </p:cNvPicPr>
          <p:nvPr>
            <p:ph idx="1"/>
          </p:nvPr>
        </p:nvPicPr>
        <p:blipFill>
          <a:blip r:embed="rId2" cstate="print"/>
          <a:srcRect b="8153"/>
          <a:stretch>
            <a:fillRect/>
          </a:stretch>
        </p:blipFill>
        <p:spPr>
          <a:xfrm>
            <a:off x="1939925" y="1387475"/>
            <a:ext cx="5337175" cy="4789488"/>
          </a:xfrm>
        </p:spPr>
      </p:pic>
      <p:sp>
        <p:nvSpPr>
          <p:cNvPr id="5" name="Rectangle 4"/>
          <p:cNvSpPr/>
          <p:nvPr/>
        </p:nvSpPr>
        <p:spPr>
          <a:xfrm>
            <a:off x="1876425" y="6329363"/>
            <a:ext cx="7267575" cy="400050"/>
          </a:xfrm>
          <a:prstGeom prst="rect">
            <a:avLst/>
          </a:prstGeom>
        </p:spPr>
        <p:txBody>
          <a:bodyPr>
            <a:spAutoFit/>
          </a:bodyPr>
          <a:lstStyle/>
          <a:p>
            <a:pPr>
              <a:defRPr/>
            </a:pPr>
            <a:r>
              <a:rPr lang="en-GB" sz="2000" dirty="0">
                <a:latin typeface="+mn-lt"/>
                <a:hlinkClick r:id="rId3"/>
              </a:rPr>
              <a:t>http://news.bbc.co.uk/1/hi/uk/8332445.stm</a:t>
            </a:r>
            <a:r>
              <a:rPr lang="en-GB" sz="2000" dirty="0">
                <a:latin typeface="+mn-lt"/>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z="4000" smtClean="0"/>
              <a:t>What if you had to produce your data?</a:t>
            </a:r>
          </a:p>
        </p:txBody>
      </p:sp>
      <p:pic>
        <p:nvPicPr>
          <p:cNvPr id="8195" name="Content Placeholder 3" descr="Capture.PNG"/>
          <p:cNvPicPr>
            <a:picLocks noGrp="1" noChangeAspect="1"/>
          </p:cNvPicPr>
          <p:nvPr>
            <p:ph idx="1"/>
          </p:nvPr>
        </p:nvPicPr>
        <p:blipFill>
          <a:blip r:embed="rId2" cstate="print"/>
          <a:srcRect/>
          <a:stretch>
            <a:fillRect/>
          </a:stretch>
        </p:blipFill>
        <p:spPr>
          <a:xfrm>
            <a:off x="346075" y="1517650"/>
            <a:ext cx="5981700" cy="4467225"/>
          </a:xfrm>
        </p:spPr>
      </p:pic>
      <p:pic>
        <p:nvPicPr>
          <p:cNvPr id="8196" name="Picture 4" descr="Capture.PNG"/>
          <p:cNvPicPr>
            <a:picLocks noChangeAspect="1"/>
          </p:cNvPicPr>
          <p:nvPr/>
        </p:nvPicPr>
        <p:blipFill>
          <a:blip r:embed="rId3" cstate="print"/>
          <a:srcRect/>
          <a:stretch>
            <a:fillRect/>
          </a:stretch>
        </p:blipFill>
        <p:spPr bwMode="auto">
          <a:xfrm>
            <a:off x="3660775" y="3416300"/>
            <a:ext cx="5464175" cy="3273425"/>
          </a:xfrm>
          <a:prstGeom prst="rect">
            <a:avLst/>
          </a:prstGeom>
          <a:noFill/>
          <a:ln w="9525">
            <a:noFill/>
            <a:miter lim="800000"/>
            <a:headEnd/>
            <a:tailEnd/>
          </a:ln>
        </p:spPr>
      </p:pic>
      <p:pic>
        <p:nvPicPr>
          <p:cNvPr id="8197" name="Picture 2" descr="Times Higher Education"/>
          <p:cNvPicPr>
            <a:picLocks noChangeAspect="1" noChangeArrowheads="1"/>
          </p:cNvPicPr>
          <p:nvPr/>
        </p:nvPicPr>
        <p:blipFill>
          <a:blip r:embed="rId4" cstate="print"/>
          <a:srcRect/>
          <a:stretch>
            <a:fillRect/>
          </a:stretch>
        </p:blipFill>
        <p:spPr bwMode="auto">
          <a:xfrm>
            <a:off x="8039100" y="5935663"/>
            <a:ext cx="1008063" cy="825500"/>
          </a:xfrm>
          <a:prstGeom prst="rect">
            <a:avLst/>
          </a:prstGeom>
          <a:noFill/>
          <a:ln w="9525">
            <a:noFill/>
            <a:miter lim="800000"/>
            <a:headEnd/>
            <a:tailEnd/>
          </a:ln>
        </p:spPr>
      </p:pic>
      <p:pic>
        <p:nvPicPr>
          <p:cNvPr id="8198" name="Picture 6" descr="Capture.PNG"/>
          <p:cNvPicPr>
            <a:picLocks noChangeAspect="1"/>
          </p:cNvPicPr>
          <p:nvPr/>
        </p:nvPicPr>
        <p:blipFill>
          <a:blip r:embed="rId5" cstate="print"/>
          <a:srcRect/>
          <a:stretch>
            <a:fillRect/>
          </a:stretch>
        </p:blipFill>
        <p:spPr bwMode="auto">
          <a:xfrm>
            <a:off x="360363" y="5915025"/>
            <a:ext cx="2647950"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apture.PNG"/>
          <p:cNvPicPr>
            <a:picLocks noChangeAspect="1"/>
          </p:cNvPicPr>
          <p:nvPr/>
        </p:nvPicPr>
        <p:blipFill>
          <a:blip r:embed="rId3" cstate="print"/>
          <a:srcRect/>
          <a:stretch>
            <a:fillRect/>
          </a:stretch>
        </p:blipFill>
        <p:spPr bwMode="auto">
          <a:xfrm>
            <a:off x="1536920" y="1160805"/>
            <a:ext cx="6069012" cy="5229225"/>
          </a:xfrm>
          <a:prstGeom prst="rect">
            <a:avLst/>
          </a:prstGeom>
          <a:noFill/>
          <a:ln w="9525">
            <a:noFill/>
            <a:miter lim="800000"/>
            <a:headEnd/>
            <a:tailEnd/>
          </a:ln>
        </p:spPr>
      </p:pic>
      <p:sp>
        <p:nvSpPr>
          <p:cNvPr id="9219" name="Title 4"/>
          <p:cNvSpPr>
            <a:spLocks noGrp="1"/>
          </p:cNvSpPr>
          <p:nvPr>
            <p:ph type="title"/>
          </p:nvPr>
        </p:nvSpPr>
        <p:spPr>
          <a:xfrm>
            <a:off x="457200" y="274638"/>
            <a:ext cx="8229600" cy="1008062"/>
          </a:xfrm>
        </p:spPr>
        <p:txBody>
          <a:bodyPr/>
          <a:lstStyle/>
          <a:p>
            <a:r>
              <a:rPr lang="en-GB" smtClean="0"/>
              <a:t>What if this was your desk?</a:t>
            </a:r>
          </a:p>
        </p:txBody>
      </p:sp>
      <p:sp>
        <p:nvSpPr>
          <p:cNvPr id="7" name="Rectangle 6"/>
          <p:cNvSpPr/>
          <p:nvPr/>
        </p:nvSpPr>
        <p:spPr>
          <a:xfrm>
            <a:off x="2189164" y="6348413"/>
            <a:ext cx="4436720" cy="461962"/>
          </a:xfrm>
          <a:prstGeom prst="rect">
            <a:avLst/>
          </a:prstGeom>
        </p:spPr>
        <p:txBody>
          <a:bodyPr wrap="square">
            <a:spAutoFit/>
          </a:bodyPr>
          <a:lstStyle/>
          <a:p>
            <a:pPr algn="ctr">
              <a:defRPr/>
            </a:pPr>
            <a:r>
              <a:rPr lang="en-GB" dirty="0" smtClean="0">
                <a:latin typeface="+mn-lt"/>
                <a:hlinkClick r:id="rId4"/>
              </a:rPr>
              <a:t>www.computerweekly.com</a:t>
            </a:r>
            <a:endParaRPr lang="en-GB"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080111_1239_WhyYOUneeda11.png"/>
          <p:cNvPicPr>
            <a:picLocks noChangeAspect="1"/>
          </p:cNvPicPr>
          <p:nvPr/>
        </p:nvPicPr>
        <p:blipFill>
          <a:blip r:embed="rId2" cstate="print"/>
          <a:srcRect/>
          <a:stretch>
            <a:fillRect/>
          </a:stretch>
        </p:blipFill>
        <p:spPr bwMode="auto">
          <a:xfrm>
            <a:off x="5260975" y="1338263"/>
            <a:ext cx="3706813" cy="5407025"/>
          </a:xfrm>
          <a:prstGeom prst="rect">
            <a:avLst/>
          </a:prstGeom>
          <a:noFill/>
          <a:ln w="9525">
            <a:noFill/>
            <a:miter lim="800000"/>
            <a:headEnd/>
            <a:tailEnd/>
          </a:ln>
        </p:spPr>
      </p:pic>
      <p:sp>
        <p:nvSpPr>
          <p:cNvPr id="3" name="TextBox 2"/>
          <p:cNvSpPr txBox="1"/>
          <p:nvPr/>
        </p:nvSpPr>
        <p:spPr>
          <a:xfrm>
            <a:off x="930275" y="2085975"/>
            <a:ext cx="3497263" cy="1397000"/>
          </a:xfrm>
          <a:prstGeom prst="rect">
            <a:avLst/>
          </a:prstGeom>
          <a:noFill/>
        </p:spPr>
        <p:txBody>
          <a:bodyPr>
            <a:spAutoFit/>
          </a:bodyPr>
          <a:lstStyle/>
          <a:p>
            <a:pPr>
              <a:buFontTx/>
              <a:buNone/>
              <a:defRPr/>
            </a:pPr>
            <a:r>
              <a:rPr lang="en-GB" sz="2800" dirty="0">
                <a:latin typeface="+mn-lt"/>
              </a:rPr>
              <a:t>Why YOU need a Data Management Plan</a:t>
            </a:r>
          </a:p>
          <a:p>
            <a:pPr>
              <a:buFontTx/>
              <a:buNone/>
              <a:defRPr/>
            </a:pPr>
            <a:endParaRPr lang="en-GB" dirty="0">
              <a:latin typeface="+mn-lt"/>
            </a:endParaRPr>
          </a:p>
        </p:txBody>
      </p:sp>
      <p:sp>
        <p:nvSpPr>
          <p:cNvPr id="10244" name="Title 3"/>
          <p:cNvSpPr>
            <a:spLocks noGrp="1"/>
          </p:cNvSpPr>
          <p:nvPr>
            <p:ph type="title"/>
          </p:nvPr>
        </p:nvSpPr>
        <p:spPr>
          <a:xfrm>
            <a:off x="457200" y="274638"/>
            <a:ext cx="8229600" cy="928687"/>
          </a:xfrm>
        </p:spPr>
        <p:txBody>
          <a:bodyPr/>
          <a:lstStyle/>
          <a:p>
            <a:r>
              <a:rPr lang="en-GB" smtClean="0"/>
              <a:t>What if this was your backpack?</a:t>
            </a:r>
          </a:p>
        </p:txBody>
      </p:sp>
      <p:sp>
        <p:nvSpPr>
          <p:cNvPr id="5" name="TextBox 4"/>
          <p:cNvSpPr txBox="1"/>
          <p:nvPr/>
        </p:nvSpPr>
        <p:spPr>
          <a:xfrm>
            <a:off x="850900" y="3352800"/>
            <a:ext cx="4170363" cy="1790700"/>
          </a:xfrm>
          <a:prstGeom prst="rect">
            <a:avLst/>
          </a:prstGeom>
          <a:noFill/>
        </p:spPr>
        <p:txBody>
          <a:bodyPr>
            <a:spAutoFit/>
          </a:bodyPr>
          <a:lstStyle/>
          <a:p>
            <a:pPr>
              <a:buFontTx/>
              <a:buNone/>
              <a:defRPr/>
            </a:pPr>
            <a:r>
              <a:rPr lang="en-GB" dirty="0">
                <a:latin typeface="+mn-lt"/>
                <a:hlinkClick r:id="rId3"/>
              </a:rPr>
              <a:t>http://blogs.ch.cam.ac.uk/pmr/</a:t>
            </a:r>
          </a:p>
          <a:p>
            <a:pPr>
              <a:buFontTx/>
              <a:buNone/>
              <a:defRPr/>
            </a:pPr>
            <a:r>
              <a:rPr lang="en-GB" dirty="0">
                <a:latin typeface="+mn-lt"/>
                <a:hlinkClick r:id="rId3"/>
              </a:rPr>
              <a:t>2011/08/01/why-you-need-a-</a:t>
            </a:r>
          </a:p>
          <a:p>
            <a:pPr>
              <a:buFontTx/>
              <a:buNone/>
              <a:defRPr/>
            </a:pPr>
            <a:r>
              <a:rPr lang="en-GB" dirty="0">
                <a:latin typeface="+mn-lt"/>
                <a:hlinkClick r:id="rId3"/>
              </a:rPr>
              <a:t>data-management-plan</a:t>
            </a:r>
            <a:endParaRPr lang="en-GB" dirty="0">
              <a:latin typeface="+mn-lt"/>
            </a:endParaRPr>
          </a:p>
          <a:p>
            <a:pPr>
              <a:defRPr/>
            </a:pP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571500" y="1803400"/>
            <a:ext cx="7505700" cy="2120900"/>
          </a:xfrm>
        </p:spPr>
        <p:txBody>
          <a:bodyPr/>
          <a:lstStyle/>
          <a:p>
            <a:pPr algn="ctr" eaLnBrk="1" hangingPunct="1">
              <a:buFont typeface="Arial" pitchFamily="34" charset="0"/>
              <a:buNone/>
            </a:pPr>
            <a:r>
              <a:rPr lang="en-GB" smtClean="0"/>
              <a:t>	</a:t>
            </a:r>
            <a:r>
              <a:rPr lang="en-GB" sz="4000" b="1" smtClean="0"/>
              <a:t>Good data management is about making informed decisions</a:t>
            </a:r>
          </a:p>
        </p:txBody>
      </p:sp>
      <p:pic>
        <p:nvPicPr>
          <p:cNvPr id="11267" name="Picture 2"/>
          <p:cNvPicPr>
            <a:picLocks noChangeAspect="1" noChangeArrowheads="1"/>
          </p:cNvPicPr>
          <p:nvPr/>
        </p:nvPicPr>
        <p:blipFill>
          <a:blip r:embed="rId2" cstate="print"/>
          <a:srcRect/>
          <a:stretch>
            <a:fillRect/>
          </a:stretch>
        </p:blipFill>
        <p:spPr bwMode="auto">
          <a:xfrm>
            <a:off x="5892800" y="3965575"/>
            <a:ext cx="3251200" cy="22066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46314" y="352653"/>
            <a:ext cx="8229600" cy="1143000"/>
          </a:xfrm>
        </p:spPr>
        <p:txBody>
          <a:bodyPr/>
          <a:lstStyle/>
          <a:p>
            <a:r>
              <a:rPr lang="en-GB" dirty="0" smtClean="0"/>
              <a:t>There are also benefits for you...</a:t>
            </a:r>
          </a:p>
        </p:txBody>
      </p:sp>
      <p:sp>
        <p:nvSpPr>
          <p:cNvPr id="13315" name="Content Placeholder 2"/>
          <p:cNvSpPr>
            <a:spLocks noGrp="1"/>
          </p:cNvSpPr>
          <p:nvPr>
            <p:ph idx="1"/>
          </p:nvPr>
        </p:nvSpPr>
        <p:spPr>
          <a:xfrm>
            <a:off x="466725" y="1828800"/>
            <a:ext cx="8229600" cy="4811486"/>
          </a:xfrm>
        </p:spPr>
        <p:txBody>
          <a:bodyPr/>
          <a:lstStyle/>
          <a:p>
            <a:r>
              <a:rPr lang="en-GB" sz="2800" dirty="0" smtClean="0"/>
              <a:t>To make your research easier!</a:t>
            </a:r>
          </a:p>
          <a:p>
            <a:pPr lvl="1">
              <a:buFont typeface="Arial" pitchFamily="34" charset="0"/>
              <a:buNone/>
            </a:pPr>
            <a:endParaRPr lang="en-GB" sz="1600" dirty="0" smtClean="0"/>
          </a:p>
          <a:p>
            <a:r>
              <a:rPr lang="en-GB" sz="2800" dirty="0" smtClean="0"/>
              <a:t>To stop yourself drowning in irrelevant stuff</a:t>
            </a:r>
          </a:p>
          <a:p>
            <a:endParaRPr lang="en-GB" sz="1600" dirty="0" smtClean="0"/>
          </a:p>
          <a:p>
            <a:r>
              <a:rPr lang="en-GB" sz="2800" dirty="0" smtClean="0"/>
              <a:t>To avoid accusations of fraud or bad science</a:t>
            </a:r>
          </a:p>
          <a:p>
            <a:endParaRPr lang="en-GB" sz="1600" dirty="0" smtClean="0"/>
          </a:p>
          <a:p>
            <a:r>
              <a:rPr lang="en-GB" sz="2800" dirty="0" smtClean="0"/>
              <a:t>To share your data for others to use and learn from</a:t>
            </a:r>
          </a:p>
          <a:p>
            <a:endParaRPr lang="en-GB" sz="1600" dirty="0" smtClean="0"/>
          </a:p>
          <a:p>
            <a:r>
              <a:rPr lang="en-GB" sz="2800" dirty="0" smtClean="0"/>
              <a:t>To get credit for producing it</a:t>
            </a:r>
          </a:p>
          <a:p>
            <a:endParaRPr lang="en-GB" sz="800" dirty="0" smtClean="0"/>
          </a:p>
          <a:p>
            <a:pPr>
              <a:buNone/>
            </a:pPr>
            <a:endParaRPr lang="en-GB"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15" y="286611"/>
            <a:ext cx="8229600" cy="1143000"/>
          </a:xfrm>
        </p:spPr>
        <p:txBody>
          <a:bodyPr/>
          <a:lstStyle/>
          <a:p>
            <a:r>
              <a:rPr lang="en-GB" dirty="0" smtClean="0"/>
              <a:t>Sharing leads to impact</a:t>
            </a:r>
            <a:endParaRPr lang="en-GB" dirty="0"/>
          </a:p>
        </p:txBody>
      </p:sp>
      <p:sp>
        <p:nvSpPr>
          <p:cNvPr id="3" name="Content Placeholder 2"/>
          <p:cNvSpPr>
            <a:spLocks noGrp="1"/>
          </p:cNvSpPr>
          <p:nvPr>
            <p:ph idx="1"/>
          </p:nvPr>
        </p:nvSpPr>
        <p:spPr>
          <a:xfrm>
            <a:off x="311130" y="1666519"/>
            <a:ext cx="6120680" cy="4397160"/>
          </a:xfrm>
        </p:spPr>
        <p:txBody>
          <a:bodyPr>
            <a:normAutofit/>
          </a:bodyPr>
          <a:lstStyle/>
          <a:p>
            <a:pPr>
              <a:buNone/>
            </a:pPr>
            <a:r>
              <a:rPr lang="en-GB" dirty="0" smtClean="0"/>
              <a:t>Data sharing builds communities</a:t>
            </a:r>
          </a:p>
          <a:p>
            <a:pPr>
              <a:buNone/>
            </a:pPr>
            <a:endParaRPr lang="en-GB" sz="2000" dirty="0" smtClean="0"/>
          </a:p>
          <a:p>
            <a:pPr>
              <a:buFontTx/>
              <a:buChar char="-"/>
            </a:pPr>
            <a:r>
              <a:rPr lang="en-GB" dirty="0" smtClean="0"/>
              <a:t>Stronger networks</a:t>
            </a:r>
          </a:p>
          <a:p>
            <a:pPr>
              <a:buFontTx/>
              <a:buChar char="-"/>
            </a:pPr>
            <a:r>
              <a:rPr lang="en-GB" dirty="0" smtClean="0"/>
              <a:t>More collaboration</a:t>
            </a:r>
          </a:p>
          <a:p>
            <a:pPr>
              <a:buFontTx/>
              <a:buChar char="-"/>
            </a:pPr>
            <a:r>
              <a:rPr lang="en-GB" dirty="0" smtClean="0"/>
              <a:t>Better science</a:t>
            </a:r>
          </a:p>
          <a:p>
            <a:pPr>
              <a:buFontTx/>
              <a:buChar char="-"/>
            </a:pPr>
            <a:endParaRPr lang="en-GB" dirty="0"/>
          </a:p>
          <a:p>
            <a:pPr>
              <a:buNone/>
            </a:pPr>
            <a:endParaRPr lang="en-GB" dirty="0" smtClean="0"/>
          </a:p>
          <a:p>
            <a:pPr>
              <a:buNone/>
            </a:pPr>
            <a:endParaRPr lang="en-GB" dirty="0" smtClean="0"/>
          </a:p>
        </p:txBody>
      </p:sp>
      <p:pic>
        <p:nvPicPr>
          <p:cNvPr id="2051" name="Picture 3"/>
          <p:cNvPicPr>
            <a:picLocks noChangeAspect="1" noChangeArrowheads="1"/>
          </p:cNvPicPr>
          <p:nvPr/>
        </p:nvPicPr>
        <p:blipFill>
          <a:blip r:embed="rId3" cstate="print"/>
          <a:srcRect/>
          <a:stretch>
            <a:fillRect/>
          </a:stretch>
        </p:blipFill>
        <p:spPr bwMode="auto">
          <a:xfrm>
            <a:off x="4567175" y="2580917"/>
            <a:ext cx="4000050" cy="2811263"/>
          </a:xfrm>
          <a:prstGeom prst="rect">
            <a:avLst/>
          </a:prstGeom>
          <a:noFill/>
          <a:ln w="9525">
            <a:noFill/>
            <a:miter lim="800000"/>
            <a:headEnd/>
            <a:tailEnd/>
          </a:ln>
        </p:spPr>
      </p:pic>
      <p:sp>
        <p:nvSpPr>
          <p:cNvPr id="7" name="TextBox 6"/>
          <p:cNvSpPr txBox="1"/>
          <p:nvPr/>
        </p:nvSpPr>
        <p:spPr>
          <a:xfrm>
            <a:off x="403041" y="5683348"/>
            <a:ext cx="8066045" cy="1311128"/>
          </a:xfrm>
          <a:prstGeom prst="rect">
            <a:avLst/>
          </a:prstGeom>
          <a:noFill/>
        </p:spPr>
        <p:txBody>
          <a:bodyPr wrap="square" rtlCol="0">
            <a:spAutoFit/>
          </a:bodyPr>
          <a:lstStyle/>
          <a:p>
            <a:r>
              <a:rPr lang="en-GB" sz="3600" dirty="0">
                <a:latin typeface="+mn-lt"/>
              </a:rPr>
              <a:t>Only way to tackle ‘grand challenges’</a:t>
            </a:r>
          </a:p>
          <a:p>
            <a:endParaRPr lang="en-GB" sz="36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CC">
  <a:themeElements>
    <a:clrScheme name="DCC 10">
      <a:dk1>
        <a:srgbClr val="000000"/>
      </a:dk1>
      <a:lt1>
        <a:srgbClr val="FFFFFF"/>
      </a:lt1>
      <a:dk2>
        <a:srgbClr val="FF6600"/>
      </a:dk2>
      <a:lt2>
        <a:srgbClr val="808080"/>
      </a:lt2>
      <a:accent1>
        <a:srgbClr val="006699"/>
      </a:accent1>
      <a:accent2>
        <a:srgbClr val="FF6600"/>
      </a:accent2>
      <a:accent3>
        <a:srgbClr val="FFFFFF"/>
      </a:accent3>
      <a:accent4>
        <a:srgbClr val="000000"/>
      </a:accent4>
      <a:accent5>
        <a:srgbClr val="AAB8CA"/>
      </a:accent5>
      <a:accent6>
        <a:srgbClr val="E75C00"/>
      </a:accent6>
      <a:hlink>
        <a:srgbClr val="000099"/>
      </a:hlink>
      <a:folHlink>
        <a:srgbClr val="000099"/>
      </a:folHlink>
    </a:clrScheme>
    <a:fontScheme name="D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C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C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C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C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CC 8">
        <a:dk1>
          <a:srgbClr val="000000"/>
        </a:dk1>
        <a:lt1>
          <a:srgbClr val="FFFFFF"/>
        </a:lt1>
        <a:dk2>
          <a:srgbClr val="FF6600"/>
        </a:dk2>
        <a:lt2>
          <a:srgbClr val="808080"/>
        </a:lt2>
        <a:accent1>
          <a:srgbClr val="006699"/>
        </a:accent1>
        <a:accent2>
          <a:srgbClr val="3333FF"/>
        </a:accent2>
        <a:accent3>
          <a:srgbClr val="FFFFFF"/>
        </a:accent3>
        <a:accent4>
          <a:srgbClr val="000000"/>
        </a:accent4>
        <a:accent5>
          <a:srgbClr val="AAB8CA"/>
        </a:accent5>
        <a:accent6>
          <a:srgbClr val="2D2DE7"/>
        </a:accent6>
        <a:hlink>
          <a:srgbClr val="000099"/>
        </a:hlink>
        <a:folHlink>
          <a:srgbClr val="B2B2B2"/>
        </a:folHlink>
      </a:clrScheme>
      <a:clrMap bg1="lt1" tx1="dk1" bg2="lt2" tx2="dk2" accent1="accent1" accent2="accent2" accent3="accent3" accent4="accent4" accent5="accent5" accent6="accent6" hlink="hlink" folHlink="folHlink"/>
    </a:extraClrScheme>
    <a:extraClrScheme>
      <a:clrScheme name="DCC 9">
        <a:dk1>
          <a:srgbClr val="000000"/>
        </a:dk1>
        <a:lt1>
          <a:srgbClr val="FFFFFF"/>
        </a:lt1>
        <a:dk2>
          <a:srgbClr val="FF6600"/>
        </a:dk2>
        <a:lt2>
          <a:srgbClr val="808080"/>
        </a:lt2>
        <a:accent1>
          <a:srgbClr val="006699"/>
        </a:accent1>
        <a:accent2>
          <a:srgbClr val="FF6600"/>
        </a:accent2>
        <a:accent3>
          <a:srgbClr val="FFFFFF"/>
        </a:accent3>
        <a:accent4>
          <a:srgbClr val="000000"/>
        </a:accent4>
        <a:accent5>
          <a:srgbClr val="AAB8CA"/>
        </a:accent5>
        <a:accent6>
          <a:srgbClr val="E75C00"/>
        </a:accent6>
        <a:hlink>
          <a:srgbClr val="000099"/>
        </a:hlink>
        <a:folHlink>
          <a:srgbClr val="B2B2B2"/>
        </a:folHlink>
      </a:clrScheme>
      <a:clrMap bg1="lt1" tx1="dk1" bg2="lt2" tx2="dk2" accent1="accent1" accent2="accent2" accent3="accent3" accent4="accent4" accent5="accent5" accent6="accent6" hlink="hlink" folHlink="folHlink"/>
    </a:extraClrScheme>
    <a:extraClrScheme>
      <a:clrScheme name="DCC 10">
        <a:dk1>
          <a:srgbClr val="000000"/>
        </a:dk1>
        <a:lt1>
          <a:srgbClr val="FFFFFF"/>
        </a:lt1>
        <a:dk2>
          <a:srgbClr val="FF6600"/>
        </a:dk2>
        <a:lt2>
          <a:srgbClr val="808080"/>
        </a:lt2>
        <a:accent1>
          <a:srgbClr val="006699"/>
        </a:accent1>
        <a:accent2>
          <a:srgbClr val="FF6600"/>
        </a:accent2>
        <a:accent3>
          <a:srgbClr val="FFFFFF"/>
        </a:accent3>
        <a:accent4>
          <a:srgbClr val="000000"/>
        </a:accent4>
        <a:accent5>
          <a:srgbClr val="AAB8CA"/>
        </a:accent5>
        <a:accent6>
          <a:srgbClr val="E75C00"/>
        </a:accent6>
        <a:hlink>
          <a:srgbClr val="000099"/>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Settings\Brian Aitken\Local Settings\Temporary Internet Files\OLKE9\DCC.pot</Template>
  <TotalTime>3712</TotalTime>
  <Words>1038</Words>
  <Application>Microsoft Office PowerPoint</Application>
  <PresentationFormat>On-screen Show (4:3)</PresentationFormat>
  <Paragraphs>210</Paragraphs>
  <Slides>29</Slides>
  <Notes>13</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DCC</vt:lpstr>
      <vt:lpstr>Office Theme</vt:lpstr>
      <vt:lpstr>Research Data Management  Cranfield University, 10th September 2013  </vt:lpstr>
      <vt:lpstr>RISKS, Benefits &amp; drivers FOR RDM</vt:lpstr>
      <vt:lpstr>What if your data fell into the wrong hands?</vt:lpstr>
      <vt:lpstr>What if you had to produce your data?</vt:lpstr>
      <vt:lpstr>What if this was your desk?</vt:lpstr>
      <vt:lpstr>What if this was your backpack?</vt:lpstr>
      <vt:lpstr>PowerPoint Presentation</vt:lpstr>
      <vt:lpstr>There are also benefits for you...</vt:lpstr>
      <vt:lpstr>Sharing leads to impact</vt:lpstr>
      <vt:lpstr>Enables scientific breakthroughs</vt:lpstr>
      <vt:lpstr>More citations for you</vt:lpstr>
      <vt:lpstr>Drivers: expectation of public access</vt:lpstr>
      <vt:lpstr>PowerPoint Presentation</vt:lpstr>
      <vt:lpstr>PowerPoint Presentation</vt:lpstr>
      <vt:lpstr>Research data management - Things to think about</vt:lpstr>
      <vt:lpstr>What is data management?</vt:lpstr>
      <vt:lpstr>What is involved in RDM?</vt:lpstr>
      <vt:lpstr>If you plan to share your data....</vt:lpstr>
      <vt:lpstr>File formats for long-term access</vt:lpstr>
      <vt:lpstr>Documentation</vt:lpstr>
      <vt:lpstr>Metadata</vt:lpstr>
      <vt:lpstr>Methods</vt:lpstr>
      <vt:lpstr>Standards</vt:lpstr>
      <vt:lpstr>Where to store your data?</vt:lpstr>
      <vt:lpstr>How to backup?</vt:lpstr>
      <vt:lpstr>What to keep?</vt:lpstr>
      <vt:lpstr>How to share/preserve data?</vt:lpstr>
      <vt:lpstr>Acknowledgement</vt:lpstr>
      <vt:lpstr>Thanks – any questions?</vt:lpstr>
    </vt:vector>
  </TitlesOfParts>
  <Company>Digital Curation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DCC PowerPoint Presentation</dc:title>
  <dc:creator>Digital Curation Centre</dc:creator>
  <cp:lastModifiedBy>Sarah Jones</cp:lastModifiedBy>
  <cp:revision>239</cp:revision>
  <dcterms:created xsi:type="dcterms:W3CDTF">2005-11-21T14:45:36Z</dcterms:created>
  <dcterms:modified xsi:type="dcterms:W3CDTF">2013-09-10T12:44:41Z</dcterms:modified>
</cp:coreProperties>
</file>