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9"/>
  </p:notesMasterIdLst>
  <p:sldIdLst>
    <p:sldId id="256" r:id="rId2"/>
    <p:sldId id="323" r:id="rId3"/>
    <p:sldId id="258" r:id="rId4"/>
    <p:sldId id="344" r:id="rId5"/>
    <p:sldId id="345" r:id="rId6"/>
    <p:sldId id="346" r:id="rId7"/>
    <p:sldId id="347" r:id="rId8"/>
    <p:sldId id="280" r:id="rId9"/>
    <p:sldId id="276" r:id="rId10"/>
    <p:sldId id="282" r:id="rId11"/>
    <p:sldId id="325" r:id="rId12"/>
    <p:sldId id="326" r:id="rId13"/>
    <p:sldId id="327" r:id="rId14"/>
    <p:sldId id="328" r:id="rId15"/>
    <p:sldId id="329" r:id="rId16"/>
    <p:sldId id="341" r:id="rId17"/>
    <p:sldId id="330" r:id="rId18"/>
    <p:sldId id="293" r:id="rId19"/>
    <p:sldId id="272" r:id="rId20"/>
    <p:sldId id="283" r:id="rId21"/>
    <p:sldId id="297" r:id="rId22"/>
    <p:sldId id="322" r:id="rId23"/>
    <p:sldId id="348" r:id="rId24"/>
    <p:sldId id="349" r:id="rId25"/>
    <p:sldId id="350" r:id="rId26"/>
    <p:sldId id="351" r:id="rId27"/>
    <p:sldId id="352" r:id="rId28"/>
    <p:sldId id="353" r:id="rId29"/>
    <p:sldId id="354" r:id="rId30"/>
    <p:sldId id="355" r:id="rId31"/>
    <p:sldId id="356" r:id="rId32"/>
    <p:sldId id="335" r:id="rId33"/>
    <p:sldId id="333" r:id="rId34"/>
    <p:sldId id="359" r:id="rId35"/>
    <p:sldId id="360" r:id="rId36"/>
    <p:sldId id="361" r:id="rId37"/>
    <p:sldId id="262" r:id="rId3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7143" autoAdjust="0"/>
  </p:normalViewPr>
  <p:slideViewPr>
    <p:cSldViewPr>
      <p:cViewPr>
        <p:scale>
          <a:sx n="80" d="100"/>
          <a:sy n="80" d="100"/>
        </p:scale>
        <p:origin x="-894" y="-6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181D0586-5DCD-460D-8949-1226E4CAD3FD}" srcId="{C5329AFB-59F5-4C94-8FCA-0AB5B31055A1}" destId="{43E5C990-BC01-49B2-A495-2065E2B7915D}" srcOrd="2" destOrd="0" parTransId="{01D1D6A6-C2D8-4610-A779-58AF66FBB451}" sibTransId="{1594A925-F6A3-490F-ADD1-C18404D0FAB9}"/>
    <dgm:cxn modelId="{C9559D4E-EE93-4662-A29F-037A7F25FA22}" type="presOf" srcId="{0E076F2D-29B6-4BE6-953B-E02C29A415E1}" destId="{62AA2BA5-611F-494C-B1D0-A0921BBFACD9}"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80AA2B70-355A-4FA4-9FB9-137CD1E9EF85}" srcId="{C5329AFB-59F5-4C94-8FCA-0AB5B31055A1}" destId="{70938492-2E26-48F7-9EB7-F79362F54C14}" srcOrd="0" destOrd="0" parTransId="{74A0347C-F0A9-4598-B564-4F21E463F451}" sibTransId="{1A65F0E2-F1C8-4F9D-8591-A02D69F746E0}"/>
    <dgm:cxn modelId="{E282BC3D-19EF-4A3C-9E66-9AC10EE2695C}" type="presOf" srcId="{70938492-2E26-48F7-9EB7-F79362F54C14}" destId="{69EE2C61-6425-4640-909C-00656A7B900D}"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B21BF4FE-A866-4BB1-9EC8-D0119E73974A}" srcId="{C5329AFB-59F5-4C94-8FCA-0AB5B31055A1}" destId="{11FE78AA-94D0-4EA4-9A04-4CF9DBA8DD9D}" srcOrd="1" destOrd="0" parTransId="{2DDE25B9-0791-4514-91C3-4E680CC9AB1B}" sibTransId="{97892508-0E46-43AC-8DDB-6B6423E1B22B}"/>
    <dgm:cxn modelId="{8F085FA3-E069-4BD5-982B-BFC755D73FF5}" type="presOf" srcId="{1A65F0E2-F1C8-4F9D-8591-A02D69F746E0}" destId="{C057B53F-C3BB-483B-8C8D-2531B5A6F112}" srcOrd="0" destOrd="0" presId="urn:microsoft.com/office/officeart/2005/8/layout/cycle3"/>
    <dgm:cxn modelId="{4B131538-1C55-4DEB-B259-EAFAED673CDB}" type="presOf" srcId="{11FE78AA-94D0-4EA4-9A04-4CF9DBA8DD9D}" destId="{FBF47795-8134-4B54-AF37-523ED6FDEF9F}"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EBB77296-4C95-49A9-89B6-2412D2A4BB61}" type="presOf" srcId="{F93DF7C0-7508-4FA7-A14F-C0833F7989FE}" destId="{E068E2B9-1EF1-481C-B52A-467A3FF42150}" srcOrd="0" destOrd="0" presId="urn:microsoft.com/office/officeart/2005/8/layout/cycle3"/>
    <dgm:cxn modelId="{3E468073-9106-48C8-8CA8-E5CFC8E7010B}" type="presOf" srcId="{C5329AFB-59F5-4C94-8FCA-0AB5B31055A1}" destId="{A8E25276-E0BD-4887-91AF-277E5BE97D57}" srcOrd="0" destOrd="0" presId="urn:microsoft.com/office/officeart/2005/8/layout/cycle3"/>
    <dgm:cxn modelId="{FA984754-F31F-41DD-AF6A-3283AA2E2940}" type="presOf" srcId="{03FB6D69-7BBA-457F-A039-23A6E113196A}" destId="{4526CD32-D2FE-40FD-89A3-A6382E0D23EE}" srcOrd="0" destOrd="0" presId="urn:microsoft.com/office/officeart/2005/8/layout/cycle3"/>
    <dgm:cxn modelId="{002A0BA3-7AFC-4C42-B057-A3E695F18FDF}" type="presOf" srcId="{43E5C990-BC01-49B2-A495-2065E2B7915D}" destId="{C45297F9-5019-40F1-BC26-11A696317A55}" srcOrd="0" destOrd="0" presId="urn:microsoft.com/office/officeart/2005/8/layout/cycle3"/>
    <dgm:cxn modelId="{6CEADA85-B8E5-4EDC-B561-3EFA7AC5A750}" type="presParOf" srcId="{A8E25276-E0BD-4887-91AF-277E5BE97D57}" destId="{08D60657-85F1-42F6-B1BA-5EEEF4DABB05}" srcOrd="0" destOrd="0" presId="urn:microsoft.com/office/officeart/2005/8/layout/cycle3"/>
    <dgm:cxn modelId="{427BFB5B-4F68-44CB-8EC8-8CCC8D6D89C8}" type="presParOf" srcId="{08D60657-85F1-42F6-B1BA-5EEEF4DABB05}" destId="{69EE2C61-6425-4640-909C-00656A7B900D}" srcOrd="0" destOrd="0" presId="urn:microsoft.com/office/officeart/2005/8/layout/cycle3"/>
    <dgm:cxn modelId="{3705F1C8-00BA-4648-84A9-799E4AEC00A0}" type="presParOf" srcId="{08D60657-85F1-42F6-B1BA-5EEEF4DABB05}" destId="{C057B53F-C3BB-483B-8C8D-2531B5A6F112}" srcOrd="1" destOrd="0" presId="urn:microsoft.com/office/officeart/2005/8/layout/cycle3"/>
    <dgm:cxn modelId="{F0729C01-5BA8-49E4-8ED4-A622C62ABC3E}" type="presParOf" srcId="{08D60657-85F1-42F6-B1BA-5EEEF4DABB05}" destId="{FBF47795-8134-4B54-AF37-523ED6FDEF9F}" srcOrd="2" destOrd="0" presId="urn:microsoft.com/office/officeart/2005/8/layout/cycle3"/>
    <dgm:cxn modelId="{E3E5248F-9A01-4132-8812-624678192577}" type="presParOf" srcId="{08D60657-85F1-42F6-B1BA-5EEEF4DABB05}" destId="{C45297F9-5019-40F1-BC26-11A696317A55}" srcOrd="3" destOrd="0" presId="urn:microsoft.com/office/officeart/2005/8/layout/cycle3"/>
    <dgm:cxn modelId="{E3556F18-59F7-4496-B3A8-31F819989A28}" type="presParOf" srcId="{08D60657-85F1-42F6-B1BA-5EEEF4DABB05}" destId="{62AA2BA5-611F-494C-B1D0-A0921BBFACD9}" srcOrd="4" destOrd="0" presId="urn:microsoft.com/office/officeart/2005/8/layout/cycle3"/>
    <dgm:cxn modelId="{F9AED6C7-14AA-45A6-8622-F600F45E5C42}" type="presParOf" srcId="{08D60657-85F1-42F6-B1BA-5EEEF4DABB05}" destId="{E068E2B9-1EF1-481C-B52A-467A3FF42150}" srcOrd="5" destOrd="0" presId="urn:microsoft.com/office/officeart/2005/8/layout/cycle3"/>
    <dgm:cxn modelId="{0B0120E0-751A-40DB-8514-254EF709E74B}"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8EA813E8-5814-41B2-8C08-A672F5F2C19B}" type="presOf" srcId="{43E5C990-BC01-49B2-A495-2065E2B7915D}" destId="{C45297F9-5019-40F1-BC26-11A696317A55}"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EE265990-98D8-4268-B7CB-344D0EDA34F5}" type="presOf" srcId="{70938492-2E26-48F7-9EB7-F79362F54C14}" destId="{69EE2C61-6425-4640-909C-00656A7B900D}"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80AA2B70-355A-4FA4-9FB9-137CD1E9EF85}" srcId="{C5329AFB-59F5-4C94-8FCA-0AB5B31055A1}" destId="{70938492-2E26-48F7-9EB7-F79362F54C14}" srcOrd="0" destOrd="0" parTransId="{74A0347C-F0A9-4598-B564-4F21E463F451}" sibTransId="{1A65F0E2-F1C8-4F9D-8591-A02D69F746E0}"/>
    <dgm:cxn modelId="{1E1B630E-363C-4DF0-B2D2-9DE72FC33176}" type="presOf" srcId="{F93DF7C0-7508-4FA7-A14F-C0833F7989FE}" destId="{E068E2B9-1EF1-481C-B52A-467A3FF42150}"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B21BF4FE-A866-4BB1-9EC8-D0119E73974A}" srcId="{C5329AFB-59F5-4C94-8FCA-0AB5B31055A1}" destId="{11FE78AA-94D0-4EA4-9A04-4CF9DBA8DD9D}" srcOrd="1" destOrd="0" parTransId="{2DDE25B9-0791-4514-91C3-4E680CC9AB1B}" sibTransId="{97892508-0E46-43AC-8DDB-6B6423E1B22B}"/>
    <dgm:cxn modelId="{05A29B5A-8D25-49FB-B91C-116F95A28621}" type="presOf" srcId="{0E076F2D-29B6-4BE6-953B-E02C29A415E1}" destId="{62AA2BA5-611F-494C-B1D0-A0921BBFACD9}"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30C32F9B-48EB-4FFD-9D7A-B2F35C6A151F}" type="presOf" srcId="{11FE78AA-94D0-4EA4-9A04-4CF9DBA8DD9D}" destId="{FBF47795-8134-4B54-AF37-523ED6FDEF9F}" srcOrd="0" destOrd="0" presId="urn:microsoft.com/office/officeart/2005/8/layout/cycle3"/>
    <dgm:cxn modelId="{DDE8D88E-6F0B-4D2E-8627-80252B04B4FA}" type="presOf" srcId="{1A65F0E2-F1C8-4F9D-8591-A02D69F746E0}" destId="{C057B53F-C3BB-483B-8C8D-2531B5A6F112}"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13F22-A3D3-4200-991F-C89AC488E402}" type="doc">
      <dgm:prSet loTypeId="urn:microsoft.com/office/officeart/2005/8/layout/process1" loCatId="process" qsTypeId="urn:microsoft.com/office/officeart/2005/8/quickstyle/simple1" qsCatId="simple" csTypeId="urn:microsoft.com/office/officeart/2005/8/colors/accent1_2" csCatId="accent1" phldr="1"/>
      <dgm:spPr/>
    </dgm:pt>
    <dgm:pt modelId="{B373A33D-BBA0-44C6-B704-80E2904EA0A9}">
      <dgm:prSet phldrT="[Text]" custT="1"/>
      <dgm:spPr/>
      <dgm:t>
        <a:bodyPr/>
        <a:lstStyle/>
        <a:p>
          <a:r>
            <a:rPr lang="en-GB" sz="2400" dirty="0" smtClean="0"/>
            <a:t>Plan</a:t>
          </a:r>
          <a:endParaRPr lang="en-GB" sz="2400" dirty="0"/>
        </a:p>
      </dgm:t>
    </dgm:pt>
    <dgm:pt modelId="{CEB1D2BC-8FC0-4BAA-8733-3BF7C8DB8DD9}" type="parTrans" cxnId="{D9195B3A-0ABA-489B-804C-43AB4F4917F7}">
      <dgm:prSet/>
      <dgm:spPr/>
      <dgm:t>
        <a:bodyPr/>
        <a:lstStyle/>
        <a:p>
          <a:endParaRPr lang="en-GB"/>
        </a:p>
      </dgm:t>
    </dgm:pt>
    <dgm:pt modelId="{B2D466A2-0169-4D62-A54C-49AD864FB30F}" type="sibTrans" cxnId="{D9195B3A-0ABA-489B-804C-43AB4F4917F7}">
      <dgm:prSet/>
      <dgm:spPr/>
      <dgm:t>
        <a:bodyPr/>
        <a:lstStyle/>
        <a:p>
          <a:endParaRPr lang="en-GB"/>
        </a:p>
      </dgm:t>
    </dgm:pt>
    <dgm:pt modelId="{AFB840D0-DD35-427C-8895-C8FC33465257}">
      <dgm:prSet phldrT="[Text]" custT="1"/>
      <dgm:spPr/>
      <dgm:t>
        <a:bodyPr/>
        <a:lstStyle/>
        <a:p>
          <a:r>
            <a:rPr lang="en-GB" sz="2400" dirty="0" smtClean="0"/>
            <a:t>Create</a:t>
          </a:r>
          <a:endParaRPr lang="en-GB" sz="2400" dirty="0"/>
        </a:p>
      </dgm:t>
    </dgm:pt>
    <dgm:pt modelId="{FB662283-E3F2-4D88-8A78-9FDC07879368}" type="parTrans" cxnId="{08EEF3F0-D149-4CD8-AC10-5E3D819F032D}">
      <dgm:prSet/>
      <dgm:spPr/>
      <dgm:t>
        <a:bodyPr/>
        <a:lstStyle/>
        <a:p>
          <a:endParaRPr lang="en-GB"/>
        </a:p>
      </dgm:t>
    </dgm:pt>
    <dgm:pt modelId="{E3505C22-C575-4CBE-A0A1-A7E47EE1B1FB}" type="sibTrans" cxnId="{08EEF3F0-D149-4CD8-AC10-5E3D819F032D}">
      <dgm:prSet/>
      <dgm:spPr/>
      <dgm:t>
        <a:bodyPr/>
        <a:lstStyle/>
        <a:p>
          <a:endParaRPr lang="en-GB"/>
        </a:p>
      </dgm:t>
    </dgm:pt>
    <dgm:pt modelId="{246D1BCC-8A2D-4B25-911C-34411971242D}">
      <dgm:prSet phldrT="[Text]" custT="1"/>
      <dgm:spPr/>
      <dgm:t>
        <a:bodyPr/>
        <a:lstStyle/>
        <a:p>
          <a:r>
            <a:rPr lang="en-GB" sz="2400" dirty="0" smtClean="0"/>
            <a:t>Share</a:t>
          </a:r>
          <a:endParaRPr lang="en-GB" sz="2400" dirty="0"/>
        </a:p>
      </dgm:t>
    </dgm:pt>
    <dgm:pt modelId="{E2D67975-8861-4962-9E43-F4FAB36DAB9C}" type="parTrans" cxnId="{8E567F24-B19F-4E10-A21D-C2F0E22AA012}">
      <dgm:prSet/>
      <dgm:spPr/>
      <dgm:t>
        <a:bodyPr/>
        <a:lstStyle/>
        <a:p>
          <a:endParaRPr lang="en-GB"/>
        </a:p>
      </dgm:t>
    </dgm:pt>
    <dgm:pt modelId="{2DAC9DD5-8BF2-4BD9-AE16-F6F31ECC77ED}" type="sibTrans" cxnId="{8E567F24-B19F-4E10-A21D-C2F0E22AA012}">
      <dgm:prSet/>
      <dgm:spPr/>
      <dgm:t>
        <a:bodyPr/>
        <a:lstStyle/>
        <a:p>
          <a:endParaRPr lang="en-GB"/>
        </a:p>
      </dgm:t>
    </dgm:pt>
    <dgm:pt modelId="{95F8DD67-C61C-4465-ABCD-D8A58591F979}" type="pres">
      <dgm:prSet presAssocID="{7DC13F22-A3D3-4200-991F-C89AC488E402}" presName="Name0" presStyleCnt="0">
        <dgm:presLayoutVars>
          <dgm:dir/>
          <dgm:resizeHandles val="exact"/>
        </dgm:presLayoutVars>
      </dgm:prSet>
      <dgm:spPr/>
    </dgm:pt>
    <dgm:pt modelId="{715E2B4E-2957-415F-A478-165181742EFB}" type="pres">
      <dgm:prSet presAssocID="{B373A33D-BBA0-44C6-B704-80E2904EA0A9}" presName="node" presStyleLbl="node1" presStyleIdx="0" presStyleCnt="3">
        <dgm:presLayoutVars>
          <dgm:bulletEnabled val="1"/>
        </dgm:presLayoutVars>
      </dgm:prSet>
      <dgm:spPr/>
      <dgm:t>
        <a:bodyPr/>
        <a:lstStyle/>
        <a:p>
          <a:endParaRPr lang="en-GB"/>
        </a:p>
      </dgm:t>
    </dgm:pt>
    <dgm:pt modelId="{36A7954F-1B58-4741-B196-2774C7695183}" type="pres">
      <dgm:prSet presAssocID="{B2D466A2-0169-4D62-A54C-49AD864FB30F}" presName="sibTrans" presStyleLbl="sibTrans2D1" presStyleIdx="0" presStyleCnt="2"/>
      <dgm:spPr/>
      <dgm:t>
        <a:bodyPr/>
        <a:lstStyle/>
        <a:p>
          <a:endParaRPr lang="en-GB"/>
        </a:p>
      </dgm:t>
    </dgm:pt>
    <dgm:pt modelId="{03BA5FD7-B7B5-43DA-A4E8-6DBC4BCD74A2}" type="pres">
      <dgm:prSet presAssocID="{B2D466A2-0169-4D62-A54C-49AD864FB30F}" presName="connectorText" presStyleLbl="sibTrans2D1" presStyleIdx="0" presStyleCnt="2"/>
      <dgm:spPr/>
      <dgm:t>
        <a:bodyPr/>
        <a:lstStyle/>
        <a:p>
          <a:endParaRPr lang="en-GB"/>
        </a:p>
      </dgm:t>
    </dgm:pt>
    <dgm:pt modelId="{2B191C55-A698-4B58-BD0A-A765D2EE2B86}" type="pres">
      <dgm:prSet presAssocID="{AFB840D0-DD35-427C-8895-C8FC33465257}" presName="node" presStyleLbl="node1" presStyleIdx="1" presStyleCnt="3">
        <dgm:presLayoutVars>
          <dgm:bulletEnabled val="1"/>
        </dgm:presLayoutVars>
      </dgm:prSet>
      <dgm:spPr/>
      <dgm:t>
        <a:bodyPr/>
        <a:lstStyle/>
        <a:p>
          <a:endParaRPr lang="en-GB"/>
        </a:p>
      </dgm:t>
    </dgm:pt>
    <dgm:pt modelId="{FF440351-B637-4AA3-9DD5-43355A888C94}" type="pres">
      <dgm:prSet presAssocID="{E3505C22-C575-4CBE-A0A1-A7E47EE1B1FB}" presName="sibTrans" presStyleLbl="sibTrans2D1" presStyleIdx="1" presStyleCnt="2"/>
      <dgm:spPr/>
      <dgm:t>
        <a:bodyPr/>
        <a:lstStyle/>
        <a:p>
          <a:endParaRPr lang="en-GB"/>
        </a:p>
      </dgm:t>
    </dgm:pt>
    <dgm:pt modelId="{D0D2A7FA-D960-41F0-B9B8-FFC86AAC7E4A}" type="pres">
      <dgm:prSet presAssocID="{E3505C22-C575-4CBE-A0A1-A7E47EE1B1FB}" presName="connectorText" presStyleLbl="sibTrans2D1" presStyleIdx="1" presStyleCnt="2"/>
      <dgm:spPr/>
      <dgm:t>
        <a:bodyPr/>
        <a:lstStyle/>
        <a:p>
          <a:endParaRPr lang="en-GB"/>
        </a:p>
      </dgm:t>
    </dgm:pt>
    <dgm:pt modelId="{D9092C45-01B9-42F4-9DBF-41636B84E7DB}" type="pres">
      <dgm:prSet presAssocID="{246D1BCC-8A2D-4B25-911C-34411971242D}" presName="node" presStyleLbl="node1" presStyleIdx="2" presStyleCnt="3">
        <dgm:presLayoutVars>
          <dgm:bulletEnabled val="1"/>
        </dgm:presLayoutVars>
      </dgm:prSet>
      <dgm:spPr/>
      <dgm:t>
        <a:bodyPr/>
        <a:lstStyle/>
        <a:p>
          <a:endParaRPr lang="en-GB"/>
        </a:p>
      </dgm:t>
    </dgm:pt>
  </dgm:ptLst>
  <dgm:cxnLst>
    <dgm:cxn modelId="{E3AD6104-6DA6-449D-B314-D668ACB6FEC2}" type="presOf" srcId="{246D1BCC-8A2D-4B25-911C-34411971242D}" destId="{D9092C45-01B9-42F4-9DBF-41636B84E7DB}" srcOrd="0" destOrd="0" presId="urn:microsoft.com/office/officeart/2005/8/layout/process1"/>
    <dgm:cxn modelId="{76C298B5-5CF0-4F16-B583-C229E002F160}" type="presOf" srcId="{B2D466A2-0169-4D62-A54C-49AD864FB30F}" destId="{03BA5FD7-B7B5-43DA-A4E8-6DBC4BCD74A2}" srcOrd="1" destOrd="0" presId="urn:microsoft.com/office/officeart/2005/8/layout/process1"/>
    <dgm:cxn modelId="{03A6D45C-32D0-49FE-9EDD-BDF83E46FFD2}" type="presOf" srcId="{B373A33D-BBA0-44C6-B704-80E2904EA0A9}" destId="{715E2B4E-2957-415F-A478-165181742EFB}" srcOrd="0" destOrd="0" presId="urn:microsoft.com/office/officeart/2005/8/layout/process1"/>
    <dgm:cxn modelId="{4A135347-2AD3-46C3-8F15-CAD485C9B792}" type="presOf" srcId="{E3505C22-C575-4CBE-A0A1-A7E47EE1B1FB}" destId="{D0D2A7FA-D960-41F0-B9B8-FFC86AAC7E4A}" srcOrd="1" destOrd="0" presId="urn:microsoft.com/office/officeart/2005/8/layout/process1"/>
    <dgm:cxn modelId="{B3165748-FBAE-483F-93D9-00B1261244E6}" type="presOf" srcId="{AFB840D0-DD35-427C-8895-C8FC33465257}" destId="{2B191C55-A698-4B58-BD0A-A765D2EE2B86}" srcOrd="0" destOrd="0" presId="urn:microsoft.com/office/officeart/2005/8/layout/process1"/>
    <dgm:cxn modelId="{8E567F24-B19F-4E10-A21D-C2F0E22AA012}" srcId="{7DC13F22-A3D3-4200-991F-C89AC488E402}" destId="{246D1BCC-8A2D-4B25-911C-34411971242D}" srcOrd="2" destOrd="0" parTransId="{E2D67975-8861-4962-9E43-F4FAB36DAB9C}" sibTransId="{2DAC9DD5-8BF2-4BD9-AE16-F6F31ECC77ED}"/>
    <dgm:cxn modelId="{11864EA1-878A-4809-B81F-4C56CF55CB76}" type="presOf" srcId="{7DC13F22-A3D3-4200-991F-C89AC488E402}" destId="{95F8DD67-C61C-4465-ABCD-D8A58591F979}" srcOrd="0" destOrd="0" presId="urn:microsoft.com/office/officeart/2005/8/layout/process1"/>
    <dgm:cxn modelId="{8044BD03-CBE0-4888-8B89-C145F41F4102}" type="presOf" srcId="{B2D466A2-0169-4D62-A54C-49AD864FB30F}" destId="{36A7954F-1B58-4741-B196-2774C7695183}" srcOrd="0" destOrd="0" presId="urn:microsoft.com/office/officeart/2005/8/layout/process1"/>
    <dgm:cxn modelId="{08EEF3F0-D149-4CD8-AC10-5E3D819F032D}" srcId="{7DC13F22-A3D3-4200-991F-C89AC488E402}" destId="{AFB840D0-DD35-427C-8895-C8FC33465257}" srcOrd="1" destOrd="0" parTransId="{FB662283-E3F2-4D88-8A78-9FDC07879368}" sibTransId="{E3505C22-C575-4CBE-A0A1-A7E47EE1B1FB}"/>
    <dgm:cxn modelId="{D9195B3A-0ABA-489B-804C-43AB4F4917F7}" srcId="{7DC13F22-A3D3-4200-991F-C89AC488E402}" destId="{B373A33D-BBA0-44C6-B704-80E2904EA0A9}" srcOrd="0" destOrd="0" parTransId="{CEB1D2BC-8FC0-4BAA-8733-3BF7C8DB8DD9}" sibTransId="{B2D466A2-0169-4D62-A54C-49AD864FB30F}"/>
    <dgm:cxn modelId="{96815EA3-B3D6-4F46-9D20-495BB288F9C4}" type="presOf" srcId="{E3505C22-C575-4CBE-A0A1-A7E47EE1B1FB}" destId="{FF440351-B637-4AA3-9DD5-43355A888C94}" srcOrd="0" destOrd="0" presId="urn:microsoft.com/office/officeart/2005/8/layout/process1"/>
    <dgm:cxn modelId="{18037936-573E-4D3B-B869-074169C736CC}" type="presParOf" srcId="{95F8DD67-C61C-4465-ABCD-D8A58591F979}" destId="{715E2B4E-2957-415F-A478-165181742EFB}" srcOrd="0" destOrd="0" presId="urn:microsoft.com/office/officeart/2005/8/layout/process1"/>
    <dgm:cxn modelId="{F3B9A9E6-26BF-497E-B525-77AB745FFCDB}" type="presParOf" srcId="{95F8DD67-C61C-4465-ABCD-D8A58591F979}" destId="{36A7954F-1B58-4741-B196-2774C7695183}" srcOrd="1" destOrd="0" presId="urn:microsoft.com/office/officeart/2005/8/layout/process1"/>
    <dgm:cxn modelId="{FC8DD637-4C8F-4AE7-BFE8-10FD695C4F55}" type="presParOf" srcId="{36A7954F-1B58-4741-B196-2774C7695183}" destId="{03BA5FD7-B7B5-43DA-A4E8-6DBC4BCD74A2}" srcOrd="0" destOrd="0" presId="urn:microsoft.com/office/officeart/2005/8/layout/process1"/>
    <dgm:cxn modelId="{098168A2-6A8F-42C4-BC3E-AC7D03140CDC}" type="presParOf" srcId="{95F8DD67-C61C-4465-ABCD-D8A58591F979}" destId="{2B191C55-A698-4B58-BD0A-A765D2EE2B86}" srcOrd="2" destOrd="0" presId="urn:microsoft.com/office/officeart/2005/8/layout/process1"/>
    <dgm:cxn modelId="{8EC6D233-DC0C-4DBD-911E-F0389A570534}" type="presParOf" srcId="{95F8DD67-C61C-4465-ABCD-D8A58591F979}" destId="{FF440351-B637-4AA3-9DD5-43355A888C94}" srcOrd="3" destOrd="0" presId="urn:microsoft.com/office/officeart/2005/8/layout/process1"/>
    <dgm:cxn modelId="{C09E09B3-7008-453E-A161-BA9CD7F0DA43}" type="presParOf" srcId="{FF440351-B637-4AA3-9DD5-43355A888C94}" destId="{D0D2A7FA-D960-41F0-B9B8-FFC86AAC7E4A}" srcOrd="0" destOrd="0" presId="urn:microsoft.com/office/officeart/2005/8/layout/process1"/>
    <dgm:cxn modelId="{9DA760C1-4588-4F94-B88F-476C19142F85}" type="presParOf" srcId="{95F8DD67-C61C-4465-ABCD-D8A58591F979}" destId="{D9092C45-01B9-42F4-9DBF-41636B84E7DB}"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7B53F-C3BB-483B-8C8D-2531B5A6F112}">
      <dsp:nvSpPr>
        <dsp:cNvPr id="0" name=""/>
        <dsp:cNvSpPr/>
      </dsp:nvSpPr>
      <dsp:spPr>
        <a:xfrm>
          <a:off x="415838" y="-5282"/>
          <a:ext cx="2714525" cy="2714525"/>
        </a:xfrm>
        <a:prstGeom prst="circularArrow">
          <a:avLst>
            <a:gd name="adj1" fmla="val 5274"/>
            <a:gd name="adj2" fmla="val 312630"/>
            <a:gd name="adj3" fmla="val 14360755"/>
            <a:gd name="adj4" fmla="val 17049821"/>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296140" y="1"/>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Create</a:t>
          </a:r>
          <a:endParaRPr lang="en-GB" sz="1300" kern="1200" dirty="0"/>
        </a:p>
      </dsp:txBody>
      <dsp:txXfrm>
        <a:off x="1296140" y="1"/>
        <a:ext cx="953921" cy="476960"/>
      </dsp:txXfrm>
    </dsp:sp>
    <dsp:sp modelId="{FBF47795-8134-4B54-AF37-523ED6FDEF9F}">
      <dsp:nvSpPr>
        <dsp:cNvPr id="0" name=""/>
        <dsp:cNvSpPr/>
      </dsp:nvSpPr>
      <dsp:spPr>
        <a:xfrm>
          <a:off x="2252758" y="55094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Document</a:t>
          </a:r>
          <a:endParaRPr lang="en-GB" sz="1300" kern="1200" dirty="0"/>
        </a:p>
      </dsp:txBody>
      <dsp:txXfrm>
        <a:off x="2252758" y="550942"/>
        <a:ext cx="953921" cy="476960"/>
      </dsp:txXfrm>
    </dsp:sp>
    <dsp:sp modelId="{C45297F9-5019-40F1-BC26-11A696317A55}">
      <dsp:nvSpPr>
        <dsp:cNvPr id="0" name=""/>
        <dsp:cNvSpPr/>
      </dsp:nvSpPr>
      <dsp:spPr>
        <a:xfrm>
          <a:off x="2252758" y="1652169"/>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Use</a:t>
          </a:r>
          <a:endParaRPr lang="en-GB" sz="1300" kern="1200" dirty="0"/>
        </a:p>
      </dsp:txBody>
      <dsp:txXfrm>
        <a:off x="2252758" y="1652169"/>
        <a:ext cx="953921" cy="476960"/>
      </dsp:txXfrm>
    </dsp:sp>
    <dsp:sp modelId="{62AA2BA5-611F-494C-B1D0-A0921BBFACD9}">
      <dsp:nvSpPr>
        <dsp:cNvPr id="0" name=""/>
        <dsp:cNvSpPr/>
      </dsp:nvSpPr>
      <dsp:spPr>
        <a:xfrm>
          <a:off x="1299067" y="220278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Store</a:t>
          </a:r>
          <a:endParaRPr lang="en-GB" sz="1300" kern="1200" dirty="0"/>
        </a:p>
      </dsp:txBody>
      <dsp:txXfrm>
        <a:off x="1299067" y="2202782"/>
        <a:ext cx="953921" cy="476960"/>
      </dsp:txXfrm>
    </dsp:sp>
    <dsp:sp modelId="{E068E2B9-1EF1-481C-B52A-467A3FF42150}">
      <dsp:nvSpPr>
        <dsp:cNvPr id="0" name=""/>
        <dsp:cNvSpPr/>
      </dsp:nvSpPr>
      <dsp:spPr>
        <a:xfrm>
          <a:off x="345376" y="1652169"/>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Share</a:t>
          </a:r>
          <a:endParaRPr lang="en-GB" sz="1300" kern="1200" dirty="0"/>
        </a:p>
      </dsp:txBody>
      <dsp:txXfrm>
        <a:off x="345376" y="1652169"/>
        <a:ext cx="953921" cy="476960"/>
      </dsp:txXfrm>
    </dsp:sp>
    <dsp:sp modelId="{4526CD32-D2FE-40FD-89A3-A6382E0D23EE}">
      <dsp:nvSpPr>
        <dsp:cNvPr id="0" name=""/>
        <dsp:cNvSpPr/>
      </dsp:nvSpPr>
      <dsp:spPr>
        <a:xfrm>
          <a:off x="345376" y="55094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Preserve</a:t>
          </a:r>
          <a:endParaRPr lang="en-GB" sz="1300" kern="1200" dirty="0"/>
        </a:p>
      </dsp:txBody>
      <dsp:txXfrm>
        <a:off x="345376" y="550942"/>
        <a:ext cx="953921" cy="476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75743" y="1072"/>
        <a:ext cx="725213" cy="362606"/>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55366" y="450077"/>
        <a:ext cx="725213" cy="362606"/>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55366" y="1347555"/>
        <a:ext cx="725213" cy="362606"/>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78128" y="1796294"/>
        <a:ext cx="725213" cy="362606"/>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890" y="1347555"/>
        <a:ext cx="725213" cy="362606"/>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890" y="450077"/>
        <a:ext cx="725213" cy="36260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5E2B4E-2957-415F-A478-165181742EFB}">
      <dsp:nvSpPr>
        <dsp:cNvPr id="0" name=""/>
        <dsp:cNvSpPr/>
      </dsp:nvSpPr>
      <dsp:spPr>
        <a:xfrm>
          <a:off x="5063" y="684448"/>
          <a:ext cx="1513293" cy="907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Plan</a:t>
          </a:r>
          <a:endParaRPr lang="en-GB" sz="2400" kern="1200" dirty="0"/>
        </a:p>
      </dsp:txBody>
      <dsp:txXfrm>
        <a:off x="5063" y="684448"/>
        <a:ext cx="1513293" cy="907975"/>
      </dsp:txXfrm>
    </dsp:sp>
    <dsp:sp modelId="{36A7954F-1B58-4741-B196-2774C7695183}">
      <dsp:nvSpPr>
        <dsp:cNvPr id="0" name=""/>
        <dsp:cNvSpPr/>
      </dsp:nvSpPr>
      <dsp:spPr>
        <a:xfrm>
          <a:off x="1669685" y="950787"/>
          <a:ext cx="320818" cy="3752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1669685" y="950787"/>
        <a:ext cx="320818" cy="375296"/>
      </dsp:txXfrm>
    </dsp:sp>
    <dsp:sp modelId="{2B191C55-A698-4B58-BD0A-A765D2EE2B86}">
      <dsp:nvSpPr>
        <dsp:cNvPr id="0" name=""/>
        <dsp:cNvSpPr/>
      </dsp:nvSpPr>
      <dsp:spPr>
        <a:xfrm>
          <a:off x="2123673" y="684448"/>
          <a:ext cx="1513293" cy="907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Create</a:t>
          </a:r>
          <a:endParaRPr lang="en-GB" sz="2400" kern="1200" dirty="0"/>
        </a:p>
      </dsp:txBody>
      <dsp:txXfrm>
        <a:off x="2123673" y="684448"/>
        <a:ext cx="1513293" cy="907975"/>
      </dsp:txXfrm>
    </dsp:sp>
    <dsp:sp modelId="{FF440351-B637-4AA3-9DD5-43355A888C94}">
      <dsp:nvSpPr>
        <dsp:cNvPr id="0" name=""/>
        <dsp:cNvSpPr/>
      </dsp:nvSpPr>
      <dsp:spPr>
        <a:xfrm>
          <a:off x="3788295" y="950787"/>
          <a:ext cx="320818" cy="3752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3788295" y="950787"/>
        <a:ext cx="320818" cy="375296"/>
      </dsp:txXfrm>
    </dsp:sp>
    <dsp:sp modelId="{D9092C45-01B9-42F4-9DBF-41636B84E7DB}">
      <dsp:nvSpPr>
        <dsp:cNvPr id="0" name=""/>
        <dsp:cNvSpPr/>
      </dsp:nvSpPr>
      <dsp:spPr>
        <a:xfrm>
          <a:off x="4242283" y="684448"/>
          <a:ext cx="1513293" cy="907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Share</a:t>
          </a:r>
          <a:endParaRPr lang="en-GB" sz="2400" kern="1200" dirty="0"/>
        </a:p>
      </dsp:txBody>
      <dsp:txXfrm>
        <a:off x="4242283" y="684448"/>
        <a:ext cx="1513293" cy="9079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7D605-3A92-4E84-BB31-A571166815F9}" type="datetimeFigureOut">
              <a:rPr lang="en-GB" smtClean="0"/>
              <a:pPr/>
              <a:t>27/08/2013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noFill/>
          <a:ln/>
        </p:spPr>
        <p:txBody>
          <a:bodyPr>
            <a:normAutofit/>
          </a:bodyPr>
          <a:lstStyle/>
          <a:p>
            <a:endParaRPr lang="en-US" dirty="0" smtClean="0"/>
          </a:p>
          <a:p>
            <a:r>
              <a:rPr lang="en-US" dirty="0" smtClean="0"/>
              <a:t>Essentially, research data management covers all aspects of research planning, creation, storage, sharing and longer-term preservation, discovery and reuse. </a:t>
            </a:r>
          </a:p>
          <a:p>
            <a:endParaRPr lang="en-US" dirty="0" smtClean="0"/>
          </a:p>
          <a:p>
            <a:pPr defTabSz="876322"/>
            <a:r>
              <a:rPr lang="en-US" dirty="0" smtClean="0">
                <a:cs typeface="Arial" pitchFamily="34" charset="0"/>
              </a:rPr>
              <a:t>Data management planning stage:</a:t>
            </a:r>
          </a:p>
          <a:p>
            <a:pPr defTabSz="876322"/>
            <a:r>
              <a:rPr lang="en-US" dirty="0" smtClean="0">
                <a:cs typeface="Arial" pitchFamily="34" charset="0"/>
              </a:rPr>
              <a:t>Researchers need to provide the details on what data might be captured, in what quantities, and what formats might be used. As noted previously, estimates at this stage are ok. Funders don’t expect everything to be carved in stone at the application stage and are merely looking for evidence that some consideration has been given to the nature and scale of the data that might be produced within the project and how this will be managed and shared. </a:t>
            </a:r>
          </a:p>
          <a:p>
            <a:pPr defTabSz="876322"/>
            <a:endParaRPr lang="en-US" dirty="0" smtClean="0">
              <a:cs typeface="Arial" pitchFamily="34" charset="0"/>
            </a:endParaRPr>
          </a:p>
          <a:p>
            <a:r>
              <a:rPr lang="en-US" dirty="0" smtClean="0"/>
              <a:t>Data management planning will be covered in more detail by Sarah in the next session. </a:t>
            </a:r>
          </a:p>
          <a:p>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0"/>
              </a:spcAft>
              <a:buFont typeface="Wingdings" pitchFamily="2" charset="2"/>
              <a:buChar char="n"/>
            </a:pPr>
            <a:r>
              <a:rPr lang="en-GB" dirty="0" smtClean="0"/>
              <a:t>Clarify copyright before research starts</a:t>
            </a:r>
          </a:p>
          <a:p>
            <a:pPr lvl="1">
              <a:spcAft>
                <a:spcPts val="0"/>
              </a:spcAft>
              <a:buFont typeface="Wingdings" pitchFamily="2" charset="2"/>
              <a:buChar char="n"/>
            </a:pPr>
            <a:r>
              <a:rPr lang="en-GB" dirty="0" smtClean="0"/>
              <a:t>Consider licensing options e.g. Creative Commons</a:t>
            </a:r>
          </a:p>
          <a:p>
            <a:endParaRPr lang="en-US" dirty="0" smtClean="0">
              <a:cs typeface="Arial" pitchFamily="34" charset="0"/>
            </a:endParaRPr>
          </a:p>
          <a:p>
            <a:r>
              <a:rPr lang="en-US" dirty="0" smtClean="0">
                <a:cs typeface="Arial" pitchFamily="34" charset="0"/>
              </a:rPr>
              <a:t>When starting a new project, it is important to check to see if the work is duplicating data that has already been collected/generated. Funders are keen to avoid funding new projects to reproduce data that has already been collected. At a minimum, it is a good idea for researchers to carry out a search of any data </a:t>
            </a:r>
            <a:r>
              <a:rPr lang="en-US" dirty="0" err="1" smtClean="0">
                <a:cs typeface="Arial" pitchFamily="34" charset="0"/>
              </a:rPr>
              <a:t>centres</a:t>
            </a:r>
            <a:r>
              <a:rPr lang="en-US" dirty="0" smtClean="0">
                <a:cs typeface="Arial" pitchFamily="34" charset="0"/>
              </a:rPr>
              <a:t> that are supported by the funder they are seeking support from. For instance, researchers seeking ESRC funding should at least carry out a search of the data available in the UK Data Service. It might also be a good idea for researchers to consult subject librarians in their institutions for advice on other data sources to check. </a:t>
            </a:r>
          </a:p>
          <a:p>
            <a:endParaRPr lang="en-US" dirty="0" smtClean="0">
              <a:cs typeface="Arial" pitchFamily="34" charset="0"/>
            </a:endParaRPr>
          </a:p>
          <a:p>
            <a:pPr defTabSz="876322"/>
            <a:r>
              <a:rPr lang="en-US" dirty="0" smtClean="0">
                <a:cs typeface="Arial" pitchFamily="34" charset="0"/>
              </a:rPr>
              <a:t>It is crucial that researchers bear in mind any restrictions that are associated with consent forms used within the project and that the data management plans and pathway to impact statements do not contradict what is said in the consent form. For example, if the consent forms states that all data collected will be destroyed following the project, then this should be stated in the data management plan and pathway to impact statement. In many cases, different people may complete different parts of the grant application so ensuring that there is consistency between these three elements will be crucial. If working with sensitive personal data, it is a good idea to have someone from the ethics committee review the data management plan.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charset="0"/>
                <a:cs typeface="Arial" charset="0"/>
              </a:rPr>
              <a:t>Hertfordshire also provide a standard folder structure to researchers to use in new projects to help organise their data during the active phase. </a:t>
            </a:r>
          </a:p>
          <a:p>
            <a:endParaRPr lang="en-GB" dirty="0" smtClean="0">
              <a:latin typeface="Arial" charset="0"/>
              <a:cs typeface="Arial" charset="0"/>
            </a:endParaRPr>
          </a:p>
          <a:p>
            <a:r>
              <a:rPr lang="en-GB" dirty="0" smtClean="0"/>
              <a:t>It is a good idea to use standards when collecting and documenting data. For example, the Data Documentation Initiative (DDI) which is an international metadata standard for the social and behavioural sciences  may be a useful metadata standard to use for population health studies. </a:t>
            </a:r>
          </a:p>
          <a:p>
            <a:endParaRPr lang="en-GB" dirty="0" smtClean="0"/>
          </a:p>
          <a:p>
            <a:r>
              <a:rPr lang="en-GB" dirty="0" smtClean="0"/>
              <a:t>MRC  provides some excellent guidance on standards that might be relevant for health researchers in its Policy and Guidance on Sharing of Research Data from Population and Patient Studies, v01-00, 23 November 2011</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UK Data service (formerly UKDA) provides excellent guidance on how to </a:t>
            </a:r>
            <a:r>
              <a:rPr lang="en-GB" dirty="0" err="1" smtClean="0"/>
              <a:t>anonymise</a:t>
            </a:r>
            <a:r>
              <a:rPr lang="en-GB" dirty="0" smtClean="0"/>
              <a:t> data and, more importantly, tips on what data to collect to avoid a vast amount of effort going into redacting data to allow it to be shared (i.e., assessing whether you need to collect certain fields of information early can mean you avoid having to redact it out later at a cost). </a:t>
            </a:r>
          </a:p>
          <a:p>
            <a:endParaRPr lang="en-GB" dirty="0" smtClean="0"/>
          </a:p>
          <a:p>
            <a:r>
              <a:rPr lang="en-GB" dirty="0" smtClean="0"/>
              <a:t>Determinants of young Adult Social well-being and Health (DASH) study group here at Glasgow has some very good advice on data sharing processes that can reduce accidental dissemination of sensitive data. </a:t>
            </a:r>
          </a:p>
          <a:p>
            <a:r>
              <a:rPr lang="en-GB" dirty="0" smtClean="0"/>
              <a:t>DASH Data Sharing Policy November 2012 version 1_draft 2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6322"/>
            <a:r>
              <a:rPr lang="en-US" dirty="0" smtClean="0">
                <a:latin typeface="Arial" pitchFamily="34" charset="0"/>
                <a:cs typeface="Arial" pitchFamily="34" charset="0"/>
              </a:rPr>
              <a:t>Researchers should contact local or central IT services for advice on short term and longer term storage requirements. It is important to get this started early enough to be able to identify any additional costs that may need to be factored into the grant application. </a:t>
            </a:r>
          </a:p>
          <a:p>
            <a:pPr defTabSz="876322"/>
            <a:endParaRPr lang="en-US" dirty="0" smtClean="0">
              <a:latin typeface="Arial" pitchFamily="34" charset="0"/>
              <a:cs typeface="Arial" pitchFamily="34" charset="0"/>
            </a:endParaRPr>
          </a:p>
          <a:p>
            <a:pPr defTabSz="876322"/>
            <a:r>
              <a:rPr lang="en-GB" dirty="0" smtClean="0">
                <a:latin typeface="Arial" charset="0"/>
                <a:cs typeface="Arial" charset="0"/>
              </a:rPr>
              <a:t>Most researchers work using collaborative tools such as </a:t>
            </a:r>
            <a:r>
              <a:rPr lang="en-GB" dirty="0" err="1" smtClean="0">
                <a:latin typeface="Arial" charset="0"/>
                <a:cs typeface="Arial" charset="0"/>
              </a:rPr>
              <a:t>DropBox</a:t>
            </a:r>
            <a:r>
              <a:rPr lang="en-GB" dirty="0" smtClean="0">
                <a:latin typeface="Arial" charset="0"/>
                <a:cs typeface="Arial" charset="0"/>
              </a:rPr>
              <a:t> and Google Docs. Janet are offering some more secure cloud-based spaces to help researchers. Talk to IT support to make sure what you plan to use is fit for purpose. </a:t>
            </a:r>
            <a:endParaRPr lang="en-GB" dirty="0" smtClean="0"/>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Researchers will need to think about how data will be backed-up if they plan to work outside the university system (i.e., remotely using laptops or personal devices). </a:t>
            </a:r>
          </a:p>
          <a:p>
            <a:pPr defTabSz="876322"/>
            <a:endParaRPr lang="en-US" dirty="0" smtClean="0">
              <a:latin typeface="Arial" pitchFamily="34" charset="0"/>
              <a:cs typeface="Arial" pitchFamily="34" charset="0"/>
            </a:endParaRPr>
          </a:p>
          <a:p>
            <a:pPr defTabSz="876322"/>
            <a:endParaRPr lang="en-US"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charset="0"/>
                <a:cs typeface="Arial" charset="0"/>
              </a:rPr>
              <a:t>Active selection – not just at the end of the project!</a:t>
            </a:r>
          </a:p>
          <a:p>
            <a:pPr defTabSz="876322"/>
            <a:endParaRPr lang="en-US" dirty="0" smtClean="0">
              <a:latin typeface="Arial" pitchFamily="34" charset="0"/>
              <a:cs typeface="Arial" pitchFamily="34" charset="0"/>
            </a:endParaRPr>
          </a:p>
          <a:p>
            <a:r>
              <a:rPr lang="en-GB" dirty="0" smtClean="0">
                <a:latin typeface="Arial" charset="0"/>
                <a:cs typeface="Arial" charset="0"/>
              </a:rPr>
              <a:t>At a minimum, researchers should ensure that any data required to validate published research findings are retained in line with funders’ mandates. </a:t>
            </a:r>
          </a:p>
          <a:p>
            <a:endParaRPr lang="en-GB" dirty="0" smtClean="0">
              <a:latin typeface="Arial" charset="0"/>
              <a:cs typeface="Arial" charset="0"/>
            </a:endParaRPr>
          </a:p>
          <a:p>
            <a:r>
              <a:rPr lang="en-GB" dirty="0" smtClean="0">
                <a:latin typeface="Arial" charset="0"/>
                <a:cs typeface="Arial" charset="0"/>
              </a:rPr>
              <a:t>It is a good idea for central support to work with researchers in specific disciplines to determine what level of data would be required – raw data, algorithms, visualisations? </a:t>
            </a:r>
          </a:p>
          <a:p>
            <a:endParaRPr lang="en-GB" dirty="0" smtClean="0">
              <a:latin typeface="Arial" charset="0"/>
              <a:cs typeface="Arial" charset="0"/>
            </a:endParaRPr>
          </a:p>
          <a:p>
            <a:r>
              <a:rPr lang="en-GB" dirty="0" smtClean="0">
                <a:latin typeface="Arial" charset="0"/>
                <a:cs typeface="Arial" charset="0"/>
              </a:rPr>
              <a:t>Leeds example</a:t>
            </a:r>
          </a:p>
          <a:p>
            <a:r>
              <a:rPr lang="en-GB" dirty="0" smtClean="0">
                <a:latin typeface="Arial" charset="0"/>
                <a:cs typeface="Arial" charset="0"/>
              </a:rPr>
              <a:t>A researcher who images spines always captures more of the spinal area than he needs at a higher resolution than is needed as the image preparation phase is more expensive than the image capture phase.</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6322"/>
            <a:r>
              <a:rPr lang="en-US" dirty="0" smtClean="0">
                <a:latin typeface="Arial" pitchFamily="34" charset="0"/>
                <a:cs typeface="Arial" pitchFamily="34" charset="0"/>
              </a:rPr>
              <a:t>Researchers may find the NERC data value checklist useful at the pre-award stage. The checklist helps researchers to identify any potential outputs that may have longer term value and should be retained.  The checklist is also used to assess quality, integrity and originality of the data at the point of deposit into a data centre once the project has been completed.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Once the project has been completed, the DCC How-to select and appraise research data might be useful in identifying data that warrants longer-term retention.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charset="0"/>
                <a:cs typeface="Arial" charset="0"/>
              </a:rPr>
              <a:t>A number of UK HEIs are developing and testing data repositories and data catalogues to record data that is perhaps held outside the University (e.g., data centres). Valerie will talk about some of the work being done here at Glasgow a bit later. </a:t>
            </a:r>
            <a:r>
              <a:rPr lang="en-GB" dirty="0" err="1" smtClean="0">
                <a:latin typeface="Arial" charset="0"/>
                <a:cs typeface="Arial" charset="0"/>
              </a:rPr>
              <a:t>Jisc</a:t>
            </a:r>
            <a:r>
              <a:rPr lang="en-GB" dirty="0" smtClean="0">
                <a:latin typeface="Arial" charset="0"/>
                <a:cs typeface="Arial" charset="0"/>
              </a:rPr>
              <a:t> and DCC developing a national research data registry to assist with </a:t>
            </a:r>
            <a:r>
              <a:rPr lang="en-GB" dirty="0" err="1" smtClean="0">
                <a:latin typeface="Arial" charset="0"/>
                <a:cs typeface="Arial" charset="0"/>
              </a:rPr>
              <a:t>visiblity</a:t>
            </a:r>
            <a:r>
              <a:rPr lang="en-GB" dirty="0" smtClean="0">
                <a:latin typeface="Arial" charset="0"/>
                <a:cs typeface="Arial" charset="0"/>
              </a:rPr>
              <a:t>.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However, it is not always the case that the data will need to be held at the university. Many funders support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and will expect that the data is deposited at the end of the project. In these cases, the researchers just need to be sure to register this with the university so that a link between the published output(s) and the underlying data are recorded to comply with the RCUK OA policy. </a:t>
            </a:r>
          </a:p>
          <a:p>
            <a:endParaRPr lang="en-GB" dirty="0" smtClean="0"/>
          </a:p>
          <a:p>
            <a:r>
              <a:rPr lang="en-US" dirty="0" smtClean="0">
                <a:latin typeface="Arial" pitchFamily="34" charset="0"/>
                <a:cs typeface="Arial" pitchFamily="34" charset="0"/>
              </a:rPr>
              <a:t>In the event that there is no dedicated data centre supported by the funder and the University is unable to accept the data at the end of the project, researchers may be able to find an alternative data centre in which to deposit their data. </a:t>
            </a:r>
            <a:r>
              <a:rPr lang="en-US" dirty="0" err="1" smtClean="0">
                <a:latin typeface="Arial" pitchFamily="34" charset="0"/>
                <a:cs typeface="Arial" pitchFamily="34" charset="0"/>
              </a:rPr>
              <a:t>Databib</a:t>
            </a:r>
            <a:r>
              <a:rPr lang="en-US" dirty="0" smtClean="0">
                <a:latin typeface="Arial" pitchFamily="34" charset="0"/>
                <a:cs typeface="Arial" pitchFamily="34" charset="0"/>
              </a:rPr>
              <a:t> provides a searchable list of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by name and by subject.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Funders don’t just want the data to be retained for validation but also to enable reuse. </a:t>
            </a:r>
          </a:p>
          <a:p>
            <a:endParaRPr lang="en-GB" dirty="0" smtClean="0"/>
          </a:p>
          <a:p>
            <a:r>
              <a:rPr lang="en-GB" dirty="0" smtClean="0"/>
              <a:t>There is no point in investing in retaining the data if it can’t be used. Consider who will need or want to access the data and ensure that you are aware of your funders’ expectations.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0"/>
              </a:spcAft>
              <a:buNone/>
            </a:pPr>
            <a:r>
              <a:rPr lang="en-GB" dirty="0" smtClean="0"/>
              <a:t>Always going to be a </a:t>
            </a:r>
            <a:r>
              <a:rPr lang="en-GB" dirty="0" err="1" smtClean="0"/>
              <a:t>blanace</a:t>
            </a:r>
            <a:r>
              <a:rPr lang="en-GB" dirty="0" smtClean="0"/>
              <a:t> for health researchers between access and data protection. But there are ways to share if you put a bit of effort into it. </a:t>
            </a:r>
          </a:p>
          <a:p>
            <a:pPr lvl="1">
              <a:spcAft>
                <a:spcPts val="0"/>
              </a:spcAft>
              <a:buNone/>
            </a:pPr>
            <a:endParaRPr lang="en-GB" dirty="0" smtClean="0"/>
          </a:p>
          <a:p>
            <a:pPr lvl="1">
              <a:spcAft>
                <a:spcPts val="0"/>
              </a:spcAft>
              <a:buNone/>
            </a:pPr>
            <a:r>
              <a:rPr lang="en-GB" dirty="0" smtClean="0"/>
              <a:t>If you do put in the effort, there can be rewards. </a:t>
            </a:r>
          </a:p>
          <a:p>
            <a:pPr lvl="1">
              <a:spcAft>
                <a:spcPts val="0"/>
              </a:spcAft>
              <a:buNone/>
            </a:pPr>
            <a:endParaRPr lang="en-GB" dirty="0" smtClean="0"/>
          </a:p>
          <a:p>
            <a:pPr lvl="1">
              <a:spcAft>
                <a:spcPts val="0"/>
              </a:spcAft>
              <a:buNone/>
            </a:pPr>
            <a:r>
              <a:rPr lang="en-GB" dirty="0" smtClean="0"/>
              <a:t>Remember – access doesn’t have to mean that people have to mean barrier-free. You can set up terms and conditions and registration pages.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xfrm>
            <a:off x="687027" y="4344357"/>
            <a:ext cx="5483946" cy="4113169"/>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2958"/>
            <a:endParaRPr lang="en-US"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 FAQs for the Health Technology Assessment Programme, NHS clarifies that...</a:t>
            </a:r>
          </a:p>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DOH Research Governance Framework lists the</a:t>
            </a:r>
            <a:r>
              <a:rPr lang="en-GB" baseline="0" dirty="0" smtClean="0"/>
              <a:t> following things as responsibilities of researchers.</a:t>
            </a:r>
          </a:p>
          <a:p>
            <a:endParaRPr lang="en-GB" baseline="0" dirty="0" smtClean="0"/>
          </a:p>
          <a:p>
            <a:r>
              <a:rPr lang="en-GB" baseline="0" dirty="0" smtClean="0"/>
              <a:t>Although they don’t ask for DMPs, they clearly expect researchers to think about (and plan for) data management throughout the lifecycle.</a:t>
            </a:r>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4588" y="687388"/>
            <a:ext cx="4568825" cy="3427412"/>
          </a:xfrm>
          <a:ln/>
        </p:spPr>
      </p:sp>
      <p:sp>
        <p:nvSpPr>
          <p:cNvPr id="29699" name="Rectangle 3"/>
          <p:cNvSpPr>
            <a:spLocks noGrp="1" noChangeArrowheads="1"/>
          </p:cNvSpPr>
          <p:nvPr>
            <p:ph type="body" idx="1"/>
          </p:nvPr>
        </p:nvSpPr>
        <p:spPr>
          <a:noFill/>
          <a:ln/>
        </p:spPr>
        <p:txBody>
          <a:bodyPr/>
          <a:lstStyle/>
          <a:p>
            <a:r>
              <a:rPr lang="en-GB" smtClean="0">
                <a:ea typeface="ＭＳ Ｐゴシック" pitchFamily="34" charset="-128"/>
              </a:rPr>
              <a:t>I recommend this ICPSR resource</a:t>
            </a:r>
          </a:p>
          <a:p>
            <a:pPr>
              <a:buFontTx/>
              <a:buChar char="-"/>
            </a:pPr>
            <a:r>
              <a:rPr lang="en-GB" smtClean="0">
                <a:ea typeface="ＭＳ Ｐゴシック" pitchFamily="34" charset="-128"/>
              </a:rPr>
              <a:t>It explains the importance of different questions as a pointer to how to answer</a:t>
            </a:r>
          </a:p>
          <a:p>
            <a:pPr>
              <a:buFontTx/>
              <a:buChar char="-"/>
            </a:pPr>
            <a:r>
              <a:rPr lang="en-GB" smtClean="0">
                <a:ea typeface="ＭＳ Ｐゴシック" pitchFamily="34" charset="-128"/>
              </a:rPr>
              <a:t>Examples are given. This is the most frequent request we get at DCC - examples help researchers think of what to write for their context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noted, funders’ requirements have changed in recent years. If in doubt, it is always advisable to check to ensure that you understand what is expected of you. </a:t>
            </a:r>
          </a:p>
          <a:p>
            <a:endParaRPr lang="en-GB" dirty="0" smtClean="0"/>
          </a:p>
          <a:p>
            <a:r>
              <a:rPr lang="en-GB" dirty="0" smtClean="0"/>
              <a:t>The DCC has produced an at-a-glance overview of UK funders’ policies with regards to data management planning and sharing. </a:t>
            </a:r>
          </a:p>
          <a:p>
            <a:endParaRPr lang="en-GB" dirty="0" smtClean="0"/>
          </a:p>
          <a:p>
            <a:r>
              <a:rPr lang="en-GB" dirty="0" smtClean="0"/>
              <a:t>If you click on any of the funders on the left hand side of the screen, you will find more detailed information about what that funder expects. </a:t>
            </a:r>
          </a:p>
          <a:p>
            <a:endParaRPr lang="en-GB" dirty="0" smtClean="0"/>
          </a:p>
          <a:p>
            <a:r>
              <a:rPr lang="en-GB" dirty="0" smtClean="0"/>
              <a:t>DCC updates this table frequently.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an example of the more detailed information you’ll find if you click on any of the funders in the policy overview table. </a:t>
            </a:r>
          </a:p>
          <a:p>
            <a:endParaRPr lang="en-GB" dirty="0" smtClean="0"/>
          </a:p>
          <a:p>
            <a:r>
              <a:rPr lang="en-GB" dirty="0" smtClean="0"/>
              <a:t>DCC provides a collection of useful links to funder guidance and other external resources.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Has been growing over the past decade. As far back as 2007, OECD declared that publicly funded research is a public good.</a:t>
            </a:r>
          </a:p>
          <a:p>
            <a:endParaRPr lang="en-GB" dirty="0" smtClean="0"/>
          </a:p>
          <a:p>
            <a:r>
              <a:rPr lang="en-GB" dirty="0" smtClean="0"/>
              <a:t>First quote, from RCUK Common principles. </a:t>
            </a:r>
          </a:p>
          <a:p>
            <a:endParaRPr lang="en-GB" dirty="0" smtClean="0"/>
          </a:p>
          <a:p>
            <a:r>
              <a:rPr lang="en-GB" dirty="0" smtClean="0"/>
              <a:t>Second and third quotes from Health Research Authority (HRA) press release, May 13, 2013 about plans for promoting transparency around publication of health research findings. </a:t>
            </a:r>
          </a:p>
          <a:p>
            <a:endParaRPr lang="en-GB" dirty="0" smtClean="0"/>
          </a:p>
          <a:p>
            <a:r>
              <a:rPr lang="en-GB" dirty="0" smtClean="0"/>
              <a:t>Based on HRA workshops with patient groups and the public, clear that patients and the public expect more openness with research findings. </a:t>
            </a:r>
          </a:p>
          <a:p>
            <a:endParaRPr lang="en-GB" dirty="0" smtClean="0"/>
          </a:p>
          <a:p>
            <a:pPr>
              <a:spcBef>
                <a:spcPts val="0"/>
              </a:spcBef>
              <a:defRPr/>
            </a:pPr>
            <a:r>
              <a:rPr lang="en-GB" dirty="0" smtClean="0"/>
              <a:t>The workshops were run in 2013 as part of a public dialogue project and were supported and funded by </a:t>
            </a:r>
            <a:r>
              <a:rPr lang="en-GB" dirty="0" err="1" smtClean="0"/>
              <a:t>Sciencewise</a:t>
            </a:r>
            <a:r>
              <a:rPr lang="en-GB" dirty="0" smtClean="0"/>
              <a:t> Expert Resource Centre, which is the UK’s national centre for public dialogue in policy making involving science and technology issues</a:t>
            </a:r>
            <a:r>
              <a:rPr lang="en-GB" sz="1400" dirty="0" smtClean="0"/>
              <a:t>. </a:t>
            </a:r>
          </a:p>
          <a:p>
            <a:r>
              <a:rPr lang="en-GB" dirty="0" err="1" smtClean="0"/>
              <a:t>www.sciencewise-erc.org.uk</a:t>
            </a:r>
            <a:r>
              <a:rPr lang="en-GB" dirty="0" smtClean="0"/>
              <a:t>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RCUK OA policy revised in 2012 to require a statement in published papers on how to access the underlying data.</a:t>
            </a:r>
          </a:p>
          <a:p>
            <a:endParaRPr lang="en-GB" dirty="0" smtClean="0"/>
          </a:p>
          <a:p>
            <a:r>
              <a:rPr lang="en-GB" dirty="0" smtClean="0"/>
              <a:t>MRC Strategic Plan (2009-2014) states that data are at the heart of MRC’s ability to improve the understanding of human health,.</a:t>
            </a:r>
          </a:p>
          <a:p>
            <a:endParaRPr lang="en-GB" dirty="0" smtClean="0"/>
          </a:p>
          <a:p>
            <a:r>
              <a:rPr lang="en-GB" dirty="0" err="1" smtClean="0"/>
              <a:t>Wellcome</a:t>
            </a:r>
            <a:r>
              <a:rPr lang="en-GB" dirty="0" smtClean="0"/>
              <a:t> Trust has recently extended the OA mandate to include monographs as well as articles. </a:t>
            </a:r>
          </a:p>
          <a:p>
            <a:endParaRPr lang="en-GB" dirty="0" smtClean="0"/>
          </a:p>
          <a:p>
            <a:r>
              <a:rPr lang="en-GB" dirty="0" err="1" smtClean="0"/>
              <a:t>AllTrials</a:t>
            </a:r>
            <a:r>
              <a:rPr lang="en-GB" dirty="0" smtClean="0"/>
              <a:t> is working to make clinical trial data more accessible and has support from the majority of funding bodies. </a:t>
            </a:r>
          </a:p>
          <a:p>
            <a:endParaRPr lang="en-GB" dirty="0" smtClean="0"/>
          </a:p>
          <a:p>
            <a:r>
              <a:rPr lang="en-GB" dirty="0" smtClean="0"/>
              <a:t>G8 Science Ministers statement in  June 2013, open data is a key goal. </a:t>
            </a:r>
          </a:p>
          <a:p>
            <a:r>
              <a:rPr lang="en-GB" dirty="0" smtClean="0"/>
              <a:t>‘To the greatest extent and with the fewest constraints possible publicly funded scientific research data should be open, while at the same time respecting concerns in relation to privacy, safety, security and commercial interests, whilst acknowledging the legitimate concerns of private partners.’</a:t>
            </a:r>
          </a:p>
          <a:p>
            <a:endParaRPr lang="en-GB" dirty="0" smtClean="0"/>
          </a:p>
          <a:p>
            <a:r>
              <a:rPr lang="en-GB" dirty="0" smtClean="0"/>
              <a:t>Here in Glasgow University, there is also recognition that sharing data can reduce costs and increase potential for novel research. Health Economics and Health Technology Assessment (HEHTA) was launched in March 2012. </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Important to remember that research data may include bits of software and algorithms that are developed to perform analysis or to visualise the data. In many cases, these are of higher value than the data themselves (e.g., in some gene sequencing projects the algorithms are the main research output – not the genetic code data itself). </a:t>
            </a:r>
          </a:p>
          <a:p>
            <a:endParaRPr lang="en-GB" dirty="0" smtClean="0"/>
          </a:p>
          <a:p>
            <a:endParaRPr lang="en-GB" dirty="0" smtClean="0"/>
          </a:p>
          <a:p>
            <a:r>
              <a:rPr lang="en-GB" dirty="0" smtClean="0"/>
              <a:t>‘In the context of these </a:t>
            </a:r>
            <a:r>
              <a:rPr lang="en-GB" i="1" dirty="0" smtClean="0"/>
              <a:t>Principles and Guidelines, “research data” are</a:t>
            </a:r>
          </a:p>
          <a:p>
            <a:r>
              <a:rPr lang="en-GB" dirty="0" smtClean="0"/>
              <a:t>defined as factual records (numerical scores, textual records, images and</a:t>
            </a:r>
          </a:p>
          <a:p>
            <a:r>
              <a:rPr lang="en-GB" dirty="0" smtClean="0"/>
              <a:t>sounds) used as primary sources for scientific research, and that are</a:t>
            </a:r>
          </a:p>
          <a:p>
            <a:r>
              <a:rPr lang="en-GB" dirty="0" smtClean="0"/>
              <a:t>commonly accepted in the scientific community as necessary to validate</a:t>
            </a:r>
          </a:p>
          <a:p>
            <a:r>
              <a:rPr lang="en-GB" dirty="0" smtClean="0"/>
              <a:t>research findings. A research data set constitutes a systematic, partial representation</a:t>
            </a:r>
          </a:p>
          <a:p>
            <a:r>
              <a:rPr lang="en-GB" dirty="0" smtClean="0"/>
              <a:t>of the subject being investigated.’ </a:t>
            </a:r>
          </a:p>
          <a:p>
            <a:r>
              <a:rPr lang="en-GB" dirty="0" smtClean="0"/>
              <a:t>OECD PRINCIPLES AND GUIDELINES FOR ACCESS TO RESEARCH DATA FROM PUBLIC FUNDING – © OECD 2007</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buFont typeface="Arial" pitchFamily="34" charset="0"/>
              <a:buChar char="•"/>
            </a:pPr>
            <a:r>
              <a:rPr lang="en-US" dirty="0" smtClean="0"/>
              <a:t>Instrument measurements</a:t>
            </a:r>
          </a:p>
          <a:p>
            <a:pPr>
              <a:spcBef>
                <a:spcPts val="1200"/>
              </a:spcBef>
              <a:buFont typeface="Arial" pitchFamily="34" charset="0"/>
              <a:buChar char="•"/>
            </a:pPr>
            <a:r>
              <a:rPr lang="en-US" dirty="0" smtClean="0"/>
              <a:t>Experimental observations</a:t>
            </a:r>
          </a:p>
          <a:p>
            <a:pPr>
              <a:spcBef>
                <a:spcPts val="1200"/>
              </a:spcBef>
              <a:buFont typeface="Arial" pitchFamily="34" charset="0"/>
              <a:buChar char="•"/>
            </a:pPr>
            <a:r>
              <a:rPr lang="en-US" dirty="0" smtClean="0"/>
              <a:t>Still images, video and audio</a:t>
            </a:r>
          </a:p>
          <a:p>
            <a:pPr>
              <a:spcBef>
                <a:spcPts val="1200"/>
              </a:spcBef>
              <a:buFont typeface="Arial" pitchFamily="34" charset="0"/>
              <a:buChar char="•"/>
            </a:pPr>
            <a:r>
              <a:rPr lang="en-GB" dirty="0" smtClean="0"/>
              <a:t>Text documents, spreadsheets, databases</a:t>
            </a:r>
          </a:p>
          <a:p>
            <a:pPr>
              <a:spcBef>
                <a:spcPts val="1200"/>
              </a:spcBef>
              <a:buFont typeface="Arial" pitchFamily="34" charset="0"/>
              <a:buChar char="•"/>
            </a:pPr>
            <a:r>
              <a:rPr lang="en-GB" dirty="0" smtClean="0"/>
              <a:t>Quantitative data (e.g. survey data)</a:t>
            </a:r>
          </a:p>
          <a:p>
            <a:pPr>
              <a:spcBef>
                <a:spcPts val="1200"/>
              </a:spcBef>
              <a:buFont typeface="Arial" pitchFamily="34" charset="0"/>
              <a:buChar char="•"/>
            </a:pPr>
            <a:r>
              <a:rPr lang="en-US" dirty="0" smtClean="0"/>
              <a:t>Survey results &amp; interview transcripts</a:t>
            </a:r>
          </a:p>
          <a:p>
            <a:pPr>
              <a:spcBef>
                <a:spcPts val="1200"/>
              </a:spcBef>
              <a:buFont typeface="Arial" pitchFamily="34" charset="0"/>
              <a:buChar char="•"/>
            </a:pPr>
            <a:r>
              <a:rPr lang="en-GB" dirty="0" smtClean="0"/>
              <a:t>Simulation data, </a:t>
            </a:r>
            <a:r>
              <a:rPr lang="en-US" dirty="0" smtClean="0"/>
              <a:t>models &amp; software</a:t>
            </a:r>
          </a:p>
          <a:p>
            <a:pPr>
              <a:spcBef>
                <a:spcPts val="1200"/>
              </a:spcBef>
              <a:buFont typeface="Arial" pitchFamily="34" charset="0"/>
              <a:buChar char="•"/>
            </a:pPr>
            <a:r>
              <a:rPr lang="en-GB" dirty="0" smtClean="0"/>
              <a:t>Slides, artefacts, specimens, samples </a:t>
            </a:r>
          </a:p>
          <a:p>
            <a:pPr>
              <a:spcBef>
                <a:spcPts val="1200"/>
              </a:spcBef>
              <a:buFont typeface="Arial" pitchFamily="34" charset="0"/>
              <a:buChar char="•"/>
            </a:pPr>
            <a:r>
              <a:rPr lang="en-GB" dirty="0" smtClean="0"/>
              <a:t>Questionnaires</a:t>
            </a:r>
          </a:p>
          <a:p>
            <a:pPr>
              <a:spcBef>
                <a:spcPts val="1200"/>
              </a:spcBef>
              <a:buFont typeface="Arial" pitchFamily="34" charset="0"/>
              <a:buChar char="•"/>
            </a:pPr>
            <a:r>
              <a:rPr lang="en-US" dirty="0" smtClean="0"/>
              <a:t>Sketches, diaries, lab notebooks </a:t>
            </a:r>
            <a:r>
              <a:rPr lang="en-US" dirty="0" smtClean="0">
                <a:solidFill>
                  <a:schemeClr val="accent6"/>
                </a:solidFill>
              </a:rPr>
              <a:t>…</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cc.ac.uk/resources/how-guid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nerc.ac.uk/research/sites/data/documents/data-value-checklist.pdf"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databib.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re3data.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www.ukrio.org/what-we-do/code-of-practice-for-research/" TargetMode="External"/><Relationship Id="rId4" Type="http://schemas.openxmlformats.org/officeDocument/2006/relationships/hyperlink" Target="http://www.rcuk.ac.uk/research/Pages/DataPolicy.asp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metajnl.com/" TargetMode="External"/><Relationship Id="rId3" Type="http://schemas.openxmlformats.org/officeDocument/2006/relationships/hyperlink" Target="http://databib.org/" TargetMode="External"/><Relationship Id="rId7" Type="http://schemas.openxmlformats.org/officeDocument/2006/relationships/hyperlink" Target="http://www.dcc.ac.uk/resources/how-guides/cite-datase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dcc.ac.uk/resources/how-guides/license-research-data" TargetMode="External"/><Relationship Id="rId5" Type="http://schemas.openxmlformats.org/officeDocument/2006/relationships/hyperlink" Target="http://www.re3data.org/" TargetMode="External"/><Relationship Id="rId4" Type="http://schemas.openxmlformats.org/officeDocument/2006/relationships/hyperlink" Target="https://www.datagateway.mrc.ac.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hta.ac.uk/funding/troubleshooting/index.html" TargetMode="External"/><Relationship Id="rId4" Type="http://schemas.openxmlformats.org/officeDocument/2006/relationships/image" Target="../media/image29.gif"/></Relationships>
</file>

<file path=ppt/slides/_rels/slide29.xml.rels><?xml version="1.0" encoding="UTF-8" standalone="yes"?>
<Relationships xmlns="http://schemas.openxmlformats.org/package/2006/relationships"><Relationship Id="rId3" Type="http://schemas.openxmlformats.org/officeDocument/2006/relationships/hyperlink" Target="http://www.gov.uk/government/uploads/system/uploads/attachment_data/file/139565/dh_4122427.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www.dcc.ac.uk/resources/data-management-plans" TargetMode="Externa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icpsr.umich.edu/icpsrweb/content/datamanagement/dmp/framework.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ukVHHKp6sck&amp;feature=c4-overview&amp;list=UULTOHF6qQrYhEvQzbu03tT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http://www.alltrials.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aoml.noaa.gov/phod/graphics/dacdata/globpop.gif" TargetMode="External"/><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hyperlink" Target="http://www.aoml.noaa.gov/phod/dac/array_growth.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Research Data Management </a:t>
            </a:r>
            <a:br>
              <a:rPr lang="en-GB" sz="4800" dirty="0" smtClean="0">
                <a:solidFill>
                  <a:schemeClr val="accent6"/>
                </a:solidFill>
                <a:latin typeface="Calibri" pitchFamily="34" charset="0"/>
                <a:cs typeface="Calibri" pitchFamily="34" charset="0"/>
              </a:rPr>
            </a:br>
            <a:r>
              <a:rPr lang="en-GB" sz="4800" dirty="0" smtClean="0">
                <a:solidFill>
                  <a:schemeClr val="accent6"/>
                </a:solidFill>
                <a:latin typeface="Calibri" pitchFamily="34" charset="0"/>
                <a:cs typeface="Calibri" pitchFamily="34" charset="0"/>
              </a:rPr>
              <a:t>for researchers</a:t>
            </a: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611560" y="4221088"/>
            <a:ext cx="8381291" cy="1438672"/>
          </a:xfrm>
        </p:spPr>
        <p:txBody>
          <a:bodyPr/>
          <a:lstStyle/>
          <a:p>
            <a:pPr algn="ctr"/>
            <a:r>
              <a:rPr lang="en-GB" sz="2400" dirty="0" smtClean="0">
                <a:solidFill>
                  <a:schemeClr val="accent2"/>
                </a:solidFill>
                <a:cs typeface="Calibri" pitchFamily="34" charset="0"/>
              </a:rPr>
              <a:t>Sarah Jones &amp; Joy </a:t>
            </a:r>
            <a:r>
              <a:rPr lang="en-GB" sz="2400" dirty="0" smtClean="0">
                <a:solidFill>
                  <a:schemeClr val="accent2"/>
                </a:solidFill>
                <a:cs typeface="Calibri" pitchFamily="34" charset="0"/>
              </a:rPr>
              <a:t>Davidson</a:t>
            </a:r>
          </a:p>
          <a:p>
            <a:pPr algn="ctr"/>
            <a:r>
              <a:rPr lang="en-GB" sz="2400" dirty="0" smtClean="0">
                <a:solidFill>
                  <a:schemeClr val="accent2"/>
                </a:solidFill>
                <a:cs typeface="Calibri" pitchFamily="34" charset="0"/>
              </a:rPr>
              <a:t>Digital </a:t>
            </a:r>
            <a:r>
              <a:rPr lang="en-GB" sz="2400" dirty="0" smtClean="0">
                <a:solidFill>
                  <a:schemeClr val="accent2"/>
                </a:solidFill>
                <a:cs typeface="Calibri" pitchFamily="34" charset="0"/>
              </a:rPr>
              <a:t>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692696"/>
            <a:ext cx="9144000" cy="720080"/>
          </a:xfrm>
        </p:spPr>
        <p:txBody>
          <a:bodyPr/>
          <a:lstStyle/>
          <a:p>
            <a:pPr eaLnBrk="1" hangingPunct="1"/>
            <a:r>
              <a:rPr lang="en-GB" dirty="0" smtClean="0">
                <a:latin typeface="Arial" pitchFamily="34" charset="0"/>
              </a:rPr>
              <a:t>What activities are involved in research data management (RDM)?</a:t>
            </a:r>
          </a:p>
        </p:txBody>
      </p:sp>
      <p:sp>
        <p:nvSpPr>
          <p:cNvPr id="8195" name="Rectangle 3"/>
          <p:cNvSpPr>
            <a:spLocks noGrp="1" noChangeArrowheads="1"/>
          </p:cNvSpPr>
          <p:nvPr>
            <p:ph idx="1"/>
          </p:nvPr>
        </p:nvSpPr>
        <p:spPr>
          <a:xfrm>
            <a:off x="323528" y="1988840"/>
            <a:ext cx="8424936" cy="4336008"/>
          </a:xfrm>
        </p:spPr>
        <p:txBody>
          <a:bodyPr/>
          <a:lstStyle/>
          <a:p>
            <a:pPr eaLnBrk="1" hangingPunct="1">
              <a:spcAft>
                <a:spcPct val="30000"/>
              </a:spcAft>
              <a:buSzPct val="100000"/>
            </a:pPr>
            <a:r>
              <a:rPr lang="en-GB" dirty="0" smtClean="0">
                <a:solidFill>
                  <a:schemeClr val="accent6"/>
                </a:solidFill>
              </a:rPr>
              <a:t>Data Management Planning</a:t>
            </a:r>
            <a:endParaRPr lang="en-GB" dirty="0">
              <a:solidFill>
                <a:schemeClr val="accent6"/>
              </a:solidFill>
            </a:endParaRPr>
          </a:p>
          <a:p>
            <a:pPr eaLnBrk="1" hangingPunct="1">
              <a:spcAft>
                <a:spcPct val="30000"/>
              </a:spcAft>
              <a:buSzPct val="100000"/>
            </a:pPr>
            <a:r>
              <a:rPr lang="en-GB" dirty="0">
                <a:solidFill>
                  <a:schemeClr val="accent6"/>
                </a:solidFill>
              </a:rPr>
              <a:t>Creating data </a:t>
            </a:r>
          </a:p>
          <a:p>
            <a:pPr eaLnBrk="1" hangingPunct="1">
              <a:spcAft>
                <a:spcPct val="30000"/>
              </a:spcAft>
              <a:buSzPct val="100000"/>
            </a:pPr>
            <a:r>
              <a:rPr lang="en-GB" dirty="0">
                <a:solidFill>
                  <a:schemeClr val="accent6"/>
                </a:solidFill>
              </a:rPr>
              <a:t>Documenting data</a:t>
            </a:r>
          </a:p>
          <a:p>
            <a:pPr>
              <a:spcAft>
                <a:spcPct val="30000"/>
              </a:spcAft>
              <a:buSzPct val="100000"/>
            </a:pPr>
            <a:r>
              <a:rPr lang="en-GB" dirty="0">
                <a:solidFill>
                  <a:schemeClr val="accent6"/>
                </a:solidFill>
              </a:rPr>
              <a:t>Accessing / using data</a:t>
            </a:r>
          </a:p>
          <a:p>
            <a:pPr eaLnBrk="1" hangingPunct="1">
              <a:spcAft>
                <a:spcPct val="30000"/>
              </a:spcAft>
              <a:buSzPct val="100000"/>
            </a:pPr>
            <a:r>
              <a:rPr lang="en-GB" dirty="0">
                <a:solidFill>
                  <a:schemeClr val="accent6"/>
                </a:solidFill>
              </a:rPr>
              <a:t>Storage and backup</a:t>
            </a:r>
          </a:p>
          <a:p>
            <a:pPr eaLnBrk="1" hangingPunct="1">
              <a:spcAft>
                <a:spcPct val="30000"/>
              </a:spcAft>
              <a:buSzPct val="100000"/>
            </a:pPr>
            <a:r>
              <a:rPr lang="en-GB" dirty="0">
                <a:solidFill>
                  <a:schemeClr val="accent6"/>
                </a:solidFill>
              </a:rPr>
              <a:t>Sharing data</a:t>
            </a:r>
          </a:p>
          <a:p>
            <a:pPr eaLnBrk="1" hangingPunct="1">
              <a:spcAft>
                <a:spcPct val="30000"/>
              </a:spcAft>
              <a:buSzPct val="100000"/>
            </a:pPr>
            <a:r>
              <a:rPr lang="en-GB" dirty="0">
                <a:solidFill>
                  <a:schemeClr val="accent6"/>
                </a:solidFill>
              </a:rPr>
              <a:t>Preserving data</a:t>
            </a:r>
          </a:p>
          <a:p>
            <a:pPr eaLnBrk="1" hangingPunct="1">
              <a:buFont typeface="Arial" pitchFamily="34" charset="0"/>
              <a:buNone/>
            </a:pPr>
            <a:endParaRPr lang="en-GB" sz="2000" dirty="0" smtClean="0"/>
          </a:p>
          <a:p>
            <a:pPr eaLnBrk="1" hangingPunct="1">
              <a:buFont typeface="Arial" pitchFamily="34" charset="0"/>
              <a:buNone/>
            </a:pPr>
            <a:endParaRPr lang="en-GB" dirty="0" smtClean="0"/>
          </a:p>
          <a:p>
            <a:pPr lvl="1" eaLnBrk="1" hangingPunct="1">
              <a:buFont typeface="Arial" pitchFamily="34" charset="0"/>
              <a:buNone/>
            </a:pPr>
            <a:endParaRPr lang="en-GB" sz="1800" dirty="0" smtClean="0"/>
          </a:p>
          <a:p>
            <a:pPr lvl="1" eaLnBrk="1" hangingPunct="1">
              <a:buFontTx/>
              <a:buNone/>
            </a:pPr>
            <a:endParaRPr lang="en-GB" sz="1000" dirty="0" smtClean="0"/>
          </a:p>
        </p:txBody>
      </p:sp>
      <p:graphicFrame>
        <p:nvGraphicFramePr>
          <p:cNvPr id="5" name="Diagram 4"/>
          <p:cNvGraphicFramePr/>
          <p:nvPr>
            <p:extLst>
              <p:ext uri="{D42A27DB-BD31-4B8C-83A1-F6EECF244321}">
                <p14:modId xmlns="" xmlns:p14="http://schemas.microsoft.com/office/powerpoint/2010/main" val="63197728"/>
              </p:ext>
            </p:extLst>
          </p:nvPr>
        </p:nvGraphicFramePr>
        <p:xfrm>
          <a:off x="5076056" y="2420888"/>
          <a:ext cx="3552056"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r>
              <a:rPr lang="en-GB" dirty="0" smtClean="0"/>
              <a:t>Data creation</a:t>
            </a:r>
            <a:endParaRPr lang="en-GB" dirty="0"/>
          </a:p>
        </p:txBody>
      </p:sp>
      <p:sp>
        <p:nvSpPr>
          <p:cNvPr id="3" name="Content Placeholder 2"/>
          <p:cNvSpPr>
            <a:spLocks noGrp="1"/>
          </p:cNvSpPr>
          <p:nvPr>
            <p:ph idx="1"/>
          </p:nvPr>
        </p:nvSpPr>
        <p:spPr>
          <a:xfrm>
            <a:off x="323528" y="1844824"/>
            <a:ext cx="8568952" cy="4616152"/>
          </a:xfrm>
        </p:spPr>
        <p:txBody>
          <a:bodyPr/>
          <a:lstStyle/>
          <a:p>
            <a:pPr>
              <a:spcAft>
                <a:spcPts val="2400"/>
              </a:spcAft>
              <a:buSzPct val="100000"/>
            </a:pPr>
            <a:r>
              <a:rPr lang="en-GB" sz="2400" dirty="0" smtClean="0">
                <a:solidFill>
                  <a:schemeClr val="accent6"/>
                </a:solidFill>
              </a:rPr>
              <a:t>Decide what data will be created and how - this should be communicated to the whole research team</a:t>
            </a:r>
          </a:p>
          <a:p>
            <a:pPr>
              <a:spcAft>
                <a:spcPts val="2400"/>
              </a:spcAft>
              <a:buSzPct val="100000"/>
            </a:pPr>
            <a:r>
              <a:rPr lang="en-GB" sz="2400" dirty="0" smtClean="0">
                <a:solidFill>
                  <a:schemeClr val="accent6"/>
                </a:solidFill>
              </a:rPr>
              <a:t>Develop procedures for consistency and data quality</a:t>
            </a:r>
          </a:p>
          <a:p>
            <a:pPr marL="342900" lvl="1" indent="-342900">
              <a:spcAft>
                <a:spcPts val="2400"/>
              </a:spcAft>
              <a:buSzPct val="100000"/>
            </a:pPr>
            <a:r>
              <a:rPr lang="en-GB" sz="2400" dirty="0" smtClean="0">
                <a:solidFill>
                  <a:schemeClr val="accent6"/>
                </a:solidFill>
                <a:ea typeface="+mn-ea"/>
                <a:cs typeface="+mn-cs"/>
              </a:rPr>
              <a:t>Choose </a:t>
            </a:r>
            <a:r>
              <a:rPr lang="en-GB" sz="2400" dirty="0">
                <a:solidFill>
                  <a:schemeClr val="accent6"/>
                </a:solidFill>
                <a:ea typeface="+mn-ea"/>
                <a:cs typeface="+mn-cs"/>
              </a:rPr>
              <a:t>appropriate software and formats - some are better for long-term preservation and </a:t>
            </a:r>
            <a:r>
              <a:rPr lang="en-GB" sz="2400" dirty="0" smtClean="0">
                <a:solidFill>
                  <a:schemeClr val="accent6"/>
                </a:solidFill>
                <a:ea typeface="+mn-ea"/>
                <a:cs typeface="+mn-cs"/>
              </a:rPr>
              <a:t>reuse</a:t>
            </a:r>
          </a:p>
          <a:p>
            <a:pPr marL="342900" lvl="1" indent="-342900">
              <a:spcAft>
                <a:spcPts val="2400"/>
              </a:spcAft>
              <a:buSzPct val="100000"/>
            </a:pPr>
            <a:r>
              <a:rPr lang="en-GB" sz="2400" dirty="0" smtClean="0">
                <a:solidFill>
                  <a:schemeClr val="accent6"/>
                </a:solidFill>
                <a:ea typeface="+mn-ea"/>
                <a:cs typeface="+mn-cs"/>
              </a:rPr>
              <a:t>Ensure consent forms, licences and partnership agreements don’t limit options to share data if desired</a:t>
            </a:r>
            <a:endParaRPr lang="en-GB" sz="2400" dirty="0">
              <a:solidFill>
                <a:schemeClr val="accent6"/>
              </a:solidFill>
              <a:ea typeface="+mn-ea"/>
              <a:cs typeface="+mn-cs"/>
            </a:endParaRPr>
          </a:p>
          <a:p>
            <a:endParaRPr lang="en-GB" dirty="0" smtClean="0"/>
          </a:p>
          <a:p>
            <a:pPr lvl="1"/>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97954"/>
          </a:xfrm>
        </p:spPr>
        <p:txBody>
          <a:bodyPr/>
          <a:lstStyle/>
          <a:p>
            <a:r>
              <a:rPr lang="en-GB" dirty="0" smtClean="0"/>
              <a:t>Documentation</a:t>
            </a:r>
            <a:endParaRPr lang="en-GB" dirty="0"/>
          </a:p>
        </p:txBody>
      </p:sp>
      <p:sp>
        <p:nvSpPr>
          <p:cNvPr id="3" name="Content Placeholder 2"/>
          <p:cNvSpPr>
            <a:spLocks noGrp="1"/>
          </p:cNvSpPr>
          <p:nvPr>
            <p:ph idx="1"/>
          </p:nvPr>
        </p:nvSpPr>
        <p:spPr>
          <a:xfrm>
            <a:off x="251520" y="1844824"/>
            <a:ext cx="8640960" cy="3888432"/>
          </a:xfrm>
        </p:spPr>
        <p:txBody>
          <a:bodyPr/>
          <a:lstStyle/>
          <a:p>
            <a:pPr>
              <a:spcAft>
                <a:spcPts val="2400"/>
              </a:spcAft>
            </a:pPr>
            <a:r>
              <a:rPr lang="en-GB" dirty="0" smtClean="0">
                <a:solidFill>
                  <a:schemeClr val="accent6"/>
                </a:solidFill>
              </a:rPr>
              <a:t>Collect together all the information users would need </a:t>
            </a:r>
            <a:r>
              <a:rPr lang="en-GB" dirty="0">
                <a:solidFill>
                  <a:schemeClr val="accent6"/>
                </a:solidFill>
              </a:rPr>
              <a:t>to understand </a:t>
            </a:r>
            <a:r>
              <a:rPr lang="en-GB" dirty="0" smtClean="0">
                <a:solidFill>
                  <a:schemeClr val="accent6"/>
                </a:solidFill>
              </a:rPr>
              <a:t>and reuse the data</a:t>
            </a:r>
          </a:p>
          <a:p>
            <a:pPr>
              <a:spcAft>
                <a:spcPts val="2400"/>
              </a:spcAft>
            </a:pPr>
            <a:r>
              <a:rPr lang="en-GB" dirty="0" smtClean="0">
                <a:solidFill>
                  <a:schemeClr val="accent6"/>
                </a:solidFill>
              </a:rPr>
              <a:t>Create metadata at the time - it’s hard to do later</a:t>
            </a:r>
          </a:p>
          <a:p>
            <a:pPr>
              <a:spcAft>
                <a:spcPts val="2400"/>
              </a:spcAft>
            </a:pPr>
            <a:r>
              <a:rPr lang="en-GB" dirty="0" smtClean="0">
                <a:solidFill>
                  <a:schemeClr val="accent6"/>
                </a:solidFill>
              </a:rPr>
              <a:t>Use standards where possible</a:t>
            </a:r>
          </a:p>
          <a:p>
            <a:pPr>
              <a:spcAft>
                <a:spcPts val="2400"/>
              </a:spcAft>
            </a:pPr>
            <a:r>
              <a:rPr lang="en-GB" dirty="0">
                <a:solidFill>
                  <a:schemeClr val="accent6"/>
                </a:solidFill>
              </a:rPr>
              <a:t>N</a:t>
            </a:r>
            <a:r>
              <a:rPr lang="en-GB" dirty="0" smtClean="0">
                <a:solidFill>
                  <a:schemeClr val="accent6"/>
                </a:solidFill>
              </a:rPr>
              <a:t>ame, structure and version files clearly</a:t>
            </a:r>
            <a:endParaRPr lang="en-GB" dirty="0">
              <a:solidFill>
                <a:schemeClr val="accent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r>
              <a:rPr lang="en-GB" dirty="0" smtClean="0"/>
              <a:t>Access and use</a:t>
            </a:r>
            <a:endParaRPr lang="en-GB" dirty="0"/>
          </a:p>
        </p:txBody>
      </p:sp>
      <p:sp>
        <p:nvSpPr>
          <p:cNvPr id="3" name="Content Placeholder 2"/>
          <p:cNvSpPr>
            <a:spLocks noGrp="1"/>
          </p:cNvSpPr>
          <p:nvPr>
            <p:ph idx="1"/>
          </p:nvPr>
        </p:nvSpPr>
        <p:spPr>
          <a:xfrm>
            <a:off x="323528" y="1981200"/>
            <a:ext cx="8496944" cy="3886200"/>
          </a:xfrm>
        </p:spPr>
        <p:txBody>
          <a:bodyPr/>
          <a:lstStyle/>
          <a:p>
            <a:pPr>
              <a:spcAft>
                <a:spcPts val="2400"/>
              </a:spcAft>
            </a:pPr>
            <a:r>
              <a:rPr lang="en-GB" sz="2400" dirty="0" smtClean="0">
                <a:solidFill>
                  <a:schemeClr val="accent6"/>
                </a:solidFill>
              </a:rPr>
              <a:t>Restrict access to those who need to read/edit data</a:t>
            </a:r>
          </a:p>
          <a:p>
            <a:pPr>
              <a:spcAft>
                <a:spcPts val="2400"/>
              </a:spcAft>
            </a:pPr>
            <a:r>
              <a:rPr lang="en-GB" sz="2400" dirty="0" smtClean="0">
                <a:solidFill>
                  <a:schemeClr val="accent6"/>
                </a:solidFill>
              </a:rPr>
              <a:t>Consider the data security implications of where you store data and from which devices you access files</a:t>
            </a:r>
          </a:p>
          <a:p>
            <a:pPr>
              <a:spcAft>
                <a:spcPts val="600"/>
              </a:spcAft>
            </a:pPr>
            <a:r>
              <a:rPr lang="en-GB" sz="2400" dirty="0" smtClean="0">
                <a:solidFill>
                  <a:schemeClr val="accent6"/>
                </a:solidFill>
              </a:rPr>
              <a:t>Choose appropriate methods to transfer / share data</a:t>
            </a:r>
          </a:p>
          <a:p>
            <a:pPr lvl="1">
              <a:spcBef>
                <a:spcPts val="0"/>
              </a:spcBef>
            </a:pPr>
            <a:r>
              <a:rPr lang="en-GB" dirty="0">
                <a:solidFill>
                  <a:schemeClr val="accent6"/>
                </a:solidFill>
              </a:rPr>
              <a:t>f</a:t>
            </a:r>
            <a:r>
              <a:rPr lang="en-GB" dirty="0" smtClean="0">
                <a:solidFill>
                  <a:schemeClr val="accent6"/>
                </a:solidFill>
              </a:rPr>
              <a:t>ilestores &amp; encrypted media rather than email &amp; Dropbox</a:t>
            </a:r>
          </a:p>
          <a:p>
            <a:pPr lvl="1"/>
            <a:endParaRPr lang="en-GB" dirty="0"/>
          </a:p>
          <a:p>
            <a:pPr>
              <a:buNone/>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r>
              <a:rPr lang="en-GB" dirty="0" smtClean="0"/>
              <a:t>Storage and backup</a:t>
            </a:r>
            <a:endParaRPr lang="en-GB" dirty="0"/>
          </a:p>
        </p:txBody>
      </p:sp>
      <p:sp>
        <p:nvSpPr>
          <p:cNvPr id="3" name="Content Placeholder 2"/>
          <p:cNvSpPr>
            <a:spLocks noGrp="1"/>
          </p:cNvSpPr>
          <p:nvPr>
            <p:ph idx="1"/>
          </p:nvPr>
        </p:nvSpPr>
        <p:spPr>
          <a:xfrm>
            <a:off x="251520" y="1700808"/>
            <a:ext cx="8640960" cy="4176464"/>
          </a:xfrm>
        </p:spPr>
        <p:txBody>
          <a:bodyPr/>
          <a:lstStyle/>
          <a:p>
            <a:pPr>
              <a:spcAft>
                <a:spcPts val="2400"/>
              </a:spcAft>
            </a:pPr>
            <a:r>
              <a:rPr lang="en-GB" sz="2400" dirty="0" smtClean="0">
                <a:solidFill>
                  <a:schemeClr val="accent6"/>
                </a:solidFill>
              </a:rPr>
              <a:t>Use managed services where possible e.g. shared drives rather than local or external hard drives </a:t>
            </a:r>
          </a:p>
          <a:p>
            <a:pPr>
              <a:spcAft>
                <a:spcPts val="2400"/>
              </a:spcAft>
            </a:pPr>
            <a:r>
              <a:rPr lang="en-GB" sz="2400" dirty="0" smtClean="0">
                <a:solidFill>
                  <a:schemeClr val="accent6"/>
                </a:solidFill>
              </a:rPr>
              <a:t>Ask the local </a:t>
            </a:r>
            <a:r>
              <a:rPr lang="en-GB" sz="2400" dirty="0">
                <a:solidFill>
                  <a:schemeClr val="accent6"/>
                </a:solidFill>
              </a:rPr>
              <a:t>IT </a:t>
            </a:r>
            <a:r>
              <a:rPr lang="en-GB" sz="2400" dirty="0" smtClean="0">
                <a:solidFill>
                  <a:schemeClr val="accent6"/>
                </a:solidFill>
              </a:rPr>
              <a:t>team </a:t>
            </a:r>
            <a:r>
              <a:rPr lang="en-GB" sz="2400" dirty="0">
                <a:solidFill>
                  <a:schemeClr val="accent6"/>
                </a:solidFill>
              </a:rPr>
              <a:t>for </a:t>
            </a:r>
            <a:r>
              <a:rPr lang="en-GB" sz="2400" dirty="0" smtClean="0">
                <a:solidFill>
                  <a:schemeClr val="accent6"/>
                </a:solidFill>
              </a:rPr>
              <a:t>advice</a:t>
            </a:r>
          </a:p>
          <a:p>
            <a:pPr marL="0" indent="0">
              <a:lnSpc>
                <a:spcPct val="150000"/>
              </a:lnSpc>
              <a:spcBef>
                <a:spcPct val="0"/>
              </a:spcBef>
              <a:spcAft>
                <a:spcPts val="0"/>
              </a:spcAft>
            </a:pPr>
            <a:r>
              <a:rPr lang="en-GB" sz="2400" dirty="0" smtClean="0">
                <a:solidFill>
                  <a:schemeClr val="accent6"/>
                </a:solidFill>
                <a:ea typeface="ＭＳ Ｐゴシック" pitchFamily="34" charset="-128"/>
              </a:rPr>
              <a:t>  3… 2… 1…  backup!</a:t>
            </a:r>
          </a:p>
          <a:p>
            <a:pPr lvl="1">
              <a:spcBef>
                <a:spcPct val="0"/>
              </a:spcBef>
            </a:pPr>
            <a:r>
              <a:rPr lang="en-GB" dirty="0" smtClean="0">
                <a:solidFill>
                  <a:schemeClr val="accent6"/>
                </a:solidFill>
              </a:rPr>
              <a:t>at least 3 copies of a file</a:t>
            </a:r>
          </a:p>
          <a:p>
            <a:pPr lvl="1">
              <a:spcBef>
                <a:spcPct val="0"/>
              </a:spcBef>
            </a:pPr>
            <a:r>
              <a:rPr lang="en-GB" dirty="0" smtClean="0">
                <a:solidFill>
                  <a:schemeClr val="accent6"/>
                </a:solidFill>
              </a:rPr>
              <a:t>on at least 2 different media</a:t>
            </a:r>
          </a:p>
          <a:p>
            <a:pPr lvl="1">
              <a:spcBef>
                <a:spcPct val="0"/>
              </a:spcBef>
            </a:pPr>
            <a:r>
              <a:rPr lang="en-GB" dirty="0" smtClean="0">
                <a:solidFill>
                  <a:schemeClr val="accent6"/>
                </a:solidFill>
              </a:rPr>
              <a:t>with at least 1 offsite</a:t>
            </a:r>
            <a:endParaRPr lang="en-GB" dirty="0">
              <a:solidFill>
                <a:schemeClr val="accent6"/>
              </a:solidFill>
            </a:endParaRPr>
          </a:p>
          <a:p>
            <a:endParaRPr lang="en-GB"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648072"/>
          </a:xfrm>
        </p:spPr>
        <p:txBody>
          <a:bodyPr/>
          <a:lstStyle/>
          <a:p>
            <a:r>
              <a:rPr lang="en-GB" dirty="0" smtClean="0"/>
              <a:t>Data selection</a:t>
            </a:r>
            <a:endParaRPr lang="en-GB" dirty="0"/>
          </a:p>
        </p:txBody>
      </p:sp>
      <p:sp>
        <p:nvSpPr>
          <p:cNvPr id="3" name="Content Placeholder 2"/>
          <p:cNvSpPr>
            <a:spLocks noGrp="1"/>
          </p:cNvSpPr>
          <p:nvPr>
            <p:ph idx="1"/>
          </p:nvPr>
        </p:nvSpPr>
        <p:spPr>
          <a:xfrm>
            <a:off x="395536" y="1628800"/>
            <a:ext cx="8229600" cy="4544144"/>
          </a:xfrm>
        </p:spPr>
        <p:txBody>
          <a:bodyPr/>
          <a:lstStyle/>
          <a:p>
            <a:pPr>
              <a:spcBef>
                <a:spcPts val="0"/>
              </a:spcBef>
              <a:spcAft>
                <a:spcPts val="1200"/>
              </a:spcAft>
              <a:defRPr/>
            </a:pPr>
            <a:r>
              <a:rPr lang="en-GB" sz="2400" dirty="0" smtClean="0">
                <a:solidFill>
                  <a:schemeClr val="accent6"/>
                </a:solidFill>
              </a:rPr>
              <a:t>It’s not possible – or desirable - to keep everything. </a:t>
            </a:r>
          </a:p>
          <a:p>
            <a:pPr>
              <a:spcBef>
                <a:spcPts val="0"/>
              </a:spcBef>
              <a:spcAft>
                <a:spcPts val="1200"/>
              </a:spcAft>
              <a:buNone/>
              <a:defRPr/>
            </a:pPr>
            <a:endParaRPr lang="en-GB" sz="2400" dirty="0" smtClean="0">
              <a:solidFill>
                <a:schemeClr val="accent6"/>
              </a:solidFill>
            </a:endParaRPr>
          </a:p>
          <a:p>
            <a:pPr>
              <a:spcBef>
                <a:spcPts val="0"/>
              </a:spcBef>
              <a:spcAft>
                <a:spcPts val="1200"/>
              </a:spcAft>
              <a:defRPr/>
            </a:pPr>
            <a:r>
              <a:rPr lang="en-GB" sz="2400" dirty="0" smtClean="0">
                <a:solidFill>
                  <a:schemeClr val="accent6"/>
                </a:solidFill>
              </a:rPr>
              <a:t>Select based on:</a:t>
            </a:r>
          </a:p>
          <a:p>
            <a:pPr lvl="1">
              <a:spcBef>
                <a:spcPts val="0"/>
              </a:spcBef>
              <a:spcAft>
                <a:spcPts val="1200"/>
              </a:spcAft>
              <a:defRPr/>
            </a:pPr>
            <a:r>
              <a:rPr lang="en-GB" dirty="0" smtClean="0">
                <a:solidFill>
                  <a:schemeClr val="accent6"/>
                </a:solidFill>
              </a:rPr>
              <a:t>What has to be kept e.g. data underlying publications</a:t>
            </a:r>
          </a:p>
          <a:p>
            <a:pPr lvl="1">
              <a:spcBef>
                <a:spcPts val="0"/>
              </a:spcBef>
              <a:spcAft>
                <a:spcPts val="1200"/>
              </a:spcAft>
              <a:defRPr/>
            </a:pPr>
            <a:r>
              <a:rPr lang="en-GB" dirty="0" smtClean="0">
                <a:solidFill>
                  <a:schemeClr val="accent6"/>
                </a:solidFill>
              </a:rPr>
              <a:t>What legally must be destroyed</a:t>
            </a:r>
          </a:p>
          <a:p>
            <a:pPr lvl="1">
              <a:spcBef>
                <a:spcPts val="0"/>
              </a:spcBef>
              <a:spcAft>
                <a:spcPts val="1200"/>
              </a:spcAft>
              <a:defRPr/>
            </a:pPr>
            <a:r>
              <a:rPr lang="en-GB" dirty="0" smtClean="0">
                <a:solidFill>
                  <a:schemeClr val="accent6"/>
                </a:solidFill>
              </a:rPr>
              <a:t>What can’t be recreated e.g. environmental recordings </a:t>
            </a:r>
          </a:p>
          <a:p>
            <a:pPr lvl="1">
              <a:spcBef>
                <a:spcPts val="0"/>
              </a:spcBef>
              <a:spcAft>
                <a:spcPts val="1200"/>
              </a:spcAft>
              <a:defRPr/>
            </a:pPr>
            <a:r>
              <a:rPr lang="en-GB" dirty="0" smtClean="0">
                <a:solidFill>
                  <a:schemeClr val="accent6"/>
                </a:solidFill>
              </a:rPr>
              <a:t>What is potentially useful to others</a:t>
            </a:r>
          </a:p>
          <a:p>
            <a:pPr lvl="1">
              <a:spcBef>
                <a:spcPts val="0"/>
              </a:spcBef>
              <a:spcAft>
                <a:spcPts val="1200"/>
              </a:spcAft>
              <a:defRPr/>
            </a:pPr>
            <a:r>
              <a:rPr lang="en-GB" dirty="0" smtClean="0">
                <a:solidFill>
                  <a:schemeClr val="accent6"/>
                </a:solidFill>
              </a:rPr>
              <a:t>The scientific or historical value</a:t>
            </a:r>
          </a:p>
          <a:p>
            <a:pPr>
              <a:spcBef>
                <a:spcPts val="0"/>
              </a:spcBef>
              <a:buNone/>
              <a:defRPr/>
            </a:pPr>
            <a:endParaRPr lang="en-GB" sz="1800" dirty="0">
              <a:solidFill>
                <a:schemeClr val="accent6"/>
              </a:solidFill>
            </a:endParaRPr>
          </a:p>
          <a:p>
            <a:pPr>
              <a:spcBef>
                <a:spcPct val="0"/>
              </a:spcBef>
              <a:buNone/>
              <a:defRPr/>
            </a:pPr>
            <a:endParaRPr lang="en-GB" sz="2000" dirty="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166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b="1" dirty="0" smtClean="0">
                <a:solidFill>
                  <a:schemeClr val="accent2">
                    <a:lumMod val="75000"/>
                  </a:schemeClr>
                </a:solidFill>
                <a:latin typeface="+mj-lt"/>
                <a:ea typeface="+mj-ea"/>
                <a:cs typeface="+mj-cs"/>
              </a:rPr>
              <a:t>Guidance on s</a:t>
            </a:r>
            <a:r>
              <a:rPr kumimoji="0" lang="en-GB" sz="3200" b="1" i="0" u="none" strike="noStrike" kern="1200" cap="none" spc="0" normalizeH="0" baseline="0" noProof="0" dirty="0" smtClean="0">
                <a:ln>
                  <a:noFill/>
                </a:ln>
                <a:solidFill>
                  <a:schemeClr val="accent2">
                    <a:lumMod val="75000"/>
                  </a:schemeClr>
                </a:solidFill>
                <a:effectLst/>
                <a:uLnTx/>
                <a:uFillTx/>
                <a:latin typeface="+mj-lt"/>
                <a:ea typeface="+mj-ea"/>
                <a:cs typeface="+mj-cs"/>
              </a:rPr>
              <a:t>election and appraisal</a:t>
            </a:r>
            <a:r>
              <a:rPr kumimoji="0" lang="en-GB" sz="3200" b="1" i="0" u="none" strike="noStrike" kern="1200" cap="none" spc="0" normalizeH="0" noProof="0" dirty="0" smtClean="0">
                <a:ln>
                  <a:noFill/>
                </a:ln>
                <a:solidFill>
                  <a:schemeClr val="accent2">
                    <a:lumMod val="75000"/>
                  </a:schemeClr>
                </a:solidFill>
                <a:effectLst/>
                <a:uLnTx/>
                <a:uFillTx/>
                <a:latin typeface="+mj-lt"/>
                <a:ea typeface="+mj-ea"/>
                <a:cs typeface="+mj-cs"/>
              </a:rPr>
              <a:t> </a:t>
            </a:r>
            <a:endParaRPr kumimoji="0" lang="en-GB" sz="32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6" name="Rectangle 4"/>
          <p:cNvSpPr>
            <a:spLocks noChangeArrowheads="1"/>
          </p:cNvSpPr>
          <p:nvPr/>
        </p:nvSpPr>
        <p:spPr bwMode="auto">
          <a:xfrm>
            <a:off x="179512" y="908720"/>
            <a:ext cx="3528392" cy="307777"/>
          </a:xfrm>
          <a:prstGeom prst="rect">
            <a:avLst/>
          </a:prstGeom>
          <a:noFill/>
          <a:ln w="9525">
            <a:noFill/>
            <a:miter lim="800000"/>
            <a:headEnd/>
            <a:tailEnd/>
          </a:ln>
        </p:spPr>
        <p:txBody>
          <a:bodyPr wrap="square">
            <a:spAutoFit/>
          </a:bodyPr>
          <a:lstStyle/>
          <a:p>
            <a:pPr algn="ctr"/>
            <a:r>
              <a:rPr lang="en-GB" sz="1400" dirty="0" smtClean="0">
                <a:latin typeface="Calibri" pitchFamily="34" charset="0"/>
                <a:hlinkClick r:id="rId3"/>
              </a:rPr>
              <a:t>http://</a:t>
            </a:r>
            <a:r>
              <a:rPr lang="en-GB" sz="1400" dirty="0" err="1" smtClean="0">
                <a:latin typeface="Calibri" pitchFamily="34" charset="0"/>
                <a:hlinkClick r:id="rId3"/>
              </a:rPr>
              <a:t>www.dcc.ac.uk</a:t>
            </a:r>
            <a:r>
              <a:rPr lang="en-GB" sz="1400" dirty="0" smtClean="0">
                <a:latin typeface="Calibri" pitchFamily="34" charset="0"/>
                <a:hlinkClick r:id="rId3"/>
              </a:rPr>
              <a:t>/resources/how-guides</a:t>
            </a:r>
            <a:r>
              <a:rPr lang="en-GB" sz="1400" dirty="0" smtClean="0">
                <a:latin typeface="Calibri" pitchFamily="34" charset="0"/>
              </a:rPr>
              <a:t> </a:t>
            </a:r>
            <a:endParaRPr lang="en-GB" sz="1400" dirty="0">
              <a:latin typeface="Calibri"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3779912" y="836712"/>
            <a:ext cx="4850269" cy="2593857"/>
          </a:xfrm>
          <a:prstGeom prst="rect">
            <a:avLst/>
          </a:prstGeom>
          <a:noFill/>
          <a:ln w="9525">
            <a:solidFill>
              <a:schemeClr val="tx1"/>
            </a:solid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323528" y="3501008"/>
            <a:ext cx="5048865" cy="2736304"/>
          </a:xfrm>
          <a:prstGeom prst="rect">
            <a:avLst/>
          </a:prstGeom>
          <a:noFill/>
          <a:ln w="9525">
            <a:solidFill>
              <a:schemeClr val="tx1"/>
            </a:solidFill>
            <a:miter lim="800000"/>
            <a:headEnd/>
            <a:tailEnd/>
          </a:ln>
        </p:spPr>
      </p:pic>
      <p:sp>
        <p:nvSpPr>
          <p:cNvPr id="9" name="Rectangle 4"/>
          <p:cNvSpPr>
            <a:spLocks noChangeArrowheads="1"/>
          </p:cNvSpPr>
          <p:nvPr/>
        </p:nvSpPr>
        <p:spPr bwMode="auto">
          <a:xfrm>
            <a:off x="1259632" y="6237312"/>
            <a:ext cx="6733256" cy="307777"/>
          </a:xfrm>
          <a:prstGeom prst="rect">
            <a:avLst/>
          </a:prstGeom>
          <a:noFill/>
          <a:ln w="9525">
            <a:noFill/>
            <a:miter lim="800000"/>
            <a:headEnd/>
            <a:tailEnd/>
          </a:ln>
        </p:spPr>
        <p:txBody>
          <a:bodyPr wrap="square">
            <a:spAutoFit/>
          </a:bodyPr>
          <a:lstStyle/>
          <a:p>
            <a:pPr algn="ctr"/>
            <a:r>
              <a:rPr lang="en-GB" sz="1400" dirty="0" smtClean="0">
                <a:latin typeface="Calibri" pitchFamily="34" charset="0"/>
                <a:hlinkClick r:id="rId6"/>
              </a:rPr>
              <a:t>http://</a:t>
            </a:r>
            <a:r>
              <a:rPr lang="en-GB" sz="1400" dirty="0" err="1" smtClean="0">
                <a:latin typeface="Calibri" pitchFamily="34" charset="0"/>
                <a:hlinkClick r:id="rId6"/>
              </a:rPr>
              <a:t>www.nerc.ac.uk</a:t>
            </a:r>
            <a:r>
              <a:rPr lang="en-GB" sz="1400" dirty="0" smtClean="0">
                <a:latin typeface="Calibri" pitchFamily="34" charset="0"/>
                <a:hlinkClick r:id="rId6"/>
              </a:rPr>
              <a:t>/research/sites/data/documents/data-value-</a:t>
            </a:r>
            <a:r>
              <a:rPr lang="en-GB" sz="1400" dirty="0" err="1" smtClean="0">
                <a:latin typeface="Calibri" pitchFamily="34" charset="0"/>
                <a:hlinkClick r:id="rId6"/>
              </a:rPr>
              <a:t>checklist.pdf</a:t>
            </a:r>
            <a:r>
              <a:rPr lang="en-GB" sz="1400" dirty="0" smtClean="0">
                <a:latin typeface="Calibri" pitchFamily="34" charset="0"/>
              </a:rPr>
              <a:t> </a:t>
            </a:r>
            <a:endParaRPr lang="en-GB" sz="14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preservation</a:t>
            </a:r>
            <a:endParaRPr lang="en-GB" dirty="0"/>
          </a:p>
        </p:txBody>
      </p:sp>
      <p:sp>
        <p:nvSpPr>
          <p:cNvPr id="3" name="Content Placeholder 2"/>
          <p:cNvSpPr>
            <a:spLocks noGrp="1"/>
          </p:cNvSpPr>
          <p:nvPr>
            <p:ph idx="1"/>
          </p:nvPr>
        </p:nvSpPr>
        <p:spPr>
          <a:xfrm>
            <a:off x="323528" y="1916832"/>
            <a:ext cx="8496944" cy="4000872"/>
          </a:xfrm>
        </p:spPr>
        <p:txBody>
          <a:bodyPr/>
          <a:lstStyle/>
          <a:p>
            <a:pPr>
              <a:spcAft>
                <a:spcPts val="2400"/>
              </a:spcAft>
            </a:pPr>
            <a:r>
              <a:rPr lang="en-GB" sz="2400" dirty="0" smtClean="0">
                <a:solidFill>
                  <a:schemeClr val="accent6"/>
                </a:solidFill>
              </a:rPr>
              <a:t>Be aware of requirements </a:t>
            </a:r>
            <a:r>
              <a:rPr lang="en-GB" sz="2400" dirty="0">
                <a:solidFill>
                  <a:schemeClr val="accent6"/>
                </a:solidFill>
              </a:rPr>
              <a:t>to preserve </a:t>
            </a:r>
            <a:r>
              <a:rPr lang="en-GB" sz="2400" dirty="0" smtClean="0">
                <a:solidFill>
                  <a:schemeClr val="accent6"/>
                </a:solidFill>
              </a:rPr>
              <a:t>data</a:t>
            </a:r>
            <a:endParaRPr lang="en-GB" sz="2400" dirty="0">
              <a:solidFill>
                <a:schemeClr val="accent6"/>
              </a:solidFill>
            </a:endParaRPr>
          </a:p>
          <a:p>
            <a:pPr>
              <a:spcAft>
                <a:spcPts val="2400"/>
              </a:spcAft>
            </a:pPr>
            <a:r>
              <a:rPr lang="en-GB" sz="2400" dirty="0" smtClean="0">
                <a:solidFill>
                  <a:schemeClr val="accent6"/>
                </a:solidFill>
              </a:rPr>
              <a:t>Consult and work with experts in this field</a:t>
            </a:r>
          </a:p>
          <a:p>
            <a:pPr>
              <a:spcAft>
                <a:spcPts val="0"/>
              </a:spcAft>
            </a:pPr>
            <a:r>
              <a:rPr lang="en-GB" sz="2400" dirty="0" smtClean="0">
                <a:solidFill>
                  <a:schemeClr val="accent6"/>
                </a:solidFill>
              </a:rPr>
              <a:t>Use available subject repositories</a:t>
            </a:r>
            <a:r>
              <a:rPr lang="en-GB" sz="2400" dirty="0">
                <a:solidFill>
                  <a:schemeClr val="accent6"/>
                </a:solidFill>
              </a:rPr>
              <a:t>, data centres and structured </a:t>
            </a:r>
            <a:r>
              <a:rPr lang="en-GB" sz="2400" dirty="0" smtClean="0">
                <a:solidFill>
                  <a:schemeClr val="accent6"/>
                </a:solidFill>
              </a:rPr>
              <a:t>databases</a:t>
            </a:r>
          </a:p>
          <a:p>
            <a:pPr lvl="1">
              <a:spcAft>
                <a:spcPts val="0"/>
              </a:spcAft>
            </a:pPr>
            <a:r>
              <a:rPr lang="en-GB" dirty="0" smtClean="0">
                <a:hlinkClick r:id="rId3"/>
              </a:rPr>
              <a:t>http://databib.org</a:t>
            </a:r>
            <a:endParaRPr lang="en-GB" dirty="0" smtClean="0"/>
          </a:p>
          <a:p>
            <a:pPr lvl="1">
              <a:spcAft>
                <a:spcPts val="0"/>
              </a:spcAft>
            </a:pPr>
            <a:r>
              <a:rPr lang="en-GB" dirty="0">
                <a:hlinkClick r:id="rId4"/>
              </a:rPr>
              <a:t>http://www.re3data.org</a:t>
            </a:r>
            <a:r>
              <a:rPr lang="en-GB" dirty="0" smtClean="0">
                <a:hlinkClick r:id="rId4"/>
              </a:rPr>
              <a:t>/</a:t>
            </a:r>
            <a:r>
              <a:rPr lang="en-GB" dirty="0" smtClean="0"/>
              <a:t>  </a:t>
            </a:r>
          </a:p>
          <a:p>
            <a:pPr>
              <a:buNone/>
            </a:pPr>
            <a:endParaRPr lang="en-GB" dirty="0"/>
          </a:p>
          <a:p>
            <a:pPr>
              <a:buNone/>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r>
              <a:rPr lang="en-US" sz="2400" dirty="0">
                <a:ea typeface="ＭＳ Ｐゴシック" pitchFamily="34" charset="-128"/>
                <a:cs typeface="Arial" charset="0"/>
              </a:rPr>
              <a:t>the data sharer</a:t>
            </a:r>
          </a:p>
          <a:p>
            <a:pPr lvl="1"/>
            <a:r>
              <a:rPr lang="en-US" sz="2400" dirty="0">
                <a:ea typeface="ＭＳ Ｐゴシック" pitchFamily="34" charset="-128"/>
                <a:cs typeface="Arial" charset="0"/>
              </a:rPr>
              <a:t>the data repository</a:t>
            </a:r>
          </a:p>
          <a:p>
            <a:pPr lvl="1"/>
            <a:r>
              <a:rPr lang="en-US" sz="2400" dirty="0">
                <a:ea typeface="ＭＳ Ｐゴシック" pitchFamily="34" charset="-128"/>
                <a:cs typeface="Arial" charset="0"/>
              </a:rPr>
              <a:t>the secondary data user</a:t>
            </a:r>
          </a:p>
          <a:p>
            <a:pPr lvl="1"/>
            <a:r>
              <a:rPr lang="en-US" sz="2400" dirty="0">
                <a:ea typeface="ＭＳ Ｐゴシック" pitchFamily="34" charset="-128"/>
                <a:cs typeface="Arial" charset="0"/>
              </a:rPr>
              <a:t>support staff!</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64096"/>
          </a:xfrm>
        </p:spPr>
        <p:txBody>
          <a:bodyPr/>
          <a:lstStyle/>
          <a:p>
            <a:r>
              <a:rPr lang="en-GB" dirty="0" smtClean="0"/>
              <a:t>Exercise: barriers to data sharing</a:t>
            </a:r>
            <a:endParaRPr lang="en-GB" dirty="0"/>
          </a:p>
        </p:txBody>
      </p:sp>
      <p:sp>
        <p:nvSpPr>
          <p:cNvPr id="6" name="Subtitle 2"/>
          <p:cNvSpPr>
            <a:spLocks noGrp="1"/>
          </p:cNvSpPr>
          <p:nvPr>
            <p:ph idx="1"/>
          </p:nvPr>
        </p:nvSpPr>
        <p:spPr>
          <a:xfrm>
            <a:off x="899592" y="1124744"/>
            <a:ext cx="7237561" cy="3024336"/>
          </a:xfrm>
        </p:spPr>
        <p:txBody>
          <a:bodyPr/>
          <a:lstStyle/>
          <a:p>
            <a:r>
              <a:rPr lang="en-GB" sz="2400" dirty="0" smtClean="0"/>
              <a:t>List </a:t>
            </a:r>
            <a:r>
              <a:rPr lang="en-GB" dirty="0" smtClean="0"/>
              <a:t>one or two of the r</a:t>
            </a:r>
            <a:r>
              <a:rPr lang="en-GB" sz="2400" dirty="0" smtClean="0"/>
              <a:t>easons that researchers might feel restrict their ability to share their data. </a:t>
            </a:r>
          </a:p>
          <a:p>
            <a:endParaRPr lang="en-GB" sz="2400" dirty="0" smtClean="0"/>
          </a:p>
          <a:p>
            <a:r>
              <a:rPr lang="en-GB" sz="2400" dirty="0" smtClean="0"/>
              <a:t>Are there any actions that could be taken to reduce or overcome these restrictions?</a:t>
            </a:r>
          </a:p>
          <a:p>
            <a:pPr>
              <a:buNone/>
            </a:pPr>
            <a:endParaRPr lang="en-GB" sz="900" dirty="0" smtClean="0"/>
          </a:p>
          <a:p>
            <a:r>
              <a:rPr lang="en-GB" sz="2400" dirty="0" smtClean="0"/>
              <a:t>You have 15 minutes</a:t>
            </a:r>
          </a:p>
          <a:p>
            <a:pPr lvl="1">
              <a:buNone/>
            </a:pPr>
            <a:endParaRPr lang="en-GB" dirty="0" smtClean="0">
              <a:solidFill>
                <a:schemeClr val="tx1">
                  <a:lumMod val="50000"/>
                  <a:lumOff val="50000"/>
                </a:schemeClr>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3752416359"/>
              </p:ext>
            </p:extLst>
          </p:nvPr>
        </p:nvGraphicFramePr>
        <p:xfrm>
          <a:off x="827584" y="4437112"/>
          <a:ext cx="7704856" cy="2016224"/>
        </p:xfrm>
        <a:graphic>
          <a:graphicData uri="http://schemas.openxmlformats.org/drawingml/2006/table">
            <a:tbl>
              <a:tblPr firstRow="1" bandRow="1">
                <a:tableStyleId>{5C22544A-7EE6-4342-B048-85BDC9FD1C3A}</a:tableStyleId>
              </a:tblPr>
              <a:tblGrid>
                <a:gridCol w="3852428"/>
                <a:gridCol w="3852428"/>
              </a:tblGrid>
              <a:tr h="504056">
                <a:tc>
                  <a:txBody>
                    <a:bodyPr/>
                    <a:lstStyle/>
                    <a:p>
                      <a:r>
                        <a:rPr lang="en-GB" dirty="0" smtClean="0"/>
                        <a:t>Constraints on</a:t>
                      </a:r>
                      <a:r>
                        <a:rPr lang="en-GB" baseline="0" dirty="0" smtClean="0"/>
                        <a:t> data sharing</a:t>
                      </a:r>
                      <a:endParaRPr lang="en-GB" dirty="0"/>
                    </a:p>
                  </a:txBody>
                  <a:tcPr/>
                </a:tc>
                <a:tc>
                  <a:txBody>
                    <a:bodyPr/>
                    <a:lstStyle/>
                    <a:p>
                      <a:r>
                        <a:rPr lang="en-GB" dirty="0" smtClean="0"/>
                        <a:t>Possible solutions / approaches</a:t>
                      </a:r>
                      <a:endParaRPr lang="en-GB" dirty="0"/>
                    </a:p>
                  </a:txBody>
                  <a:tcPr/>
                </a:tc>
              </a:tr>
              <a:tr h="504056">
                <a:tc>
                  <a:txBody>
                    <a:bodyPr/>
                    <a:lstStyle/>
                    <a:p>
                      <a:endParaRPr lang="en-GB"/>
                    </a:p>
                  </a:txBody>
                  <a:tcPr/>
                </a:tc>
                <a:tc>
                  <a:txBody>
                    <a:bodyPr/>
                    <a:lstStyle/>
                    <a:p>
                      <a:endParaRPr lang="en-GB"/>
                    </a:p>
                  </a:txBody>
                  <a:tcPr/>
                </a:tc>
              </a:tr>
              <a:tr h="504056">
                <a:tc>
                  <a:txBody>
                    <a:bodyPr/>
                    <a:lstStyle/>
                    <a:p>
                      <a:endParaRPr lang="en-GB" dirty="0"/>
                    </a:p>
                  </a:txBody>
                  <a:tcPr/>
                </a:tc>
                <a:tc>
                  <a:txBody>
                    <a:bodyPr/>
                    <a:lstStyle/>
                    <a:p>
                      <a:endParaRPr lang="en-GB" dirty="0"/>
                    </a:p>
                  </a:txBody>
                  <a:tcPr/>
                </a:tc>
              </a:tr>
              <a:tr h="504056">
                <a:tc>
                  <a:txBody>
                    <a:bodyPr/>
                    <a:lstStyle/>
                    <a:p>
                      <a:endParaRPr lang="en-GB"/>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pPr lvl="1"/>
            <a:r>
              <a:rPr lang="en-GB" dirty="0" smtClean="0">
                <a:solidFill>
                  <a:schemeClr val="accent6"/>
                </a:solidFill>
              </a:rPr>
              <a:t>Overview of research data management landscape (Joy Davidson)</a:t>
            </a:r>
          </a:p>
          <a:p>
            <a:pPr lvl="1"/>
            <a:r>
              <a:rPr lang="en-GB" dirty="0" smtClean="0">
                <a:solidFill>
                  <a:schemeClr val="accent6"/>
                </a:solidFill>
              </a:rPr>
              <a:t>Data sharing exercise </a:t>
            </a:r>
          </a:p>
          <a:p>
            <a:pPr lvl="1"/>
            <a:r>
              <a:rPr lang="en-GB" dirty="0" smtClean="0">
                <a:solidFill>
                  <a:schemeClr val="accent6"/>
                </a:solidFill>
              </a:rPr>
              <a:t>Introduction to data </a:t>
            </a:r>
            <a:r>
              <a:rPr lang="en-GB" dirty="0" smtClean="0"/>
              <a:t>m</a:t>
            </a:r>
            <a:r>
              <a:rPr lang="en-GB" dirty="0" smtClean="0">
                <a:solidFill>
                  <a:schemeClr val="accent6"/>
                </a:solidFill>
              </a:rPr>
              <a:t>anagement planning (Sarah Jones)</a:t>
            </a:r>
          </a:p>
          <a:p>
            <a:pPr lvl="1"/>
            <a:r>
              <a:rPr lang="en-GB" dirty="0" smtClean="0"/>
              <a:t>Data management planning exercise</a:t>
            </a:r>
            <a:endParaRPr lang="en-GB" dirty="0" smtClean="0">
              <a:solidFill>
                <a:schemeClr val="accent6"/>
              </a:solidFill>
            </a:endParaRPr>
          </a:p>
          <a:p>
            <a:pPr lvl="1"/>
            <a:r>
              <a:rPr lang="en-GB" dirty="0" smtClean="0">
                <a:solidFill>
                  <a:schemeClr val="accent6"/>
                </a:solidFill>
              </a:rPr>
              <a:t>RDM support and activity at Glasgow (Valerie McCutcheon)</a:t>
            </a:r>
          </a:p>
          <a:p>
            <a:pPr lvl="1"/>
            <a:endParaRPr lang="en-GB" sz="1200" dirty="0">
              <a:solidFill>
                <a:schemeClr val="accent6"/>
              </a:solidFill>
            </a:endParaRPr>
          </a:p>
          <a:p>
            <a:r>
              <a:rPr lang="en-GB" dirty="0" smtClean="0">
                <a:solidFill>
                  <a:schemeClr val="accent6"/>
                </a:solidFill>
              </a:rPr>
              <a:t>Coffee break halfway through, after data sharing exercise</a:t>
            </a:r>
          </a:p>
          <a:p>
            <a:pPr>
              <a:buNone/>
            </a:pPr>
            <a:endParaRPr lang="en-GB" dirty="0" smtClean="0">
              <a:solidFill>
                <a:schemeClr val="accent6"/>
              </a:solidFill>
            </a:endParaRPr>
          </a:p>
          <a:p>
            <a:r>
              <a:rPr lang="en-GB" dirty="0" smtClean="0"/>
              <a:t>But first...</a:t>
            </a:r>
            <a:r>
              <a:rPr lang="en-GB" dirty="0" smtClean="0">
                <a:solidFill>
                  <a:schemeClr val="accent6"/>
                </a:solidFill>
              </a:rPr>
              <a:t> </a:t>
            </a:r>
            <a:endParaRPr lang="en-GB" dirty="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share data</a:t>
            </a:r>
            <a:endParaRPr lang="en-GB" dirty="0"/>
          </a:p>
        </p:txBody>
      </p:sp>
      <p:sp>
        <p:nvSpPr>
          <p:cNvPr id="8" name="Content Placeholder 7"/>
          <p:cNvSpPr>
            <a:spLocks noGrp="1"/>
          </p:cNvSpPr>
          <p:nvPr>
            <p:ph sz="half" idx="1"/>
          </p:nvPr>
        </p:nvSpPr>
        <p:spPr>
          <a:xfrm>
            <a:off x="251520" y="1556792"/>
            <a:ext cx="4248472" cy="4286691"/>
          </a:xfrm>
        </p:spPr>
        <p:txBody>
          <a:bodyPr/>
          <a:lstStyle/>
          <a:p>
            <a:pPr>
              <a:buNone/>
            </a:pPr>
            <a:r>
              <a:rPr lang="en-GB" dirty="0" smtClean="0"/>
              <a:t>BENEFITS</a:t>
            </a:r>
          </a:p>
          <a:p>
            <a:pPr>
              <a:buSzPct val="100000"/>
            </a:pPr>
            <a:r>
              <a:rPr lang="en-GB" sz="2400" dirty="0" smtClean="0"/>
              <a:t>Avoid duplication</a:t>
            </a:r>
          </a:p>
          <a:p>
            <a:pPr>
              <a:buSzPct val="100000"/>
            </a:pPr>
            <a:r>
              <a:rPr lang="en-GB" sz="2400" dirty="0" smtClean="0"/>
              <a:t>Scientific integrity</a:t>
            </a:r>
          </a:p>
          <a:p>
            <a:pPr>
              <a:buSzPct val="100000"/>
            </a:pPr>
            <a:r>
              <a:rPr lang="en-GB" sz="2400" dirty="0" smtClean="0"/>
              <a:t>More collaboration</a:t>
            </a:r>
          </a:p>
          <a:p>
            <a:pPr>
              <a:buSzPct val="100000"/>
            </a:pPr>
            <a:r>
              <a:rPr lang="en-GB" sz="2400" dirty="0" smtClean="0"/>
              <a:t>Better research</a:t>
            </a:r>
            <a:endParaRPr lang="en-GB" sz="2400" dirty="0"/>
          </a:p>
          <a:p>
            <a:pPr>
              <a:buSzPct val="100000"/>
            </a:pPr>
            <a:r>
              <a:rPr lang="en-GB" sz="2400" dirty="0"/>
              <a:t>Increased </a:t>
            </a:r>
            <a:r>
              <a:rPr lang="en-GB" sz="2400" dirty="0" smtClean="0"/>
              <a:t>citation</a:t>
            </a:r>
          </a:p>
          <a:p>
            <a:pPr>
              <a:buNone/>
            </a:pPr>
            <a:r>
              <a:rPr lang="en-GB" sz="2000" dirty="0" smtClean="0">
                <a:cs typeface="Times New Roman" pitchFamily="18" charset="0"/>
              </a:rPr>
              <a:t>           9-30% increase shown in </a:t>
            </a:r>
          </a:p>
          <a:p>
            <a:pPr>
              <a:buNone/>
            </a:pPr>
            <a:r>
              <a:rPr lang="en-GB" sz="2000" dirty="0">
                <a:cs typeface="Times New Roman" pitchFamily="18" charset="0"/>
              </a:rPr>
              <a:t> </a:t>
            </a:r>
            <a:r>
              <a:rPr lang="en-GB" sz="2000" dirty="0" smtClean="0">
                <a:cs typeface="Times New Roman" pitchFamily="18" charset="0"/>
              </a:rPr>
              <a:t>          study</a:t>
            </a:r>
            <a:endParaRPr lang="en-GB" dirty="0">
              <a:cs typeface="Times New Roman" pitchFamily="18" charset="0"/>
            </a:endParaRPr>
          </a:p>
          <a:p>
            <a:pPr algn="r">
              <a:buNone/>
            </a:pPr>
            <a:r>
              <a:rPr lang="en-GB" sz="1800" dirty="0" smtClean="0">
                <a:cs typeface="Times New Roman" pitchFamily="18" charset="0"/>
              </a:rPr>
              <a:t>(</a:t>
            </a:r>
            <a:r>
              <a:rPr lang="en-GB" sz="1800" dirty="0" err="1"/>
              <a:t>Piwowar</a:t>
            </a:r>
            <a:r>
              <a:rPr lang="en-GB" sz="1800" dirty="0"/>
              <a:t> H. and Vision T.J 2013 </a:t>
            </a:r>
            <a:r>
              <a:rPr lang="en-GB" sz="1800" dirty="0" smtClean="0">
                <a:cs typeface="Times New Roman" pitchFamily="18" charset="0"/>
              </a:rPr>
              <a:t>, </a:t>
            </a:r>
            <a:r>
              <a:rPr lang="en-GB" sz="1800" u="sng" dirty="0">
                <a:hlinkClick r:id="rId3"/>
              </a:rPr>
              <a:t>https://</a:t>
            </a:r>
            <a:r>
              <a:rPr lang="en-GB" sz="1800" u="sng" dirty="0" smtClean="0">
                <a:hlinkClick r:id="rId3"/>
              </a:rPr>
              <a:t>peerj.com/preprints/1.pdf</a:t>
            </a:r>
            <a:r>
              <a:rPr lang="en-GB" sz="2000" dirty="0" smtClean="0">
                <a:cs typeface="Times New Roman" pitchFamily="18" charset="0"/>
              </a:rPr>
              <a:t>)</a:t>
            </a:r>
            <a:endParaRPr lang="en-GB" sz="2000" dirty="0">
              <a:cs typeface="Times New Roman" pitchFamily="18" charset="0"/>
            </a:endParaRPr>
          </a:p>
          <a:p>
            <a:pPr>
              <a:buNone/>
            </a:pPr>
            <a:endParaRPr lang="en-GB" dirty="0"/>
          </a:p>
        </p:txBody>
      </p:sp>
      <p:sp>
        <p:nvSpPr>
          <p:cNvPr id="9" name="Content Placeholder 8"/>
          <p:cNvSpPr>
            <a:spLocks noGrp="1"/>
          </p:cNvSpPr>
          <p:nvPr>
            <p:ph sz="half" idx="2"/>
          </p:nvPr>
        </p:nvSpPr>
        <p:spPr>
          <a:xfrm>
            <a:off x="4572000" y="1556792"/>
            <a:ext cx="4392488" cy="4320480"/>
          </a:xfrm>
        </p:spPr>
        <p:txBody>
          <a:bodyPr/>
          <a:lstStyle/>
          <a:p>
            <a:pPr>
              <a:buNone/>
            </a:pPr>
            <a:r>
              <a:rPr lang="en-GB" dirty="0" smtClean="0"/>
              <a:t>DRIVERS</a:t>
            </a:r>
          </a:p>
          <a:p>
            <a:pPr>
              <a:buSzPct val="100000"/>
            </a:pPr>
            <a:r>
              <a:rPr lang="en-GB" sz="2400" dirty="0" smtClean="0"/>
              <a:t>Public expectations</a:t>
            </a:r>
          </a:p>
          <a:p>
            <a:pPr>
              <a:buSzPct val="100000"/>
            </a:pPr>
            <a:r>
              <a:rPr lang="en-GB" sz="2400" dirty="0" smtClean="0"/>
              <a:t>Government agenda</a:t>
            </a:r>
          </a:p>
          <a:p>
            <a:pPr>
              <a:buSzPct val="100000"/>
            </a:pPr>
            <a:r>
              <a:rPr lang="en-GB" sz="2400" dirty="0" smtClean="0"/>
              <a:t>RCUK Data Policy</a:t>
            </a:r>
          </a:p>
          <a:p>
            <a:pPr marL="457200" lvl="1" indent="0">
              <a:buSzPct val="100000"/>
              <a:buNone/>
            </a:pPr>
            <a:r>
              <a:rPr lang="en-GB" sz="2000" dirty="0" smtClean="0">
                <a:hlinkClick r:id="rId4"/>
              </a:rPr>
              <a:t>www.rcuk.ac.uk/research/Pages/DataPolicy.aspx</a:t>
            </a:r>
            <a:r>
              <a:rPr lang="en-GB" sz="2000" dirty="0" smtClean="0"/>
              <a:t> </a:t>
            </a:r>
          </a:p>
          <a:p>
            <a:pPr>
              <a:buSzPct val="100000"/>
            </a:pPr>
            <a:r>
              <a:rPr lang="en-GB" sz="2400" dirty="0" smtClean="0"/>
              <a:t>UKRIO Code of Practice </a:t>
            </a:r>
            <a:r>
              <a:rPr lang="en-GB" sz="2400" dirty="0"/>
              <a:t>for Research </a:t>
            </a:r>
            <a:endParaRPr lang="en-GB" sz="2400" dirty="0" smtClean="0"/>
          </a:p>
          <a:p>
            <a:pPr marL="457200" lvl="1" indent="0">
              <a:spcBef>
                <a:spcPts val="480"/>
              </a:spcBef>
              <a:buSzPct val="100000"/>
              <a:buNone/>
            </a:pPr>
            <a:r>
              <a:rPr lang="en-GB" sz="2000" dirty="0" smtClean="0">
                <a:hlinkClick r:id="rId5"/>
              </a:rPr>
              <a:t>www.ukrio.org/what-we-do/code-of-practice-for-research/</a:t>
            </a:r>
            <a:r>
              <a:rPr lang="en-GB" sz="2000" dirty="0" smtClean="0"/>
              <a:t> </a:t>
            </a:r>
          </a:p>
        </p:txBody>
      </p:sp>
      <p:pic>
        <p:nvPicPr>
          <p:cNvPr id="11" name="Picture 2" descr="C:\Documents and Settings\librep\Local Settings\Temporary Internet Files\Content.IE5\WCKXAQGN\MC900432527[1].png"/>
          <p:cNvPicPr>
            <a:picLocks noChangeAspect="1" noChangeArrowheads="1"/>
          </p:cNvPicPr>
          <p:nvPr/>
        </p:nvPicPr>
        <p:blipFill>
          <a:blip r:embed="rId6" cstate="print"/>
          <a:srcRect/>
          <a:stretch>
            <a:fillRect/>
          </a:stretch>
        </p:blipFill>
        <p:spPr bwMode="auto">
          <a:xfrm>
            <a:off x="272530" y="4293096"/>
            <a:ext cx="720080" cy="7200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980728"/>
            <a:ext cx="8640960" cy="5877272"/>
          </a:xfrm>
        </p:spPr>
        <p:txBody>
          <a:bodyPr/>
          <a:lstStyle/>
          <a:p>
            <a:pPr>
              <a:spcAft>
                <a:spcPts val="0"/>
              </a:spcAft>
            </a:pPr>
            <a:r>
              <a:rPr lang="en-GB" dirty="0" smtClean="0"/>
              <a:t>Use appropriate repositories and data catalogues</a:t>
            </a:r>
          </a:p>
          <a:p>
            <a:pPr lvl="1">
              <a:spcAft>
                <a:spcPts val="480"/>
              </a:spcAft>
            </a:pPr>
            <a:r>
              <a:rPr lang="en-GB" dirty="0" smtClean="0">
                <a:hlinkClick r:id="rId3"/>
              </a:rPr>
              <a:t>MRC data gateway - </a:t>
            </a:r>
            <a:r>
              <a:rPr lang="en-GB" dirty="0" err="1" smtClean="0">
                <a:hlinkClick r:id="rId4"/>
              </a:rPr>
              <a:t>https://www.datagateway.mrc.ac.uk/</a:t>
            </a:r>
            <a:endParaRPr lang="en-GB" dirty="0" smtClean="0">
              <a:hlinkClick r:id="rId3"/>
            </a:endParaRPr>
          </a:p>
          <a:p>
            <a:pPr lvl="1">
              <a:spcAft>
                <a:spcPts val="480"/>
              </a:spcAft>
            </a:pPr>
            <a:r>
              <a:rPr lang="en-GB" dirty="0" err="1" smtClean="0">
                <a:hlinkClick r:id="rId3"/>
              </a:rPr>
              <a:t>Databib</a:t>
            </a:r>
            <a:r>
              <a:rPr lang="en-GB" dirty="0" smtClean="0">
                <a:hlinkClick r:id="rId3"/>
              </a:rPr>
              <a:t> - </a:t>
            </a:r>
            <a:r>
              <a:rPr lang="en-GB" dirty="0" err="1" smtClean="0">
                <a:hlinkClick r:id="rId3"/>
              </a:rPr>
              <a:t>http://databib.org</a:t>
            </a:r>
            <a:endParaRPr lang="en-GB" dirty="0" smtClean="0"/>
          </a:p>
          <a:p>
            <a:pPr lvl="1">
              <a:spcAft>
                <a:spcPts val="480"/>
              </a:spcAft>
            </a:pPr>
            <a:r>
              <a:rPr lang="en-GB" dirty="0" smtClean="0">
                <a:hlinkClick r:id="rId5"/>
              </a:rPr>
              <a:t>Re3data - http</a:t>
            </a:r>
            <a:r>
              <a:rPr lang="en-GB" dirty="0">
                <a:hlinkClick r:id="rId5"/>
              </a:rPr>
              <a:t>://www.re3data.org</a:t>
            </a:r>
            <a:r>
              <a:rPr lang="en-GB" dirty="0" smtClean="0">
                <a:hlinkClick r:id="rId5"/>
              </a:rPr>
              <a:t>/</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reused</a:t>
            </a:r>
          </a:p>
          <a:p>
            <a:pPr lvl="1">
              <a:spcAft>
                <a:spcPts val="3000"/>
              </a:spcAft>
              <a:buNone/>
            </a:pPr>
            <a:r>
              <a:rPr lang="en-GB" dirty="0" smtClean="0">
                <a:hlinkClick r:id="rId6"/>
              </a:rPr>
              <a:t>www.dcc.ac.uk/resources/how-guides/license-research-data</a:t>
            </a:r>
            <a:r>
              <a:rPr lang="en-GB" dirty="0" smtClean="0"/>
              <a:t> </a:t>
            </a:r>
          </a:p>
          <a:p>
            <a:pPr>
              <a:spcAft>
                <a:spcPts val="0"/>
              </a:spcAft>
            </a:pPr>
            <a:r>
              <a:rPr lang="en-GB" dirty="0" smtClean="0"/>
              <a:t>Make sure it’s clear how to cite the data</a:t>
            </a:r>
          </a:p>
          <a:p>
            <a:pPr marL="742950" lvl="2" indent="-342900">
              <a:spcAft>
                <a:spcPts val="0"/>
              </a:spcAft>
              <a:buNone/>
            </a:pPr>
            <a:r>
              <a:rPr lang="en-GB" sz="2000" dirty="0" smtClean="0">
                <a:hlinkClick r:id="rId7"/>
              </a:rPr>
              <a:t>http</a:t>
            </a:r>
            <a:r>
              <a:rPr lang="en-GB" sz="2000" dirty="0" smtClean="0">
                <a:hlinkClick r:id="rId7"/>
              </a:rPr>
              <a:t>://www.dcc.ac.uk/resources/how-guides/cite-datasets</a:t>
            </a:r>
            <a:r>
              <a:rPr lang="en-GB" sz="2000"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8"/>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sz="3600" dirty="0" smtClean="0">
                <a:ea typeface="ＭＳ Ｐゴシック" pitchFamily="34" charset="-128"/>
              </a:rPr>
              <a:t>What is a DMP?</a:t>
            </a:r>
            <a:endParaRPr lang="en-GB" sz="3600"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sz="3600" dirty="0" smtClean="0"/>
              <a:t>Why develop a DMP?</a:t>
            </a:r>
            <a:endParaRPr lang="en-GB" sz="3600"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a:t>
            </a:r>
            <a:r>
              <a:rPr lang="en-GB" sz="2800" dirty="0" smtClean="0"/>
              <a:t>problems</a:t>
            </a:r>
            <a:endParaRPr lang="en-GB" sz="2800" dirty="0" smtClean="0"/>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sz="3600" dirty="0" smtClean="0"/>
              <a:t>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916832"/>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424936" cy="788640"/>
          </a:xfrm>
        </p:spPr>
        <p:txBody>
          <a:bodyPr/>
          <a:lstStyle/>
          <a:p>
            <a:r>
              <a:rPr lang="en-GB" sz="3600" dirty="0" smtClean="0"/>
              <a:t>Some funders </a:t>
            </a:r>
            <a:r>
              <a:rPr lang="en-GB" sz="3600" b="1" dirty="0" smtClean="0"/>
              <a:t>don’t</a:t>
            </a:r>
            <a:r>
              <a:rPr lang="en-GB" sz="3600" dirty="0" smtClean="0"/>
              <a:t> ask for a DMP but still have expectations</a:t>
            </a:r>
            <a:endParaRPr lang="en-GB" sz="3600" dirty="0"/>
          </a:p>
        </p:txBody>
      </p:sp>
      <p:pic>
        <p:nvPicPr>
          <p:cNvPr id="6" name="Content Placeholder 5" descr="Capture.PNG"/>
          <p:cNvPicPr>
            <a:picLocks noGrp="1" noChangeAspect="1"/>
          </p:cNvPicPr>
          <p:nvPr>
            <p:ph idx="1"/>
          </p:nvPr>
        </p:nvPicPr>
        <p:blipFill>
          <a:blip r:embed="rId3" cstate="print"/>
          <a:stretch>
            <a:fillRect/>
          </a:stretch>
        </p:blipFill>
        <p:spPr>
          <a:xfrm>
            <a:off x="251520" y="3356992"/>
            <a:ext cx="4150081" cy="1800200"/>
          </a:xfrm>
        </p:spPr>
      </p:pic>
      <p:pic>
        <p:nvPicPr>
          <p:cNvPr id="4" name="Picture 20" descr="National Institute for Health Research"/>
          <p:cNvPicPr>
            <a:picLocks noChangeAspect="1" noChangeArrowheads="1"/>
          </p:cNvPicPr>
          <p:nvPr/>
        </p:nvPicPr>
        <p:blipFill>
          <a:blip r:embed="rId4" cstate="print"/>
          <a:srcRect/>
          <a:stretch>
            <a:fillRect/>
          </a:stretch>
        </p:blipFill>
        <p:spPr bwMode="auto">
          <a:xfrm>
            <a:off x="323528" y="1844824"/>
            <a:ext cx="3110746" cy="1296144"/>
          </a:xfrm>
          <a:prstGeom prst="rect">
            <a:avLst/>
          </a:prstGeom>
          <a:noFill/>
        </p:spPr>
      </p:pic>
      <p:sp>
        <p:nvSpPr>
          <p:cNvPr id="8" name="Rectangle 7"/>
          <p:cNvSpPr/>
          <p:nvPr/>
        </p:nvSpPr>
        <p:spPr>
          <a:xfrm>
            <a:off x="251520" y="5373216"/>
            <a:ext cx="4176464" cy="646331"/>
          </a:xfrm>
          <a:prstGeom prst="rect">
            <a:avLst/>
          </a:prstGeom>
        </p:spPr>
        <p:txBody>
          <a:bodyPr wrap="square">
            <a:spAutoFit/>
          </a:bodyPr>
          <a:lstStyle/>
          <a:p>
            <a:r>
              <a:rPr lang="en-GB" dirty="0" smtClean="0">
                <a:hlinkClick r:id="rId5"/>
              </a:rPr>
              <a:t>www.hta.ac.uk/funding/troubleshooting/index.html</a:t>
            </a:r>
            <a:r>
              <a:rPr lang="en-GB" dirty="0" smtClean="0"/>
              <a:t> </a:t>
            </a:r>
            <a:endParaRPr lang="en-GB" dirty="0"/>
          </a:p>
        </p:txBody>
      </p:sp>
      <p:sp>
        <p:nvSpPr>
          <p:cNvPr id="10" name="TextBox 9"/>
          <p:cNvSpPr txBox="1"/>
          <p:nvPr/>
        </p:nvSpPr>
        <p:spPr>
          <a:xfrm>
            <a:off x="4644008" y="2204864"/>
            <a:ext cx="4176464" cy="3477875"/>
          </a:xfrm>
          <a:prstGeom prst="rect">
            <a:avLst/>
          </a:prstGeom>
          <a:noFill/>
        </p:spPr>
        <p:txBody>
          <a:bodyPr wrap="square" rtlCol="0">
            <a:spAutoFit/>
          </a:bodyPr>
          <a:lstStyle/>
          <a:p>
            <a:r>
              <a:rPr lang="en-GB" sz="2000" dirty="0" smtClean="0">
                <a:solidFill>
                  <a:schemeClr val="accent2"/>
                </a:solidFill>
              </a:rPr>
              <a:t>Researchers applying for an HTA grant should consider data sharing in their proposals</a:t>
            </a:r>
          </a:p>
          <a:p>
            <a:endParaRPr lang="en-GB" sz="2000" dirty="0" smtClean="0">
              <a:solidFill>
                <a:schemeClr val="accent2"/>
              </a:solidFill>
            </a:endParaRPr>
          </a:p>
          <a:p>
            <a:r>
              <a:rPr lang="en-GB" sz="2000" dirty="0" smtClean="0">
                <a:solidFill>
                  <a:schemeClr val="accent2"/>
                </a:solidFill>
              </a:rPr>
              <a:t>Don’t prescribe sharing but expect researchers to consider and plan for it as appropriate</a:t>
            </a:r>
          </a:p>
          <a:p>
            <a:endParaRPr lang="en-GB" sz="2000" dirty="0" smtClean="0">
              <a:solidFill>
                <a:schemeClr val="accent2"/>
              </a:solidFill>
            </a:endParaRPr>
          </a:p>
          <a:p>
            <a:r>
              <a:rPr lang="en-GB" sz="2000" dirty="0" smtClean="0">
                <a:solidFill>
                  <a:schemeClr val="accent2"/>
                </a:solidFill>
              </a:rPr>
              <a:t>Follow DOH Research Governance Framework and MRC guidelines for Good Research Practice</a:t>
            </a:r>
            <a:endParaRPr lang="en-GB" sz="2000" dirty="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DoH Research Governance Framework</a:t>
            </a:r>
            <a:endParaRPr lang="en-GB" sz="3600" dirty="0"/>
          </a:p>
        </p:txBody>
      </p:sp>
      <p:sp>
        <p:nvSpPr>
          <p:cNvPr id="3" name="Content Placeholder 2"/>
          <p:cNvSpPr>
            <a:spLocks noGrp="1"/>
          </p:cNvSpPr>
          <p:nvPr>
            <p:ph idx="1"/>
          </p:nvPr>
        </p:nvSpPr>
        <p:spPr>
          <a:xfrm>
            <a:off x="755576" y="1700808"/>
            <a:ext cx="7774632" cy="4248472"/>
          </a:xfrm>
        </p:spPr>
        <p:txBody>
          <a:bodyPr>
            <a:normAutofit fontScale="85000" lnSpcReduction="20000"/>
          </a:bodyPr>
          <a:lstStyle/>
          <a:p>
            <a:pPr marL="0" algn="ctr">
              <a:spcBef>
                <a:spcPts val="0"/>
              </a:spcBef>
              <a:buNone/>
            </a:pPr>
            <a:endParaRPr lang="en-GB" sz="2400" dirty="0"/>
          </a:p>
          <a:p>
            <a:pPr marL="0" algn="ctr">
              <a:spcBef>
                <a:spcPts val="0"/>
              </a:spcBef>
              <a:buNone/>
            </a:pPr>
            <a:r>
              <a:rPr lang="en-GB" sz="2400" dirty="0" smtClean="0"/>
              <a:t>“The appropriate use and protection of patient data is paramount. All those involved in research must be aware of their legal and ethical duties. Particular attention must be given to systems for ensuring confidentiality of personal information and to the security of those systems.”</a:t>
            </a:r>
          </a:p>
          <a:p>
            <a:pPr marL="0" algn="ctr">
              <a:spcBef>
                <a:spcPts val="0"/>
              </a:spcBef>
              <a:buNone/>
            </a:pPr>
            <a:endParaRPr lang="en-GB" sz="2400" dirty="0" smtClean="0"/>
          </a:p>
          <a:p>
            <a:pPr marL="0" algn="ctr">
              <a:spcBef>
                <a:spcPts val="0"/>
              </a:spcBef>
              <a:buNone/>
            </a:pPr>
            <a:endParaRPr lang="en-GB" sz="2400" dirty="0" smtClean="0"/>
          </a:p>
          <a:p>
            <a:pPr marL="0" algn="ctr">
              <a:spcBef>
                <a:spcPts val="0"/>
              </a:spcBef>
              <a:buNone/>
            </a:pPr>
            <a:r>
              <a:rPr lang="en-GB" sz="2400" dirty="0" smtClean="0"/>
              <a:t>“When established, findings (including negative findings) are published in ways that allow </a:t>
            </a:r>
            <a:r>
              <a:rPr lang="en-GB" sz="2400" dirty="0"/>
              <a:t>critical review and dissemination to those who could benefit from them. Other researchers have access to the data on which the findings are based</a:t>
            </a:r>
            <a:r>
              <a:rPr lang="en-GB" sz="2400" dirty="0" smtClean="0"/>
              <a:t>.”</a:t>
            </a:r>
          </a:p>
          <a:p>
            <a:pPr marL="0">
              <a:spcBef>
                <a:spcPts val="0"/>
              </a:spcBef>
              <a:buNone/>
            </a:pPr>
            <a:endParaRPr lang="en-GB" sz="1900" dirty="0" smtClean="0"/>
          </a:p>
          <a:p>
            <a:pPr marL="0">
              <a:spcBef>
                <a:spcPts val="0"/>
              </a:spcBef>
              <a:buNone/>
            </a:pPr>
            <a:endParaRPr lang="en-GB" sz="1900" dirty="0" smtClean="0"/>
          </a:p>
          <a:p>
            <a:pPr marL="0">
              <a:spcBef>
                <a:spcPts val="0"/>
              </a:spcBef>
              <a:buNone/>
            </a:pPr>
            <a:endParaRPr lang="en-GB" sz="1900" dirty="0" smtClean="0"/>
          </a:p>
          <a:p>
            <a:pPr marL="0" algn="r">
              <a:spcBef>
                <a:spcPts val="0"/>
              </a:spcBef>
              <a:buNone/>
            </a:pPr>
            <a:r>
              <a:rPr lang="en-GB" sz="1900" dirty="0" smtClean="0"/>
              <a:t>Department of Health, Research Governance Framework for Health and Social Care, Second edition, 2005 </a:t>
            </a:r>
            <a:r>
              <a:rPr lang="en-GB" sz="1900" dirty="0" smtClean="0">
                <a:hlinkClick r:id="rId3"/>
              </a:rPr>
              <a:t>www.gov.uk/government/uploads/system/ uploads/</a:t>
            </a:r>
            <a:r>
              <a:rPr lang="en-GB" sz="1900" dirty="0" err="1" smtClean="0">
                <a:hlinkClick r:id="rId3"/>
              </a:rPr>
              <a:t>attachment_data</a:t>
            </a:r>
            <a:r>
              <a:rPr lang="en-GB" sz="1900" dirty="0" smtClean="0">
                <a:hlinkClick r:id="rId3"/>
              </a:rPr>
              <a:t>/file/139565/dh_4122427.pdf</a:t>
            </a:r>
            <a:r>
              <a:rPr lang="en-GB" sz="1900" dirty="0" smtClean="0"/>
              <a:t> </a:t>
            </a:r>
          </a:p>
          <a:p>
            <a:pPr marL="0">
              <a:spcBef>
                <a:spcPts val="0"/>
              </a:spcBef>
              <a:buNone/>
            </a:pPr>
            <a:endParaRPr lang="en-GB" sz="2000" i="1" dirty="0"/>
          </a:p>
          <a:p>
            <a:pPr marL="0">
              <a:spcBef>
                <a:spcPts val="0"/>
              </a:spcBef>
              <a:buNone/>
            </a:pPr>
            <a:endParaRPr lang="en-GB" sz="2000" i="1" dirty="0" smtClean="0"/>
          </a:p>
          <a:p>
            <a:pPr marL="0">
              <a:spcBef>
                <a:spcPts val="0"/>
              </a:spcBef>
              <a:buNone/>
            </a:pPr>
            <a:endParaRPr lang="en-GB" sz="2000" i="1" dirty="0"/>
          </a:p>
          <a:p>
            <a:pPr marL="0" indent="0">
              <a:spcBef>
                <a:spcPts val="0"/>
              </a:spcBef>
              <a:buNone/>
            </a:pPr>
            <a:endParaRPr lang="en-GB" sz="2000" dirty="0"/>
          </a:p>
          <a:p>
            <a:pPr marL="0">
              <a:spcBef>
                <a:spcPts val="0"/>
              </a:spcBef>
              <a:buNone/>
            </a:pPr>
            <a:endParaRPr lang="en-GB" sz="2000" dirty="0" smtClean="0"/>
          </a:p>
          <a:p>
            <a:pPr>
              <a:buNone/>
            </a:pPr>
            <a:endParaRPr lang="en-GB" sz="2000" dirty="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32656"/>
            <a:ext cx="9144000"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accent6"/>
                </a:solidFill>
                <a:effectLst/>
                <a:uLnTx/>
                <a:uFillTx/>
                <a:latin typeface="+mj-lt"/>
                <a:ea typeface="+mj-ea"/>
                <a:cs typeface="+mj-cs"/>
              </a:rPr>
              <a:t>Quiz: What do research funders expect?</a:t>
            </a:r>
            <a:endParaRPr kumimoji="0" lang="en-GB" sz="3200" b="1" i="0" u="none" strike="noStrike" kern="0" cap="none" spc="0" normalizeH="0" baseline="0" noProof="0" dirty="0">
              <a:ln>
                <a:noFill/>
              </a:ln>
              <a:solidFill>
                <a:schemeClr val="accent6"/>
              </a:solidFill>
              <a:effectLst/>
              <a:uLnTx/>
              <a:uFillTx/>
              <a:latin typeface="+mj-lt"/>
              <a:ea typeface="+mj-ea"/>
              <a:cs typeface="+mj-cs"/>
            </a:endParaRPr>
          </a:p>
        </p:txBody>
      </p:sp>
      <p:sp>
        <p:nvSpPr>
          <p:cNvPr id="6" name="Content Placeholder 2"/>
          <p:cNvSpPr txBox="1">
            <a:spLocks/>
          </p:cNvSpPr>
          <p:nvPr/>
        </p:nvSpPr>
        <p:spPr bwMode="auto">
          <a:xfrm>
            <a:off x="179512" y="1268760"/>
            <a:ext cx="8712968"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50000"/>
              </a:lnSpc>
              <a:spcBef>
                <a:spcPct val="20000"/>
              </a:spcBef>
              <a:spcAft>
                <a:spcPct val="0"/>
              </a:spcAft>
              <a:buClr>
                <a:schemeClr val="accent1"/>
              </a:buClr>
              <a:buSzTx/>
              <a:buFont typeface="Wingdings" pitchFamily="2" charset="2"/>
              <a:buNone/>
              <a:tabLst/>
              <a:defRPr/>
            </a:pPr>
            <a:r>
              <a:rPr kumimoji="0" lang="en-GB" sz="2000" b="0" i="0" u="none" strike="noStrike" kern="0" cap="none" spc="0" normalizeH="0" baseline="0" noProof="0" dirty="0" smtClean="0">
                <a:ln>
                  <a:noFill/>
                </a:ln>
                <a:solidFill>
                  <a:schemeClr val="accent6"/>
                </a:solidFill>
                <a:effectLst/>
                <a:uLnTx/>
                <a:uFillTx/>
                <a:latin typeface="Arial" pitchFamily="34" charset="0"/>
                <a:ea typeface="+mn-ea"/>
                <a:cs typeface="+mn-cs"/>
              </a:rPr>
              <a:t>Funders’ expectations with regards to data management and sharing have </a:t>
            </a:r>
          </a:p>
          <a:p>
            <a:pPr marL="342900" marR="0" lvl="0" indent="-342900" algn="just" defTabSz="914400" rtl="0" eaLnBrk="1" fontAlgn="base" latinLnBrk="0" hangingPunct="1">
              <a:lnSpc>
                <a:spcPct val="150000"/>
              </a:lnSpc>
              <a:spcBef>
                <a:spcPct val="20000"/>
              </a:spcBef>
              <a:spcAft>
                <a:spcPct val="0"/>
              </a:spcAft>
              <a:buClr>
                <a:schemeClr val="accent1"/>
              </a:buClr>
              <a:buSzTx/>
              <a:buFont typeface="Wingdings" pitchFamily="2" charset="2"/>
              <a:buNone/>
              <a:tabLst/>
              <a:defRPr/>
            </a:pPr>
            <a:r>
              <a:rPr kumimoji="0" lang="en-GB" sz="2000" b="0" i="0" u="none" strike="noStrike" kern="0" cap="none" spc="0" normalizeH="0" baseline="0" noProof="0" dirty="0" smtClean="0">
                <a:ln>
                  <a:noFill/>
                </a:ln>
                <a:solidFill>
                  <a:schemeClr val="accent6"/>
                </a:solidFill>
                <a:effectLst/>
                <a:uLnTx/>
                <a:uFillTx/>
                <a:latin typeface="Arial" pitchFamily="34" charset="0"/>
                <a:ea typeface="+mn-ea"/>
                <a:cs typeface="+mn-cs"/>
              </a:rPr>
              <a:t>changed quite dramatically over the past few years. </a:t>
            </a:r>
          </a:p>
          <a:p>
            <a:pPr marL="342900" marR="0" lvl="0" indent="-342900" algn="just" defTabSz="914400" rtl="0" eaLnBrk="1" fontAlgn="base" latinLnBrk="0" hangingPunct="1">
              <a:lnSpc>
                <a:spcPct val="150000"/>
              </a:lnSpc>
              <a:spcBef>
                <a:spcPct val="20000"/>
              </a:spcBef>
              <a:spcAft>
                <a:spcPct val="0"/>
              </a:spcAft>
              <a:buClr>
                <a:schemeClr val="accent1"/>
              </a:buClr>
              <a:buSzTx/>
              <a:buFont typeface="Wingdings" pitchFamily="2" charset="2"/>
              <a:buNone/>
              <a:tabLst/>
              <a:defRPr/>
            </a:pPr>
            <a:endParaRPr kumimoji="0" lang="en-GB" sz="2000" b="0" i="0" u="none" strike="noStrike" kern="0" cap="none" spc="0" normalizeH="0" baseline="0" noProof="0" dirty="0" smtClean="0">
              <a:ln>
                <a:noFill/>
              </a:ln>
              <a:solidFill>
                <a:schemeClr val="accent6"/>
              </a:solidFill>
              <a:effectLst/>
              <a:uLnTx/>
              <a:uFillTx/>
              <a:latin typeface="Arial"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ea typeface="+mn-ea"/>
                <a:cs typeface="+mn-cs"/>
              </a:rPr>
              <a:t>Take ten minutes to complete this quick </a:t>
            </a:r>
          </a:p>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ea typeface="+mn-ea"/>
                <a:cs typeface="+mn-cs"/>
              </a:rPr>
              <a:t>	quiz to see how familiar you are with these </a:t>
            </a:r>
          </a:p>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ea typeface="+mn-ea"/>
                <a:cs typeface="+mn-cs"/>
              </a:rPr>
              <a:t>	new requirements.</a:t>
            </a:r>
          </a:p>
        </p:txBody>
      </p:sp>
      <p:pic>
        <p:nvPicPr>
          <p:cNvPr id="7" name="Picture 2" descr="C:\Users\jd162a\AppData\Local\Microsoft\Windows\Temporary Internet Files\Content.IE5\Z2NL8089\MC900363168[1].wmf"/>
          <p:cNvPicPr>
            <a:picLocks noChangeAspect="1" noChangeArrowheads="1"/>
          </p:cNvPicPr>
          <p:nvPr/>
        </p:nvPicPr>
        <p:blipFill>
          <a:blip r:embed="rId3" cstate="print"/>
          <a:srcRect/>
          <a:stretch>
            <a:fillRect/>
          </a:stretch>
        </p:blipFill>
        <p:spPr bwMode="auto">
          <a:xfrm>
            <a:off x="7380312" y="4725144"/>
            <a:ext cx="1475656" cy="194251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839200" cy="788640"/>
          </a:xfrm>
        </p:spPr>
        <p:txBody>
          <a:bodyPr>
            <a:noAutofit/>
          </a:bodyPr>
          <a:lstStyle/>
          <a:p>
            <a:r>
              <a:rPr lang="en-GB" sz="3600" dirty="0" smtClean="0"/>
              <a:t>Responsibilities of researchers</a:t>
            </a:r>
            <a:endParaRPr lang="en-GB" sz="3600" dirty="0"/>
          </a:p>
        </p:txBody>
      </p:sp>
      <p:sp>
        <p:nvSpPr>
          <p:cNvPr id="3" name="Content Placeholder 2"/>
          <p:cNvSpPr>
            <a:spLocks noGrp="1"/>
          </p:cNvSpPr>
          <p:nvPr>
            <p:ph idx="1"/>
          </p:nvPr>
        </p:nvSpPr>
        <p:spPr>
          <a:xfrm>
            <a:off x="467544" y="1628800"/>
            <a:ext cx="8388424" cy="4258816"/>
          </a:xfrm>
        </p:spPr>
        <p:txBody>
          <a:bodyPr>
            <a:normAutofit/>
          </a:bodyPr>
          <a:lstStyle/>
          <a:p>
            <a:pPr marL="0">
              <a:spcBef>
                <a:spcPts val="0"/>
              </a:spcBef>
              <a:buNone/>
            </a:pPr>
            <a:r>
              <a:rPr lang="en-GB" sz="2000" dirty="0" smtClean="0"/>
              <a:t>The arrangements and resources proposed will allow the collection of high quality, accurate data, and the systems and resources proposed are those required to allow appropriate data analysis and data protection.</a:t>
            </a:r>
          </a:p>
          <a:p>
            <a:pPr>
              <a:buNone/>
            </a:pPr>
            <a:endParaRPr lang="en-GB" sz="2000" dirty="0" smtClean="0"/>
          </a:p>
          <a:p>
            <a:pPr marL="0">
              <a:spcBef>
                <a:spcPts val="0"/>
              </a:spcBef>
              <a:buNone/>
            </a:pPr>
            <a:r>
              <a:rPr lang="en-GB" sz="2000" dirty="0" smtClean="0"/>
              <a:t>Procedures are kept in place to ensure collection of high quality, accurate data and the integrity and confidentiality of data during processing and storage.</a:t>
            </a:r>
          </a:p>
          <a:p>
            <a:pPr marL="0">
              <a:spcBef>
                <a:spcPts val="0"/>
              </a:spcBef>
              <a:buNone/>
            </a:pPr>
            <a:endParaRPr lang="en-GB" sz="2000" dirty="0" smtClean="0"/>
          </a:p>
          <a:p>
            <a:pPr marL="0">
              <a:spcBef>
                <a:spcPts val="0"/>
              </a:spcBef>
              <a:buNone/>
            </a:pPr>
            <a:r>
              <a:rPr lang="en-GB" sz="2000" dirty="0" smtClean="0"/>
              <a:t>There are appropriate arrangement to archive the data when the research has finished, and to make it accessible.</a:t>
            </a:r>
          </a:p>
          <a:p>
            <a:endParaRPr lang="en-GB" sz="2400" dirty="0"/>
          </a:p>
        </p:txBody>
      </p:sp>
      <p:graphicFrame>
        <p:nvGraphicFramePr>
          <p:cNvPr id="9" name="Diagram 8"/>
          <p:cNvGraphicFramePr/>
          <p:nvPr/>
        </p:nvGraphicFramePr>
        <p:xfrm>
          <a:off x="1403648" y="4581128"/>
          <a:ext cx="5760640" cy="227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6"/>
                </a:solidFill>
                <a:latin typeface="+mj-lt"/>
                <a:ea typeface="+mj-ea"/>
                <a:cs typeface="+mj-cs"/>
              </a:rPr>
              <a:t>DCC offers DMP guidance and tools</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11560" y="2420888"/>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5"/>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131840" y="3789040"/>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332656"/>
            <a:ext cx="8229600" cy="926232"/>
          </a:xfrm>
        </p:spPr>
        <p:txBody>
          <a:bodyPr/>
          <a:lstStyle/>
          <a:p>
            <a:pPr algn="ctr"/>
            <a:r>
              <a:rPr lang="en-GB" sz="3600" dirty="0" smtClean="0"/>
              <a:t>How DMPonline works</a:t>
            </a:r>
          </a:p>
        </p:txBody>
      </p:sp>
      <p:pic>
        <p:nvPicPr>
          <p:cNvPr id="4" name="Content Placeholder 3"/>
          <p:cNvPicPr>
            <a:picLocks noGrp="1"/>
          </p:cNvPicPr>
          <p:nvPr>
            <p:ph idx="1"/>
          </p:nvPr>
        </p:nvPicPr>
        <p:blipFill>
          <a:blip r:embed="rId3" cstate="print"/>
          <a:stretch>
            <a:fillRect/>
          </a:stretch>
        </p:blipFill>
        <p:spPr>
          <a:xfrm>
            <a:off x="250825" y="1341438"/>
            <a:ext cx="5689600" cy="2951162"/>
          </a:xfrm>
          <a:effectLst>
            <a:outerShdw blurRad="63500" sx="102000" sy="102000" algn="ctr" rotWithShape="0">
              <a:prstClr val="black">
                <a:alpha val="40000"/>
              </a:prstClr>
            </a:outerShdw>
          </a:effectLst>
        </p:spPr>
      </p:pic>
      <p:pic>
        <p:nvPicPr>
          <p:cNvPr id="5" name="Picture 4"/>
          <p:cNvPicPr/>
          <p:nvPr/>
        </p:nvPicPr>
        <p:blipFill>
          <a:blip r:embed="rId4" cstate="print"/>
          <a:stretch>
            <a:fillRect/>
          </a:stretch>
        </p:blipFill>
        <p:spPr>
          <a:xfrm>
            <a:off x="2820988" y="3714750"/>
            <a:ext cx="6323012" cy="3143250"/>
          </a:xfrm>
          <a:prstGeom prst="rect">
            <a:avLst/>
          </a:prstGeom>
          <a:effectLst>
            <a:outerShdw blurRad="63500" sx="102000" sy="102000" algn="ctr" rotWithShape="0">
              <a:prstClr val="black">
                <a:alpha val="40000"/>
              </a:prstClr>
            </a:outerShdw>
          </a:effectLst>
        </p:spPr>
      </p:pic>
      <p:sp>
        <p:nvSpPr>
          <p:cNvPr id="7" name="Left Arrow Callout 6"/>
          <p:cNvSpPr/>
          <p:nvPr/>
        </p:nvSpPr>
        <p:spPr>
          <a:xfrm>
            <a:off x="6084888" y="1412777"/>
            <a:ext cx="2663576" cy="2160686"/>
          </a:xfrm>
          <a:prstGeom prst="leftArrowCallout">
            <a:avLst>
              <a:gd name="adj1" fmla="val 17592"/>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t>  </a:t>
            </a:r>
            <a:endParaRPr lang="en-GB" sz="2000" dirty="0" smtClean="0"/>
          </a:p>
          <a:p>
            <a:pPr algn="ctr">
              <a:buFontTx/>
              <a:buNone/>
              <a:defRPr/>
            </a:pPr>
            <a:r>
              <a:rPr lang="en-GB" sz="2000" dirty="0" smtClean="0">
                <a:latin typeface="Calibri" pitchFamily="34" charset="0"/>
                <a:cs typeface="Calibri" pitchFamily="34" charset="0"/>
              </a:rPr>
              <a:t>Create </a:t>
            </a:r>
            <a:r>
              <a:rPr lang="en-GB" sz="2000" dirty="0">
                <a:latin typeface="Calibri" pitchFamily="34" charset="0"/>
                <a:cs typeface="Calibri" pitchFamily="34" charset="0"/>
              </a:rPr>
              <a:t>a plan based on relevant funder / institutional templates...</a:t>
            </a:r>
          </a:p>
          <a:p>
            <a:pPr algn="ctr">
              <a:defRPr/>
            </a:pPr>
            <a:endParaRPr lang="en-GB" dirty="0"/>
          </a:p>
        </p:txBody>
      </p:sp>
      <p:sp>
        <p:nvSpPr>
          <p:cNvPr id="8" name="Right Arrow Callout 7"/>
          <p:cNvSpPr/>
          <p:nvPr/>
        </p:nvSpPr>
        <p:spPr>
          <a:xfrm>
            <a:off x="611560" y="4509120"/>
            <a:ext cx="2161605" cy="2276475"/>
          </a:xfrm>
          <a:prstGeom prst="rightArrowCallout">
            <a:avLst>
              <a:gd name="adj1" fmla="val 18953"/>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latin typeface="Calibri" pitchFamily="34" charset="0"/>
                <a:cs typeface="Calibri" pitchFamily="34" charset="0"/>
              </a:rPr>
              <a:t>...and then answer the questions using the guidance provided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a:xfrm>
            <a:off x="395536" y="404664"/>
            <a:ext cx="8229600" cy="1008112"/>
          </a:xfrm>
        </p:spPr>
        <p:txBody>
          <a:bodyPr>
            <a:normAutofit/>
          </a:bodyPr>
          <a:lstStyle/>
          <a:p>
            <a:pPr algn="ctr"/>
            <a:r>
              <a:rPr lang="en-GB" sz="3600" dirty="0" smtClean="0">
                <a:ea typeface="ＭＳ Ｐゴシック" pitchFamily="34" charset="-128"/>
              </a:rPr>
              <a:t>A useful framework to get started</a:t>
            </a:r>
          </a:p>
        </p:txBody>
      </p:sp>
      <p:pic>
        <p:nvPicPr>
          <p:cNvPr id="16386" name="Content Placeholder 12" descr="Capture.PNG"/>
          <p:cNvPicPr>
            <a:picLocks noGrp="1" noChangeAspect="1"/>
          </p:cNvPicPr>
          <p:nvPr>
            <p:ph idx="1"/>
          </p:nvPr>
        </p:nvPicPr>
        <p:blipFill>
          <a:blip r:embed="rId3" cstate="print"/>
          <a:srcRect/>
          <a:stretch>
            <a:fillRect/>
          </a:stretch>
        </p:blipFill>
        <p:spPr>
          <a:xfrm>
            <a:off x="323529" y="1732309"/>
            <a:ext cx="8208912" cy="3956705"/>
          </a:xfrm>
        </p:spPr>
      </p:pic>
      <p:cxnSp>
        <p:nvCxnSpPr>
          <p:cNvPr id="16388" name="Straight Arrow Connector 12"/>
          <p:cNvCxnSpPr>
            <a:cxnSpLocks noChangeShapeType="1"/>
          </p:cNvCxnSpPr>
          <p:nvPr/>
        </p:nvCxnSpPr>
        <p:spPr bwMode="auto">
          <a:xfrm flipV="1">
            <a:off x="2763838" y="3597275"/>
            <a:ext cx="4059237" cy="322263"/>
          </a:xfrm>
          <a:prstGeom prst="straightConnector1">
            <a:avLst/>
          </a:prstGeom>
          <a:noFill/>
          <a:ln w="9525" algn="ctr">
            <a:noFill/>
            <a:round/>
            <a:headEnd/>
            <a:tailEnd type="arrow" w="med" len="med"/>
          </a:ln>
        </p:spPr>
      </p:cxnSp>
      <p:grpSp>
        <p:nvGrpSpPr>
          <p:cNvPr id="2" name="Group 14"/>
          <p:cNvGrpSpPr/>
          <p:nvPr/>
        </p:nvGrpSpPr>
        <p:grpSpPr>
          <a:xfrm>
            <a:off x="231484" y="3585790"/>
            <a:ext cx="8660996" cy="2140151"/>
            <a:chOff x="231484" y="3284984"/>
            <a:chExt cx="8660996" cy="2140151"/>
          </a:xfrm>
          <a:solidFill>
            <a:schemeClr val="accent1"/>
          </a:solidFill>
        </p:grpSpPr>
        <p:sp>
          <p:nvSpPr>
            <p:cNvPr id="16391" name="Oval 10"/>
            <p:cNvSpPr>
              <a:spLocks/>
            </p:cNvSpPr>
            <p:nvPr/>
          </p:nvSpPr>
          <p:spPr bwMode="auto">
            <a:xfrm>
              <a:off x="306510" y="3618732"/>
              <a:ext cx="1169987" cy="539867"/>
            </a:xfrm>
            <a:prstGeom prst="ellipse">
              <a:avLst/>
            </a:prstGeom>
            <a:noFill/>
            <a:ln w="38100">
              <a:solidFill>
                <a:schemeClr val="accent1"/>
              </a:solidFill>
              <a:round/>
              <a:headEnd/>
              <a:tailEnd/>
            </a:ln>
          </p:spPr>
          <p:txBody>
            <a:bodyPr lIns="0" tIns="0" rIns="0" bIns="0"/>
            <a:lstStyle/>
            <a:p>
              <a:endParaRPr lang="en-US"/>
            </a:p>
          </p:txBody>
        </p:sp>
        <p:sp>
          <p:nvSpPr>
            <p:cNvPr id="16392" name="Oval 10"/>
            <p:cNvSpPr>
              <a:spLocks/>
            </p:cNvSpPr>
            <p:nvPr/>
          </p:nvSpPr>
          <p:spPr bwMode="auto">
            <a:xfrm>
              <a:off x="231484" y="4784378"/>
              <a:ext cx="1065212" cy="463650"/>
            </a:xfrm>
            <a:prstGeom prst="ellipse">
              <a:avLst/>
            </a:prstGeom>
            <a:noFill/>
            <a:ln w="38100">
              <a:solidFill>
                <a:schemeClr val="accent1"/>
              </a:solidFill>
              <a:round/>
              <a:headEnd/>
              <a:tailEnd/>
            </a:ln>
          </p:spPr>
          <p:txBody>
            <a:bodyPr lIns="0" tIns="0" rIns="0" bIns="0"/>
            <a:lstStyle/>
            <a:p>
              <a:endParaRPr lang="en-US"/>
            </a:p>
          </p:txBody>
        </p:sp>
        <p:sp>
          <p:nvSpPr>
            <p:cNvPr id="10246" name="TextBox 7"/>
            <p:cNvSpPr txBox="1">
              <a:spLocks noChangeArrowheads="1"/>
            </p:cNvSpPr>
            <p:nvPr/>
          </p:nvSpPr>
          <p:spPr bwMode="auto">
            <a:xfrm>
              <a:off x="6588224" y="3284984"/>
              <a:ext cx="2139950" cy="923330"/>
            </a:xfrm>
            <a:prstGeom prst="rect">
              <a:avLst/>
            </a:prstGeom>
            <a:grpFill/>
            <a:ln w="38100">
              <a:solidFill>
                <a:schemeClr val="accent1"/>
              </a:solidFill>
              <a:miter lim="800000"/>
              <a:headEnd/>
              <a:tailEnd/>
            </a:ln>
          </p:spPr>
          <p:txBody>
            <a:bodyPr>
              <a:spAutoFit/>
            </a:bodyPr>
            <a:lstStyle/>
            <a:p>
              <a:pPr algn="ctr">
                <a:buClr>
                  <a:schemeClr val="tx2">
                    <a:lumMod val="60000"/>
                    <a:lumOff val="40000"/>
                  </a:schemeClr>
                </a:buClr>
                <a:defRPr/>
              </a:pPr>
              <a:r>
                <a:rPr lang="en-GB" sz="1800" dirty="0">
                  <a:solidFill>
                    <a:schemeClr val="accent2"/>
                  </a:solidFill>
                </a:rPr>
                <a:t>Think about why the questions are being </a:t>
              </a:r>
              <a:r>
                <a:rPr lang="en-GB" sz="1800" dirty="0" smtClean="0">
                  <a:solidFill>
                    <a:schemeClr val="accent2"/>
                  </a:solidFill>
                </a:rPr>
                <a:t>asked</a:t>
              </a:r>
              <a:endParaRPr lang="en-GB" sz="1800" dirty="0">
                <a:solidFill>
                  <a:schemeClr val="accent2"/>
                </a:solidFill>
              </a:endParaRPr>
            </a:p>
          </p:txBody>
        </p:sp>
        <p:sp>
          <p:nvSpPr>
            <p:cNvPr id="10247" name="TextBox 8"/>
            <p:cNvSpPr txBox="1">
              <a:spLocks noChangeArrowheads="1"/>
            </p:cNvSpPr>
            <p:nvPr/>
          </p:nvSpPr>
          <p:spPr bwMode="auto">
            <a:xfrm>
              <a:off x="6876256" y="4501805"/>
              <a:ext cx="2016224" cy="923330"/>
            </a:xfrm>
            <a:prstGeom prst="rect">
              <a:avLst/>
            </a:prstGeom>
            <a:grpFill/>
            <a:ln w="38100">
              <a:solidFill>
                <a:schemeClr val="accent1"/>
              </a:solidFill>
              <a:miter lim="800000"/>
              <a:headEnd/>
              <a:tailEnd/>
            </a:ln>
          </p:spPr>
          <p:txBody>
            <a:bodyPr wrap="square">
              <a:spAutoFit/>
            </a:bodyPr>
            <a:lstStyle/>
            <a:p>
              <a:pPr algn="ctr">
                <a:buClr>
                  <a:schemeClr val="tx2">
                    <a:lumMod val="60000"/>
                    <a:lumOff val="40000"/>
                  </a:schemeClr>
                </a:buClr>
                <a:defRPr/>
              </a:pPr>
              <a:r>
                <a:rPr lang="en-GB" sz="1800" dirty="0">
                  <a:solidFill>
                    <a:schemeClr val="accent2"/>
                  </a:solidFill>
                </a:rPr>
                <a:t>Look at examples to </a:t>
              </a:r>
              <a:r>
                <a:rPr lang="en-GB" sz="1800" dirty="0" smtClean="0">
                  <a:solidFill>
                    <a:schemeClr val="accent2"/>
                  </a:solidFill>
                </a:rPr>
                <a:t>get an idea of what to include</a:t>
              </a:r>
              <a:endParaRPr lang="en-GB" sz="1800" dirty="0">
                <a:solidFill>
                  <a:schemeClr val="accent2"/>
                </a:solidFill>
              </a:endParaRPr>
            </a:p>
          </p:txBody>
        </p:sp>
        <p:cxnSp>
          <p:nvCxnSpPr>
            <p:cNvPr id="16395" name="Straight Arrow Connector 16"/>
            <p:cNvCxnSpPr>
              <a:cxnSpLocks noChangeShapeType="1"/>
            </p:cNvCxnSpPr>
            <p:nvPr/>
          </p:nvCxnSpPr>
          <p:spPr bwMode="auto">
            <a:xfrm>
              <a:off x="1484437" y="3885361"/>
              <a:ext cx="5110162" cy="41284"/>
            </a:xfrm>
            <a:prstGeom prst="straightConnector1">
              <a:avLst/>
            </a:prstGeom>
            <a:grpFill/>
            <a:ln w="38100" algn="ctr">
              <a:solidFill>
                <a:schemeClr val="accent1"/>
              </a:solidFill>
              <a:round/>
              <a:headEnd/>
              <a:tailEnd type="arrow" w="med" len="med"/>
            </a:ln>
          </p:spPr>
        </p:cxnSp>
        <p:cxnSp>
          <p:nvCxnSpPr>
            <p:cNvPr id="16396" name="Straight Arrow Connector 19"/>
            <p:cNvCxnSpPr>
              <a:cxnSpLocks noChangeShapeType="1"/>
            </p:cNvCxnSpPr>
            <p:nvPr/>
          </p:nvCxnSpPr>
          <p:spPr bwMode="auto">
            <a:xfrm>
              <a:off x="1332607" y="5016203"/>
              <a:ext cx="5543649" cy="31422"/>
            </a:xfrm>
            <a:prstGeom prst="straightConnector1">
              <a:avLst/>
            </a:prstGeom>
            <a:grpFill/>
            <a:ln w="38100" algn="ctr">
              <a:solidFill>
                <a:schemeClr val="accent1"/>
              </a:solidFill>
              <a:round/>
              <a:headEnd/>
              <a:tailEnd type="arrow" w="med" len="med"/>
            </a:ln>
          </p:spPr>
        </p:cxnSp>
      </p:grpSp>
      <p:sp>
        <p:nvSpPr>
          <p:cNvPr id="16" name="Rectangle 15"/>
          <p:cNvSpPr/>
          <p:nvPr/>
        </p:nvSpPr>
        <p:spPr>
          <a:xfrm>
            <a:off x="288032" y="5732135"/>
            <a:ext cx="8604448" cy="400110"/>
          </a:xfrm>
          <a:prstGeom prst="rect">
            <a:avLst/>
          </a:prstGeom>
        </p:spPr>
        <p:txBody>
          <a:bodyPr wrap="square">
            <a:spAutoFit/>
          </a:bodyPr>
          <a:lstStyle/>
          <a:p>
            <a:r>
              <a:rPr lang="en-GB" sz="2000" dirty="0" smtClean="0">
                <a:latin typeface="Calibri" pitchFamily="34" charset="0"/>
                <a:cs typeface="Calibri" pitchFamily="34" charset="0"/>
                <a:hlinkClick r:id="rId4"/>
              </a:rPr>
              <a:t>www.icpsr.umich.edu/icpsrweb/content/datamanagement/dmp/framework.html</a:t>
            </a:r>
            <a:r>
              <a:rPr lang="en-GB" sz="2000" dirty="0" smtClean="0">
                <a:latin typeface="Calibri" pitchFamily="34" charset="0"/>
                <a:cs typeface="Calibri" pitchFamily="34" charset="0"/>
              </a:rPr>
              <a:t> </a:t>
            </a:r>
            <a:r>
              <a:rPr lang="en-GB" sz="2000" dirty="0" smtClean="0"/>
              <a:t>   </a:t>
            </a:r>
            <a:endParaRPr lang="en-GB"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sz="3600" dirty="0" smtClean="0"/>
              <a:t>Tips for writing DMPs</a:t>
            </a:r>
            <a:endParaRPr lang="en-GB" sz="3600" dirty="0"/>
          </a:p>
        </p:txBody>
      </p:sp>
      <p:sp>
        <p:nvSpPr>
          <p:cNvPr id="47106" name="Rectangle 5"/>
          <p:cNvSpPr>
            <a:spLocks noChangeArrowheads="1"/>
          </p:cNvSpPr>
          <p:nvPr/>
        </p:nvSpPr>
        <p:spPr bwMode="auto">
          <a:xfrm>
            <a:off x="0" y="1628800"/>
            <a:ext cx="8964488" cy="4392489"/>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Start early - don’t wait until the last minute to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Use plan as a communication tool with partners, funders and yourself!</a:t>
            </a:r>
            <a:endParaRPr lang="en-GB" sz="2400" dirty="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MRC advice on writing plans</a:t>
            </a:r>
            <a:endParaRPr lang="en-GB" sz="3600" dirty="0"/>
          </a:p>
        </p:txBody>
      </p:sp>
      <p:sp>
        <p:nvSpPr>
          <p:cNvPr id="3" name="Content Placeholder 2"/>
          <p:cNvSpPr>
            <a:spLocks noGrp="1"/>
          </p:cNvSpPr>
          <p:nvPr>
            <p:ph idx="1"/>
          </p:nvPr>
        </p:nvSpPr>
        <p:spPr>
          <a:xfrm>
            <a:off x="611560" y="1844824"/>
            <a:ext cx="7772400" cy="4114800"/>
          </a:xfrm>
        </p:spPr>
        <p:txBody>
          <a:bodyPr/>
          <a:lstStyle/>
          <a:p>
            <a:r>
              <a:rPr lang="en-GB" dirty="0" smtClean="0"/>
              <a:t>What to include in a DMP for the MRC</a:t>
            </a:r>
          </a:p>
          <a:p>
            <a:pPr marL="400050" lvl="2" indent="0">
              <a:spcBef>
                <a:spcPts val="600"/>
              </a:spcBef>
              <a:buNone/>
            </a:pPr>
            <a:r>
              <a:rPr lang="en-GB" sz="1800" dirty="0" smtClean="0">
                <a:hlinkClick r:id="rId3"/>
              </a:rPr>
              <a:t>http://www.youtube.com/watch?v=ukVHHKp6sck&amp;feature=c4-overview&amp;list=UULTOHF6qQrYhEvQzbu03tTg</a:t>
            </a:r>
            <a:r>
              <a:rPr lang="en-GB" sz="1800" dirty="0" smtClean="0"/>
              <a:t> </a:t>
            </a:r>
          </a:p>
          <a:p>
            <a:endParaRPr lang="en-GB" dirty="0" smtClean="0"/>
          </a:p>
          <a:p>
            <a:r>
              <a:rPr lang="en-GB" dirty="0" smtClean="0"/>
              <a:t>Advice on writing plans</a:t>
            </a:r>
          </a:p>
          <a:p>
            <a:pPr>
              <a:buClr>
                <a:schemeClr val="bg1"/>
              </a:buClr>
            </a:pPr>
            <a:r>
              <a:rPr lang="en-GB" sz="2000" dirty="0" smtClean="0">
                <a:cs typeface="ＭＳ Ｐゴシック" charset="-128"/>
                <a:hlinkClick r:id="rId3"/>
              </a:rPr>
              <a:t>http://www.youtube.com/watch?v=7OJtiA53-Fk&amp;feature=c4-overview&amp;list=UULTOHF6qQrYhEvQzbu03tTg</a:t>
            </a:r>
          </a:p>
          <a:p>
            <a:endParaRPr lang="en-GB" dirty="0" smtClean="0"/>
          </a:p>
          <a:p>
            <a:r>
              <a:rPr lang="en-GB" dirty="0" smtClean="0"/>
              <a:t>Including costs in DMPs</a:t>
            </a:r>
          </a:p>
          <a:p>
            <a:pPr>
              <a:buClr>
                <a:schemeClr val="bg1"/>
              </a:buClr>
            </a:pPr>
            <a:r>
              <a:rPr lang="en-GB" sz="1800" dirty="0" smtClean="0">
                <a:hlinkClick r:id="rId3"/>
              </a:rPr>
              <a:t>http://www.youtube.com/watch?v=nKeVPpupsYI&amp;feature=c4-overview&amp;list=UULTOHF6qQrYhEvQzbu03tTg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management planning exercise</a:t>
            </a:r>
            <a:endParaRPr lang="en-GB" dirty="0"/>
          </a:p>
        </p:txBody>
      </p:sp>
      <p:sp>
        <p:nvSpPr>
          <p:cNvPr id="3" name="Content Placeholder 2"/>
          <p:cNvSpPr>
            <a:spLocks noGrp="1"/>
          </p:cNvSpPr>
          <p:nvPr>
            <p:ph idx="1"/>
          </p:nvPr>
        </p:nvSpPr>
        <p:spPr>
          <a:xfrm>
            <a:off x="755576" y="1700808"/>
            <a:ext cx="7772400" cy="3352800"/>
          </a:xfrm>
        </p:spPr>
        <p:txBody>
          <a:bodyPr/>
          <a:lstStyle/>
          <a:p>
            <a:r>
              <a:rPr lang="en-GB" dirty="0" smtClean="0"/>
              <a:t>Read through the satirical DMP overleaf. (5 minutes</a:t>
            </a:r>
            <a:r>
              <a:rPr lang="en-GB" dirty="0" smtClean="0"/>
              <a:t>)</a:t>
            </a:r>
          </a:p>
          <a:p>
            <a:endParaRPr lang="en-GB" dirty="0" smtClean="0"/>
          </a:p>
          <a:p>
            <a:r>
              <a:rPr lang="en-GB" dirty="0" smtClean="0"/>
              <a:t>In pairs or small groups, highlight examples of bad practice and suggest alternative methods / approaches (15 minutes</a:t>
            </a:r>
            <a:r>
              <a:rPr lang="en-GB" dirty="0" smtClean="0"/>
              <a:t>)</a:t>
            </a:r>
          </a:p>
          <a:p>
            <a:endParaRPr lang="en-GB" dirty="0" smtClean="0"/>
          </a:p>
          <a:p>
            <a:r>
              <a:rPr lang="en-GB" dirty="0" smtClean="0"/>
              <a:t>Feed back (10 minutes)</a:t>
            </a:r>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RDM at Glasgow</a:t>
            </a:r>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720080"/>
          </a:xfrm>
        </p:spPr>
        <p:txBody>
          <a:bodyPr/>
          <a:lstStyle/>
          <a:p>
            <a:r>
              <a:rPr lang="en-GB" dirty="0" smtClean="0"/>
              <a:t>What do research funders expect?</a:t>
            </a:r>
            <a:endParaRPr lang="en-GB" dirty="0"/>
          </a:p>
        </p:txBody>
      </p:sp>
      <p:pic>
        <p:nvPicPr>
          <p:cNvPr id="6" name="Content Placeholder 5" descr="Table.PNG"/>
          <p:cNvPicPr>
            <a:picLocks noGrp="1"/>
          </p:cNvPicPr>
          <p:nvPr>
            <p:ph idx="1"/>
          </p:nvPr>
        </p:nvPicPr>
        <p:blipFill>
          <a:blip r:embed="rId3" cstate="print"/>
          <a:stretch>
            <a:fillRect/>
          </a:stretch>
        </p:blipFill>
        <p:spPr>
          <a:xfrm>
            <a:off x="395536" y="1628800"/>
            <a:ext cx="8136904" cy="4289400"/>
          </a:xfrm>
          <a:prstGeom prst="rect">
            <a:avLst/>
          </a:prstGeom>
        </p:spPr>
      </p:pic>
      <p:sp>
        <p:nvSpPr>
          <p:cNvPr id="7" name="Rectangle 6"/>
          <p:cNvSpPr/>
          <p:nvPr/>
        </p:nvSpPr>
        <p:spPr>
          <a:xfrm>
            <a:off x="539552" y="6093296"/>
            <a:ext cx="7725256" cy="369332"/>
          </a:xfrm>
          <a:prstGeom prst="rect">
            <a:avLst/>
          </a:prstGeom>
        </p:spPr>
        <p:txBody>
          <a:bodyPr wrap="none">
            <a:spAutoFit/>
          </a:bodyPr>
          <a:lstStyle/>
          <a:p>
            <a:pPr algn="ctr"/>
            <a:r>
              <a:rPr lang="en-GB" dirty="0" smtClean="0">
                <a:hlinkClick r:id="rId4"/>
              </a:rPr>
              <a:t>www.dcc.ac.uk/resources/policy-and-legal/overview-funders-data-policies</a:t>
            </a:r>
            <a:r>
              <a:rPr lang="en-GB" dirty="0" smtClean="0"/>
              <a:t>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CC_policy_table_MRC_detail.png"/>
          <p:cNvPicPr>
            <a:picLocks noChangeAspect="1"/>
          </p:cNvPicPr>
          <p:nvPr/>
        </p:nvPicPr>
        <p:blipFill>
          <a:blip r:embed="rId3" cstate="print"/>
          <a:stretch>
            <a:fillRect/>
          </a:stretch>
        </p:blipFill>
        <p:spPr>
          <a:xfrm>
            <a:off x="251520" y="476672"/>
            <a:ext cx="8758295" cy="5544616"/>
          </a:xfrm>
          <a:prstGeom prst="rect">
            <a:avLst/>
          </a:prstGeom>
        </p:spPr>
      </p:pic>
      <p:sp>
        <p:nvSpPr>
          <p:cNvPr id="8" name="Oval 7"/>
          <p:cNvSpPr/>
          <p:nvPr/>
        </p:nvSpPr>
        <p:spPr bwMode="auto">
          <a:xfrm>
            <a:off x="6444208" y="332656"/>
            <a:ext cx="1440160" cy="2232248"/>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444208" y="332656"/>
            <a:ext cx="2232248" cy="2664296"/>
          </a:xfrm>
          <a:prstGeom prst="ellipse">
            <a:avLst/>
          </a:prstGeom>
          <a:noFill/>
          <a:ln>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512" y="0"/>
            <a:ext cx="8839200" cy="1143000"/>
          </a:xfrm>
        </p:spPr>
        <p:txBody>
          <a:bodyPr/>
          <a:lstStyle/>
          <a:p>
            <a:r>
              <a:rPr lang="en-GB" sz="2800" dirty="0" smtClean="0"/>
              <a:t>Why is sharing data an issue all of a sudden?</a:t>
            </a:r>
          </a:p>
        </p:txBody>
      </p:sp>
      <p:sp>
        <p:nvSpPr>
          <p:cNvPr id="9" name="Content Placeholder 3"/>
          <p:cNvSpPr>
            <a:spLocks noGrp="1"/>
          </p:cNvSpPr>
          <p:nvPr>
            <p:ph idx="1"/>
          </p:nvPr>
        </p:nvSpPr>
        <p:spPr>
          <a:xfrm>
            <a:off x="539552" y="3284984"/>
            <a:ext cx="8199065" cy="2780407"/>
          </a:xfrm>
        </p:spPr>
        <p:txBody>
          <a:bodyPr/>
          <a:lstStyle/>
          <a:p>
            <a:pPr algn="ctr">
              <a:buFontTx/>
              <a:buNone/>
            </a:pPr>
            <a:endParaRPr lang="en-GB" dirty="0" smtClean="0"/>
          </a:p>
          <a:p>
            <a:pPr algn="ctr">
              <a:buFontTx/>
              <a:buNone/>
            </a:pPr>
            <a:r>
              <a:rPr lang="en-GB" dirty="0" smtClean="0"/>
              <a:t>“</a:t>
            </a:r>
            <a:r>
              <a:rPr lang="en-GB" i="1" dirty="0" smtClean="0"/>
              <a:t>There needs to be a culture of </a:t>
            </a:r>
          </a:p>
          <a:p>
            <a:pPr algn="ctr">
              <a:buFontTx/>
              <a:buNone/>
            </a:pPr>
            <a:r>
              <a:rPr lang="en-GB" i="1" dirty="0" smtClean="0"/>
              <a:t>open access” </a:t>
            </a:r>
          </a:p>
          <a:p>
            <a:pPr algn="ctr">
              <a:buFontTx/>
              <a:buNone/>
            </a:pPr>
            <a:endParaRPr lang="en-GB" i="1" dirty="0" smtClean="0"/>
          </a:p>
          <a:p>
            <a:pPr algn="ctr">
              <a:buFontTx/>
              <a:buNone/>
            </a:pPr>
            <a:r>
              <a:rPr lang="en-GB" i="1" dirty="0" smtClean="0"/>
              <a:t>“Publishing results in the </a:t>
            </a:r>
          </a:p>
          <a:p>
            <a:pPr algn="ctr">
              <a:buFontTx/>
              <a:buNone/>
            </a:pPr>
            <a:r>
              <a:rPr lang="en-GB" i="1" dirty="0" smtClean="0"/>
              <a:t>public arena is a moral obligation”. </a:t>
            </a:r>
          </a:p>
          <a:p>
            <a:pPr algn="ctr">
              <a:buFontTx/>
              <a:buNone/>
            </a:pPr>
            <a:endParaRPr lang="en-GB" i="1" dirty="0" smtClean="0"/>
          </a:p>
        </p:txBody>
      </p:sp>
      <p:sp>
        <p:nvSpPr>
          <p:cNvPr id="10" name="Content Placeholder 4"/>
          <p:cNvSpPr txBox="1">
            <a:spLocks/>
          </p:cNvSpPr>
          <p:nvPr/>
        </p:nvSpPr>
        <p:spPr bwMode="auto">
          <a:xfrm>
            <a:off x="251520" y="1268760"/>
            <a:ext cx="8352928" cy="2704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GB" sz="2400" b="0" i="1" u="none" strike="noStrike" kern="0" cap="none" spc="0" normalizeH="0" baseline="0" noProof="0" dirty="0" smtClean="0">
                <a:ln>
                  <a:noFill/>
                </a:ln>
                <a:solidFill>
                  <a:schemeClr val="accent6"/>
                </a:solidFill>
                <a:effectLst/>
                <a:uLnTx/>
                <a:uFillTx/>
                <a:latin typeface="Arial" pitchFamily="34" charset="0"/>
                <a:ea typeface="+mn-ea"/>
                <a:cs typeface="+mn-cs"/>
              </a:rPr>
              <a:t>“Publicly funded research data are a public good, produced in the public interest, which should be made openly available with as few restrictions as possible in a timely and responsible manner that does not harm intellectual property.”</a:t>
            </a:r>
            <a:endParaRPr kumimoji="0" lang="en-GB" sz="2400" b="0" i="1" u="none" strike="noStrike" kern="0" cap="none" spc="0" normalizeH="0" baseline="0" noProof="0" dirty="0">
              <a:ln>
                <a:noFill/>
              </a:ln>
              <a:solidFill>
                <a:schemeClr val="accent6"/>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WellcomeOA.png"/>
          <p:cNvPicPr>
            <a:picLocks noChangeAspect="1"/>
          </p:cNvPicPr>
          <p:nvPr/>
        </p:nvPicPr>
        <p:blipFill>
          <a:blip r:embed="rId3" cstate="print"/>
          <a:srcRect/>
          <a:stretch>
            <a:fillRect/>
          </a:stretch>
        </p:blipFill>
        <p:spPr bwMode="auto">
          <a:xfrm>
            <a:off x="3900001" y="0"/>
            <a:ext cx="5243999" cy="2736304"/>
          </a:xfrm>
          <a:prstGeom prst="rect">
            <a:avLst/>
          </a:prstGeom>
          <a:noFill/>
          <a:ln w="9525">
            <a:noFill/>
            <a:miter lim="800000"/>
            <a:headEnd/>
            <a:tailEnd/>
          </a:ln>
        </p:spPr>
      </p:pic>
      <p:sp>
        <p:nvSpPr>
          <p:cNvPr id="5" name="Rectangle 2"/>
          <p:cNvSpPr>
            <a:spLocks noGrp="1" noChangeArrowheads="1"/>
          </p:cNvSpPr>
          <p:nvPr>
            <p:ph type="title" idx="4294967295"/>
          </p:nvPr>
        </p:nvSpPr>
        <p:spPr>
          <a:xfrm>
            <a:off x="2339752" y="4365104"/>
            <a:ext cx="6336704" cy="2221359"/>
          </a:xfrm>
        </p:spPr>
        <p:txBody>
          <a:bodyPr/>
          <a:lstStyle/>
          <a:p>
            <a:r>
              <a:rPr lang="en-GB" sz="1600" dirty="0" smtClean="0"/>
              <a:t>‘Conducting research on existing data sets less expensive than setting up new studies and novel linkage can widen focus’</a:t>
            </a:r>
            <a:br>
              <a:rPr lang="en-GB" sz="1600" dirty="0" smtClean="0"/>
            </a:br>
            <a:r>
              <a:rPr lang="en-GB" sz="1600" dirty="0" smtClean="0"/>
              <a:t/>
            </a:r>
            <a:br>
              <a:rPr lang="en-GB" sz="1600" dirty="0" smtClean="0"/>
            </a:br>
            <a:r>
              <a:rPr lang="en-GB" sz="1600" dirty="0" smtClean="0"/>
              <a:t>Dr Jim </a:t>
            </a:r>
            <a:r>
              <a:rPr lang="en-GB" sz="1600" dirty="0" err="1" smtClean="0"/>
              <a:t>Lewsey</a:t>
            </a:r>
            <a:r>
              <a:rPr lang="en-GB" sz="1600" dirty="0" smtClean="0"/>
              <a:t>, Statistical Analysis of Linked Health Data (</a:t>
            </a:r>
            <a:r>
              <a:rPr lang="en-GB" sz="1600" dirty="0" err="1" smtClean="0"/>
              <a:t>SALHDa</a:t>
            </a:r>
            <a:r>
              <a:rPr lang="en-GB" sz="1600" dirty="0" smtClean="0"/>
              <a:t>), Launch of HEHTA</a:t>
            </a:r>
            <a:r>
              <a:rPr lang="en-GB" sz="2000" b="1" dirty="0" smtClean="0"/>
              <a:t/>
            </a:r>
            <a:br>
              <a:rPr lang="en-GB" sz="2000" b="1" dirty="0" smtClean="0"/>
            </a:br>
            <a:endParaRPr lang="en-GB" sz="2000" dirty="0" smtClean="0"/>
          </a:p>
        </p:txBody>
      </p:sp>
      <p:sp>
        <p:nvSpPr>
          <p:cNvPr id="7" name="Rounded Rectangular Callout 6"/>
          <p:cNvSpPr/>
          <p:nvPr/>
        </p:nvSpPr>
        <p:spPr bwMode="auto">
          <a:xfrm>
            <a:off x="2267744" y="4365104"/>
            <a:ext cx="6480720" cy="1800200"/>
          </a:xfrm>
          <a:prstGeom prst="wedgeRoundRectCallout">
            <a:avLst/>
          </a:prstGeom>
          <a:noFill/>
          <a:ln w="38100">
            <a:solidFill>
              <a:schemeClr val="accent6"/>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8" name="Picture 3" descr="G8statement.png"/>
          <p:cNvPicPr>
            <a:picLocks noChangeAspect="1"/>
          </p:cNvPicPr>
          <p:nvPr/>
        </p:nvPicPr>
        <p:blipFill>
          <a:blip r:embed="rId4" cstate="print"/>
          <a:srcRect/>
          <a:stretch>
            <a:fillRect/>
          </a:stretch>
        </p:blipFill>
        <p:spPr bwMode="auto">
          <a:xfrm>
            <a:off x="323528" y="548680"/>
            <a:ext cx="4104455" cy="3453677"/>
          </a:xfrm>
          <a:prstGeom prst="rect">
            <a:avLst/>
          </a:prstGeom>
          <a:noFill/>
          <a:ln w="9525">
            <a:noFill/>
            <a:miter lim="800000"/>
            <a:headEnd/>
            <a:tailEnd/>
          </a:ln>
        </p:spPr>
      </p:pic>
      <p:sp>
        <p:nvSpPr>
          <p:cNvPr id="9" name="TextBox 4"/>
          <p:cNvSpPr txBox="1">
            <a:spLocks noChangeArrowheads="1"/>
          </p:cNvSpPr>
          <p:nvPr/>
        </p:nvSpPr>
        <p:spPr bwMode="auto">
          <a:xfrm>
            <a:off x="251520" y="980728"/>
            <a:ext cx="3946406" cy="430887"/>
          </a:xfrm>
          <a:prstGeom prst="rect">
            <a:avLst/>
          </a:prstGeom>
          <a:noFill/>
          <a:ln w="9525">
            <a:noFill/>
            <a:miter lim="800000"/>
            <a:headEnd/>
            <a:tailEnd/>
          </a:ln>
        </p:spPr>
        <p:txBody>
          <a:bodyPr wrap="square">
            <a:spAutoFit/>
          </a:bodyPr>
          <a:lstStyle/>
          <a:p>
            <a:r>
              <a:rPr lang="en-US" sz="800" dirty="0"/>
              <a:t>https://www.gov.uk/government/news/g8-science-ministers-statement</a:t>
            </a:r>
          </a:p>
          <a:p>
            <a:endParaRPr lang="en-GB" sz="1400" dirty="0"/>
          </a:p>
        </p:txBody>
      </p:sp>
      <p:pic>
        <p:nvPicPr>
          <p:cNvPr id="10" name="Picture 2" descr="http://topnews.ae/images/OECD-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4509120"/>
            <a:ext cx="1439862" cy="143986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http://upload.wikimedia.org/wikipedia/en/5/5e/Rcuk-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36296" y="2924944"/>
            <a:ext cx="1224409" cy="122440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0" name="Picture 2" descr="All Trials">
            <a:hlinkClick r:id="rId7"/>
          </p:cNvPr>
          <p:cNvPicPr>
            <a:picLocks noChangeAspect="1" noChangeArrowheads="1"/>
          </p:cNvPicPr>
          <p:nvPr/>
        </p:nvPicPr>
        <p:blipFill>
          <a:blip r:embed="rId8" cstate="print"/>
          <a:srcRect/>
          <a:stretch>
            <a:fillRect/>
          </a:stretch>
        </p:blipFill>
        <p:spPr bwMode="auto">
          <a:xfrm>
            <a:off x="5076056" y="2924944"/>
            <a:ext cx="1581150" cy="11715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648072"/>
          </a:xfrm>
        </p:spPr>
        <p:txBody>
          <a:bodyPr/>
          <a:lstStyle/>
          <a:p>
            <a:r>
              <a:rPr lang="en-GB" dirty="0" smtClean="0"/>
              <a:t>Defining research data</a:t>
            </a:r>
            <a:endParaRPr lang="en-GB" dirty="0"/>
          </a:p>
        </p:txBody>
      </p:sp>
      <p:sp>
        <p:nvSpPr>
          <p:cNvPr id="3" name="Content Placeholder 2"/>
          <p:cNvSpPr>
            <a:spLocks noGrp="1"/>
          </p:cNvSpPr>
          <p:nvPr>
            <p:ph idx="1"/>
          </p:nvPr>
        </p:nvSpPr>
        <p:spPr>
          <a:xfrm>
            <a:off x="683568" y="1484784"/>
            <a:ext cx="7704856" cy="5112568"/>
          </a:xfrm>
        </p:spPr>
        <p:txBody>
          <a:bodyPr/>
          <a:lstStyle/>
          <a:p>
            <a:pPr algn="ctr">
              <a:spcBef>
                <a:spcPct val="0"/>
              </a:spcBef>
              <a:spcAft>
                <a:spcPts val="0"/>
              </a:spcAft>
              <a:buNone/>
            </a:pPr>
            <a:r>
              <a:rPr lang="en-GB" sz="2400" dirty="0" smtClean="0">
                <a:solidFill>
                  <a:schemeClr val="accent6"/>
                </a:solidFill>
              </a:rPr>
              <a:t>Research </a:t>
            </a:r>
            <a:r>
              <a:rPr lang="en-GB" sz="2400" dirty="0">
                <a:solidFill>
                  <a:schemeClr val="accent6"/>
                </a:solidFill>
              </a:rPr>
              <a:t>data are collected, observed or created, </a:t>
            </a:r>
            <a:endParaRPr lang="en-GB" sz="2400" dirty="0" smtClean="0">
              <a:solidFill>
                <a:schemeClr val="accent6"/>
              </a:solidFill>
            </a:endParaRPr>
          </a:p>
          <a:p>
            <a:pPr algn="ctr">
              <a:spcBef>
                <a:spcPct val="0"/>
              </a:spcBef>
              <a:spcAft>
                <a:spcPts val="0"/>
              </a:spcAft>
              <a:buNone/>
            </a:pPr>
            <a:r>
              <a:rPr lang="en-GB" sz="2400" dirty="0" smtClean="0">
                <a:solidFill>
                  <a:schemeClr val="accent6"/>
                </a:solidFill>
              </a:rPr>
              <a:t>for the purposes </a:t>
            </a:r>
            <a:r>
              <a:rPr lang="en-GB" sz="2400" dirty="0">
                <a:solidFill>
                  <a:schemeClr val="accent6"/>
                </a:solidFill>
              </a:rPr>
              <a:t>of analysis </a:t>
            </a:r>
            <a:endParaRPr lang="en-GB" sz="2400" dirty="0" smtClean="0">
              <a:solidFill>
                <a:schemeClr val="accent6"/>
              </a:solidFill>
            </a:endParaRPr>
          </a:p>
          <a:p>
            <a:pPr algn="ctr">
              <a:spcBef>
                <a:spcPct val="0"/>
              </a:spcBef>
              <a:spcAft>
                <a:spcPts val="0"/>
              </a:spcAft>
              <a:buNone/>
            </a:pPr>
            <a:r>
              <a:rPr lang="en-GB" sz="2400" dirty="0" smtClean="0">
                <a:solidFill>
                  <a:schemeClr val="accent6"/>
                </a:solidFill>
              </a:rPr>
              <a:t>to </a:t>
            </a:r>
            <a:r>
              <a:rPr lang="en-GB" sz="2400" dirty="0">
                <a:solidFill>
                  <a:schemeClr val="accent6"/>
                </a:solidFill>
              </a:rPr>
              <a:t>produce and </a:t>
            </a:r>
            <a:r>
              <a:rPr lang="en-GB" sz="2400" dirty="0" smtClean="0">
                <a:solidFill>
                  <a:schemeClr val="accent6"/>
                </a:solidFill>
              </a:rPr>
              <a:t>validate </a:t>
            </a:r>
            <a:r>
              <a:rPr lang="en-GB" sz="2400" dirty="0">
                <a:solidFill>
                  <a:schemeClr val="accent6"/>
                </a:solidFill>
              </a:rPr>
              <a:t>original research </a:t>
            </a:r>
            <a:r>
              <a:rPr lang="en-GB" sz="2400" dirty="0" smtClean="0">
                <a:solidFill>
                  <a:schemeClr val="accent6"/>
                </a:solidFill>
              </a:rPr>
              <a:t>results</a:t>
            </a:r>
          </a:p>
          <a:p>
            <a:pPr>
              <a:spcBef>
                <a:spcPct val="0"/>
              </a:spcBef>
              <a:spcAft>
                <a:spcPts val="600"/>
              </a:spcAft>
              <a:buFont typeface="Wingdings" pitchFamily="2" charset="2"/>
              <a:buChar char=""/>
            </a:pPr>
            <a:endParaRPr lang="en-GB" sz="2400" dirty="0" smtClean="0">
              <a:solidFill>
                <a:schemeClr val="accent6"/>
              </a:solidFill>
            </a:endParaRP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576065"/>
          </a:xfrm>
        </p:spPr>
        <p:txBody>
          <a:bodyPr/>
          <a:lstStyle/>
          <a:p>
            <a:r>
              <a:rPr lang="en-GB" dirty="0" smtClean="0"/>
              <a:t>So, what might this include?</a:t>
            </a:r>
            <a:endParaRPr lang="en-GB" dirty="0"/>
          </a:p>
        </p:txBody>
      </p:sp>
      <p:pic>
        <p:nvPicPr>
          <p:cNvPr id="16" name="Picture 11" descr="http://studentaffairs.stanford.edu/sites/default/files/haas/images/TwitterIcon.png"/>
          <p:cNvPicPr>
            <a:picLocks noChangeAspect="1" noChangeArrowheads="1"/>
          </p:cNvPicPr>
          <p:nvPr/>
        </p:nvPicPr>
        <p:blipFill>
          <a:blip r:embed="rId3" cstate="print"/>
          <a:srcRect/>
          <a:stretch>
            <a:fillRect/>
          </a:stretch>
        </p:blipFill>
        <p:spPr bwMode="auto">
          <a:xfrm>
            <a:off x="899592" y="2132856"/>
            <a:ext cx="526901" cy="526901"/>
          </a:xfrm>
          <a:prstGeom prst="rect">
            <a:avLst/>
          </a:prstGeom>
          <a:noFill/>
          <a:ln w="9525">
            <a:noFill/>
            <a:miter lim="800000"/>
            <a:headEnd/>
            <a:tailEnd/>
          </a:ln>
        </p:spPr>
      </p:pic>
      <p:pic>
        <p:nvPicPr>
          <p:cNvPr id="17" name="Picture 12" descr="http://www.blingcheese.com/facebook-icon.png"/>
          <p:cNvPicPr>
            <a:picLocks noChangeAspect="1" noChangeArrowheads="1"/>
          </p:cNvPicPr>
          <p:nvPr/>
        </p:nvPicPr>
        <p:blipFill>
          <a:blip r:embed="rId4" cstate="print"/>
          <a:srcRect/>
          <a:stretch>
            <a:fillRect/>
          </a:stretch>
        </p:blipFill>
        <p:spPr bwMode="auto">
          <a:xfrm>
            <a:off x="827584" y="3212976"/>
            <a:ext cx="533468" cy="534219"/>
          </a:xfrm>
          <a:prstGeom prst="rect">
            <a:avLst/>
          </a:prstGeom>
          <a:noFill/>
          <a:ln w="9525">
            <a:noFill/>
            <a:miter lim="800000"/>
            <a:headEnd/>
            <a:tailEnd/>
          </a:ln>
        </p:spPr>
      </p:pic>
      <p:pic>
        <p:nvPicPr>
          <p:cNvPr id="18" name="Picture 13" descr="http://www.foe.co.uk/imgs/rss_logo.jpg"/>
          <p:cNvPicPr>
            <a:picLocks noChangeAspect="1" noChangeArrowheads="1"/>
          </p:cNvPicPr>
          <p:nvPr/>
        </p:nvPicPr>
        <p:blipFill>
          <a:blip r:embed="rId5" cstate="print"/>
          <a:srcRect/>
          <a:stretch>
            <a:fillRect/>
          </a:stretch>
        </p:blipFill>
        <p:spPr bwMode="auto">
          <a:xfrm>
            <a:off x="323528" y="2564904"/>
            <a:ext cx="504056" cy="504056"/>
          </a:xfrm>
          <a:prstGeom prst="rect">
            <a:avLst/>
          </a:prstGeom>
          <a:noFill/>
          <a:ln w="9525">
            <a:noFill/>
            <a:miter lim="800000"/>
            <a:headEnd/>
            <a:tailEnd/>
          </a:ln>
        </p:spPr>
      </p:pic>
      <p:pic>
        <p:nvPicPr>
          <p:cNvPr id="21" name="Picture 5"/>
          <p:cNvPicPr>
            <a:picLocks noChangeAspect="1"/>
          </p:cNvPicPr>
          <p:nvPr/>
        </p:nvPicPr>
        <p:blipFill>
          <a:blip r:embed="rId6" cstate="print"/>
          <a:srcRect/>
          <a:stretch>
            <a:fillRect/>
          </a:stretch>
        </p:blipFill>
        <p:spPr bwMode="auto">
          <a:xfrm>
            <a:off x="1403648" y="980728"/>
            <a:ext cx="936104" cy="936104"/>
          </a:xfrm>
          <a:prstGeom prst="rect">
            <a:avLst/>
          </a:prstGeom>
          <a:noFill/>
          <a:ln w="9525">
            <a:noFill/>
            <a:miter lim="800000"/>
            <a:headEnd/>
            <a:tailEnd/>
          </a:ln>
        </p:spPr>
      </p:pic>
      <p:sp>
        <p:nvSpPr>
          <p:cNvPr id="22" name="Rectangle 3"/>
          <p:cNvSpPr txBox="1">
            <a:spLocks noChangeArrowheads="1"/>
          </p:cNvSpPr>
          <p:nvPr/>
        </p:nvSpPr>
        <p:spPr bwMode="auto">
          <a:xfrm>
            <a:off x="4499992" y="5157192"/>
            <a:ext cx="4279206" cy="1408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31788" marR="0" lvl="0" indent="-331788" algn="just" defTabSz="457200" rtl="0" eaLnBrk="1" fontAlgn="base" latinLnBrk="0" hangingPunct="1">
              <a:lnSpc>
                <a:spcPct val="105000"/>
              </a:lnSpc>
              <a:spcBef>
                <a:spcPct val="5000"/>
              </a:spcBef>
              <a:spcAft>
                <a:spcPct val="0"/>
              </a:spcAft>
              <a:buClr>
                <a:schemeClr val="bg2"/>
              </a:buClr>
              <a:buSzPct val="75000"/>
              <a:buFontTx/>
              <a:buNone/>
              <a:tabLst/>
              <a:defRPr/>
            </a:pPr>
            <a:endParaRPr kumimoji="0" lang="en-GB" sz="500" b="1" i="0" u="sng" strike="noStrike" kern="0" cap="none" spc="0" normalizeH="0" baseline="0" noProof="0" dirty="0" smtClean="0">
              <a:ln>
                <a:noFill/>
              </a:ln>
              <a:solidFill>
                <a:schemeClr val="tx1"/>
              </a:solidFill>
              <a:effectLst/>
              <a:uLnTx/>
              <a:uFillTx/>
              <a:latin typeface="Calibri" pitchFamily="34" charset="0"/>
              <a:ea typeface="+mn-ea"/>
              <a:cs typeface="+mn-cs"/>
            </a:endParaRPr>
          </a:p>
          <a:p>
            <a:pPr marL="331788" marR="0" lvl="0" indent="-331788" algn="ctr" defTabSz="457200" rtl="0" eaLnBrk="1" fontAlgn="base" latinLnBrk="0" hangingPunct="1">
              <a:lnSpc>
                <a:spcPct val="105000"/>
              </a:lnSpc>
              <a:spcBef>
                <a:spcPct val="5000"/>
              </a:spcBef>
              <a:spcAft>
                <a:spcPct val="0"/>
              </a:spcAft>
              <a:buClr>
                <a:schemeClr val="bg2"/>
              </a:buClr>
              <a:buSzPct val="75000"/>
              <a:buFontTx/>
              <a:buNone/>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cs typeface="Arial" pitchFamily="34" charset="0"/>
              </a:rPr>
              <a:t>Anything &amp; everything produced in the course of research</a:t>
            </a:r>
          </a:p>
        </p:txBody>
      </p:sp>
      <p:pic>
        <p:nvPicPr>
          <p:cNvPr id="31" name="Picture 16" descr="antibiotics,biotechnology,dna,healthcare,iStockphoto,medical samples,polyacrylamide,protective workwear,scientific researches,scientists"/>
          <p:cNvPicPr>
            <a:picLocks noChangeAspect="1" noChangeArrowheads="1"/>
          </p:cNvPicPr>
          <p:nvPr/>
        </p:nvPicPr>
        <p:blipFill>
          <a:blip r:embed="rId7" cstate="print"/>
          <a:srcRect t="14062" b="15626"/>
          <a:stretch>
            <a:fillRect/>
          </a:stretch>
        </p:blipFill>
        <p:spPr bwMode="auto">
          <a:xfrm>
            <a:off x="4499992" y="1196752"/>
            <a:ext cx="1536191" cy="1080120"/>
          </a:xfrm>
          <a:prstGeom prst="rect">
            <a:avLst/>
          </a:prstGeom>
          <a:noFill/>
        </p:spPr>
      </p:pic>
      <p:pic>
        <p:nvPicPr>
          <p:cNvPr id="25" name="Picture 2"/>
          <p:cNvPicPr>
            <a:picLocks noChangeAspect="1" noChangeArrowheads="1"/>
          </p:cNvPicPr>
          <p:nvPr/>
        </p:nvPicPr>
        <p:blipFill>
          <a:blip r:embed="rId8" cstate="print"/>
          <a:srcRect/>
          <a:stretch>
            <a:fillRect/>
          </a:stretch>
        </p:blipFill>
        <p:spPr bwMode="auto">
          <a:xfrm>
            <a:off x="4340225" y="2438400"/>
            <a:ext cx="3973513" cy="2247900"/>
          </a:xfrm>
          <a:prstGeom prst="rect">
            <a:avLst/>
          </a:prstGeom>
          <a:noFill/>
          <a:ln w="9525">
            <a:noFill/>
            <a:miter lim="800000"/>
            <a:headEnd/>
            <a:tailEnd/>
          </a:ln>
        </p:spPr>
      </p:pic>
      <p:pic>
        <p:nvPicPr>
          <p:cNvPr id="26" name="Picture 7" descr="http://www.aoml.noaa.gov/phod/graphics/dacdata/array_growth.jpeg">
            <a:hlinkClick r:id="rId9"/>
          </p:cNvPr>
          <p:cNvPicPr>
            <a:picLocks noChangeAspect="1" noChangeArrowheads="1"/>
          </p:cNvPicPr>
          <p:nvPr/>
        </p:nvPicPr>
        <p:blipFill>
          <a:blip r:embed="rId10" cstate="print"/>
          <a:srcRect/>
          <a:stretch>
            <a:fillRect/>
          </a:stretch>
        </p:blipFill>
        <p:spPr bwMode="auto">
          <a:xfrm>
            <a:off x="1668463" y="1912938"/>
            <a:ext cx="2381250" cy="1781175"/>
          </a:xfrm>
          <a:prstGeom prst="rect">
            <a:avLst/>
          </a:prstGeom>
          <a:noFill/>
          <a:ln w="9525">
            <a:noFill/>
            <a:miter lim="800000"/>
            <a:headEnd/>
            <a:tailEnd/>
          </a:ln>
        </p:spPr>
      </p:pic>
      <p:pic>
        <p:nvPicPr>
          <p:cNvPr id="29" name="Picture 9" descr="http://www.aoml.noaa.gov/phod/graphics/dacdata/globpop.gif">
            <a:hlinkClick r:id="rId11"/>
          </p:cNvPr>
          <p:cNvPicPr>
            <a:picLocks noChangeAspect="1" noChangeArrowheads="1"/>
          </p:cNvPicPr>
          <p:nvPr/>
        </p:nvPicPr>
        <p:blipFill>
          <a:blip r:embed="rId12" cstate="print"/>
          <a:srcRect/>
          <a:stretch>
            <a:fillRect/>
          </a:stretch>
        </p:blipFill>
        <p:spPr bwMode="auto">
          <a:xfrm>
            <a:off x="539552" y="4221088"/>
            <a:ext cx="3582987" cy="1947863"/>
          </a:xfrm>
          <a:prstGeom prst="rect">
            <a:avLst/>
          </a:prstGeom>
          <a:noFill/>
          <a:ln w="9525">
            <a:noFill/>
            <a:miter lim="800000"/>
            <a:headEnd/>
            <a:tailEnd/>
          </a:ln>
        </p:spPr>
      </p:pic>
      <p:sp>
        <p:nvSpPr>
          <p:cNvPr id="30" name="TextBox 8"/>
          <p:cNvSpPr txBox="1">
            <a:spLocks noChangeArrowheads="1"/>
          </p:cNvSpPr>
          <p:nvPr/>
        </p:nvSpPr>
        <p:spPr bwMode="auto">
          <a:xfrm>
            <a:off x="1611313" y="3730625"/>
            <a:ext cx="2679700" cy="214313"/>
          </a:xfrm>
          <a:prstGeom prst="rect">
            <a:avLst/>
          </a:prstGeom>
          <a:noFill/>
          <a:ln w="9525">
            <a:noFill/>
            <a:miter lim="800000"/>
            <a:headEnd/>
            <a:tailEnd/>
          </a:ln>
        </p:spPr>
        <p:txBody>
          <a:bodyPr wrap="none">
            <a:spAutoFit/>
          </a:bodyPr>
          <a:lstStyle/>
          <a:p>
            <a:r>
              <a:rPr lang="en-GB" sz="800"/>
              <a:t>http://www.aoml.noaa.gov/phod/dac/array_growth.html</a:t>
            </a:r>
          </a:p>
        </p:txBody>
      </p:sp>
      <p:sp>
        <p:nvSpPr>
          <p:cNvPr id="32" name="TextBox 9"/>
          <p:cNvSpPr txBox="1">
            <a:spLocks noChangeArrowheads="1"/>
          </p:cNvSpPr>
          <p:nvPr/>
        </p:nvSpPr>
        <p:spPr bwMode="auto">
          <a:xfrm>
            <a:off x="844352" y="6151488"/>
            <a:ext cx="2982912" cy="214313"/>
          </a:xfrm>
          <a:prstGeom prst="rect">
            <a:avLst/>
          </a:prstGeom>
          <a:noFill/>
          <a:ln w="9525">
            <a:noFill/>
            <a:miter lim="800000"/>
            <a:headEnd/>
            <a:tailEnd/>
          </a:ln>
        </p:spPr>
        <p:txBody>
          <a:bodyPr wrap="none">
            <a:spAutoFit/>
          </a:bodyPr>
          <a:lstStyle/>
          <a:p>
            <a:r>
              <a:rPr lang="en-GB" sz="800"/>
              <a:t>http://www.aoml.noaa.gov/phod/graphics/dacdata/globpop.gif</a:t>
            </a:r>
          </a:p>
        </p:txBody>
      </p:sp>
      <p:sp>
        <p:nvSpPr>
          <p:cNvPr id="33" name="TextBox 10"/>
          <p:cNvSpPr txBox="1">
            <a:spLocks noChangeArrowheads="1"/>
          </p:cNvSpPr>
          <p:nvPr/>
        </p:nvSpPr>
        <p:spPr bwMode="auto">
          <a:xfrm>
            <a:off x="5240338" y="4760913"/>
            <a:ext cx="2622550" cy="215900"/>
          </a:xfrm>
          <a:prstGeom prst="rect">
            <a:avLst/>
          </a:prstGeom>
          <a:noFill/>
          <a:ln w="9525">
            <a:noFill/>
            <a:miter lim="800000"/>
            <a:headEnd/>
            <a:tailEnd/>
          </a:ln>
        </p:spPr>
        <p:txBody>
          <a:bodyPr wrap="none">
            <a:spAutoFit/>
          </a:bodyPr>
          <a:lstStyle/>
          <a:p>
            <a:r>
              <a:rPr lang="en-GB" sz="800"/>
              <a:t>http://www.sbirc.ed.ac.uk/documents/lbc_protocol.pdf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TotalTime>
  <Words>3483</Words>
  <Application>Microsoft Office PowerPoint</Application>
  <PresentationFormat>On-screen Show (4:3)</PresentationFormat>
  <Paragraphs>425</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1_Blank Presentation</vt:lpstr>
      <vt:lpstr>Research Data Management  for researchers</vt:lpstr>
      <vt:lpstr>About this course</vt:lpstr>
      <vt:lpstr>Slide 3</vt:lpstr>
      <vt:lpstr>What do research funders expect?</vt:lpstr>
      <vt:lpstr>Slide 5</vt:lpstr>
      <vt:lpstr>Why is sharing data an issue all of a sudden?</vt:lpstr>
      <vt:lpstr>‘Conducting research on existing data sets less expensive than setting up new studies and novel linkage can widen focus’  Dr Jim Lewsey, Statistical Analysis of Linked Health Data (SALHDa), Launch of HEHTA </vt:lpstr>
      <vt:lpstr>Defining research data</vt:lpstr>
      <vt:lpstr>So, what might this include?</vt:lpstr>
      <vt:lpstr>What activities are involved in research data management (RDM)?</vt:lpstr>
      <vt:lpstr>Data creation</vt:lpstr>
      <vt:lpstr>Documentation</vt:lpstr>
      <vt:lpstr>Access and use</vt:lpstr>
      <vt:lpstr>Storage and backup</vt:lpstr>
      <vt:lpstr>Data selection</vt:lpstr>
      <vt:lpstr>Slide 16</vt:lpstr>
      <vt:lpstr>Data preservation</vt:lpstr>
      <vt:lpstr>What is data sharing?</vt:lpstr>
      <vt:lpstr>Exercise: barriers to data sharing</vt:lpstr>
      <vt:lpstr>Reasons to share data</vt:lpstr>
      <vt:lpstr>How to share research data</vt:lpstr>
      <vt:lpstr>Data Management Planning</vt:lpstr>
      <vt:lpstr>What is a DMP?</vt:lpstr>
      <vt:lpstr>Why develop a DMP?</vt:lpstr>
      <vt:lpstr>Funders have DMP requirements</vt:lpstr>
      <vt:lpstr>Slide 26</vt:lpstr>
      <vt:lpstr>They typically want a short (c.1-2pp)  statement covering:</vt:lpstr>
      <vt:lpstr>Some funders don’t ask for a DMP but still have expectations</vt:lpstr>
      <vt:lpstr>DoH Research Governance Framework</vt:lpstr>
      <vt:lpstr>Responsibilities of researchers</vt:lpstr>
      <vt:lpstr>Slide 31</vt:lpstr>
      <vt:lpstr>How DMPonline works</vt:lpstr>
      <vt:lpstr>A useful framework to get started</vt:lpstr>
      <vt:lpstr>Tips for writing DMPs</vt:lpstr>
      <vt:lpstr>MRC advice on writing plans</vt:lpstr>
      <vt:lpstr>Data management planning exercise</vt:lpstr>
      <vt:lpstr>RDM at Glasgow</vt:lpstr>
    </vt:vector>
  </TitlesOfParts>
  <Company>University of Glasgow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slj2z</cp:lastModifiedBy>
  <cp:revision>221</cp:revision>
  <cp:lastPrinted>1601-01-01T00:00:00Z</cp:lastPrinted>
  <dcterms:created xsi:type="dcterms:W3CDTF">2013-04-05T08:58:21Z</dcterms:created>
  <dcterms:modified xsi:type="dcterms:W3CDTF">2013-08-27T12:06:09Z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