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34"/>
  </p:notesMasterIdLst>
  <p:handoutMasterIdLst>
    <p:handoutMasterId r:id="rId35"/>
  </p:handoutMasterIdLst>
  <p:sldIdLst>
    <p:sldId id="256" r:id="rId3"/>
    <p:sldId id="453" r:id="rId4"/>
    <p:sldId id="461" r:id="rId5"/>
    <p:sldId id="454" r:id="rId6"/>
    <p:sldId id="455" r:id="rId7"/>
    <p:sldId id="462"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58" r:id="rId22"/>
    <p:sldId id="456" r:id="rId23"/>
    <p:sldId id="457" r:id="rId24"/>
    <p:sldId id="460" r:id="rId25"/>
    <p:sldId id="463" r:id="rId26"/>
    <p:sldId id="464" r:id="rId27"/>
    <p:sldId id="443" r:id="rId28"/>
    <p:sldId id="444" r:id="rId29"/>
    <p:sldId id="445" r:id="rId30"/>
    <p:sldId id="450" r:id="rId31"/>
    <p:sldId id="439" r:id="rId32"/>
    <p:sldId id="308" r:id="rId3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E0000"/>
    <a:srgbClr val="DED410"/>
    <a:srgbClr val="0635BA"/>
    <a:srgbClr val="052B97"/>
    <a:srgbClr val="060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0575" autoAdjust="0"/>
  </p:normalViewPr>
  <p:slideViewPr>
    <p:cSldViewPr>
      <p:cViewPr>
        <p:scale>
          <a:sx n="106" d="100"/>
          <a:sy n="106" d="100"/>
        </p:scale>
        <p:origin x="-120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FP7</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OA mandate in H2020</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AC8BFEB2-FFF1-47FA-9CFB-245EE7FB0018}" type="presOf" srcId="{968A5138-C8BA-40A5-8737-6AF429E52C61}" destId="{109593B5-1CB7-4AC1-B692-8D3E68A13F71}" srcOrd="0" destOrd="0" presId="urn:microsoft.com/office/officeart/2005/8/layout/chevron1"/>
    <dgm:cxn modelId="{E65C9C02-672A-4C8D-8163-7765E95593C1}" srcId="{968A5138-C8BA-40A5-8737-6AF429E52C61}" destId="{380B0892-09A6-45EB-A6E8-479E83829CC1}" srcOrd="0" destOrd="0" parTransId="{E675012F-E4B4-440E-83D9-7FF39E68D309}" sibTransId="{BE7C8450-2F7B-4DCB-986D-ED72243BD2F6}"/>
    <dgm:cxn modelId="{8CEF2C9D-5335-461E-84EE-7AEB50D9D0F6}" type="presOf" srcId="{380B0892-09A6-45EB-A6E8-479E83829CC1}" destId="{FF13567A-DA8D-467A-8B37-89D63321D443}" srcOrd="0" destOrd="0" presId="urn:microsoft.com/office/officeart/2005/8/layout/chevron1"/>
    <dgm:cxn modelId="{77C76237-92E8-410B-8390-83D20F03C766}" type="presOf" srcId="{BE279AF2-EDD8-4912-8269-1EFBACD47DA9}" destId="{379F2023-EA58-4E99-AE3F-A89CA29F0EA5}"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393B9818-9825-4128-8E87-D0923FBDDBAA}" type="presOf" srcId="{89EC6FF3-2DC4-49FA-ACDB-718A6382C7EA}" destId="{01CCE973-6985-48AF-9856-69B257651799}"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12639098-B398-4E6B-9A80-DFE1343A407E}" type="presParOf" srcId="{109593B5-1CB7-4AC1-B692-8D3E68A13F71}" destId="{FF13567A-DA8D-467A-8B37-89D63321D443}" srcOrd="0" destOrd="0" presId="urn:microsoft.com/office/officeart/2005/8/layout/chevron1"/>
    <dgm:cxn modelId="{19200BA0-9477-4C32-93E5-4FC954BACF87}" type="presParOf" srcId="{109593B5-1CB7-4AC1-B692-8D3E68A13F71}" destId="{F4D64647-38F9-42DA-A9A7-B536938DAA53}" srcOrd="1" destOrd="0" presId="urn:microsoft.com/office/officeart/2005/8/layout/chevron1"/>
    <dgm:cxn modelId="{57CDB8AE-942E-49B6-9B01-6E5852D006D6}" type="presParOf" srcId="{109593B5-1CB7-4AC1-B692-8D3E68A13F71}" destId="{01CCE973-6985-48AF-9856-69B257651799}" srcOrd="2" destOrd="0" presId="urn:microsoft.com/office/officeart/2005/8/layout/chevron1"/>
    <dgm:cxn modelId="{7E037C4F-AC68-408E-9816-4549A0EEEDAA}" type="presParOf" srcId="{109593B5-1CB7-4AC1-B692-8D3E68A13F71}" destId="{EACDD97E-CCE0-4F7B-8DF4-CA59DC314953}" srcOrd="3" destOrd="0" presId="urn:microsoft.com/office/officeart/2005/8/layout/chevron1"/>
    <dgm:cxn modelId="{2C89C097-AF20-4774-B2AC-83992F1299D5}"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H2020</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E65C9C02-672A-4C8D-8163-7765E95593C1}" srcId="{968A5138-C8BA-40A5-8737-6AF429E52C61}" destId="{380B0892-09A6-45EB-A6E8-479E83829CC1}" srcOrd="0" destOrd="0" parTransId="{E675012F-E4B4-440E-83D9-7FF39E68D309}" sibTransId="{BE7C8450-2F7B-4DCB-986D-ED72243BD2F6}"/>
    <dgm:cxn modelId="{6D5D911E-63BC-4B07-BF84-1D0E73B5A344}" type="presOf" srcId="{380B0892-09A6-45EB-A6E8-479E83829CC1}" destId="{FF13567A-DA8D-467A-8B37-89D63321D443}" srcOrd="0" destOrd="0" presId="urn:microsoft.com/office/officeart/2005/8/layout/chevron1"/>
    <dgm:cxn modelId="{3D0A6B79-1BCA-40ED-BA6D-548EDD7D99FE}" type="presOf" srcId="{BE279AF2-EDD8-4912-8269-1EFBACD47DA9}" destId="{379F2023-EA58-4E99-AE3F-A89CA29F0EA5}" srcOrd="0" destOrd="0" presId="urn:microsoft.com/office/officeart/2005/8/layout/chevron1"/>
    <dgm:cxn modelId="{DFA09E28-E2D6-4123-BA5F-E735AF5C8154}" type="presOf" srcId="{968A5138-C8BA-40A5-8737-6AF429E52C61}" destId="{109593B5-1CB7-4AC1-B692-8D3E68A13F71}"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A5861CBB-4A54-4D50-986E-1124BFE2AACF}" type="presOf" srcId="{89EC6FF3-2DC4-49FA-ACDB-718A6382C7EA}" destId="{01CCE973-6985-48AF-9856-69B257651799}"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0C53CAFF-3D98-4A80-A80A-AE7946BD1E8D}" type="presParOf" srcId="{109593B5-1CB7-4AC1-B692-8D3E68A13F71}" destId="{FF13567A-DA8D-467A-8B37-89D63321D443}" srcOrd="0" destOrd="0" presId="urn:microsoft.com/office/officeart/2005/8/layout/chevron1"/>
    <dgm:cxn modelId="{53306F33-C0DC-4141-95B0-6369C6B00730}" type="presParOf" srcId="{109593B5-1CB7-4AC1-B692-8D3E68A13F71}" destId="{F4D64647-38F9-42DA-A9A7-B536938DAA53}" srcOrd="1" destOrd="0" presId="urn:microsoft.com/office/officeart/2005/8/layout/chevron1"/>
    <dgm:cxn modelId="{07EBA35A-40EB-4BF5-B0D7-20235670B1A0}" type="presParOf" srcId="{109593B5-1CB7-4AC1-B692-8D3E68A13F71}" destId="{01CCE973-6985-48AF-9856-69B257651799}" srcOrd="2" destOrd="0" presId="urn:microsoft.com/office/officeart/2005/8/layout/chevron1"/>
    <dgm:cxn modelId="{A4312A4F-FBA7-42AF-BE0A-70A1B1E07253}" type="presParOf" srcId="{109593B5-1CB7-4AC1-B692-8D3E68A13F71}" destId="{EACDD97E-CCE0-4F7B-8DF4-CA59DC314953}" srcOrd="3" destOrd="0" presId="urn:microsoft.com/office/officeart/2005/8/layout/chevron1"/>
    <dgm:cxn modelId="{EFFD174B-BA24-4B6C-854B-49740AFBF622}"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13567A-DA8D-467A-8B37-89D63321D443}">
      <dsp:nvSpPr>
        <dsp:cNvPr id="0" name=""/>
        <dsp:cNvSpPr/>
      </dsp:nvSpPr>
      <dsp:spPr>
        <a:xfrm>
          <a:off x="2456"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Pilot in FP7</a:t>
          </a:r>
          <a:endParaRPr lang="en-GB" sz="2400" kern="1200" dirty="0">
            <a:latin typeface="+mn-lt"/>
            <a:cs typeface="Calibri" pitchFamily="34" charset="0"/>
          </a:endParaRPr>
        </a:p>
      </dsp:txBody>
      <dsp:txXfrm>
        <a:off x="2456" y="395437"/>
        <a:ext cx="2992905" cy="1197162"/>
      </dsp:txXfrm>
    </dsp:sp>
    <dsp:sp modelId="{01CCE973-6985-48AF-9856-69B257651799}">
      <dsp:nvSpPr>
        <dsp:cNvPr id="0" name=""/>
        <dsp:cNvSpPr/>
      </dsp:nvSpPr>
      <dsp:spPr>
        <a:xfrm>
          <a:off x="2696071"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Provision of support</a:t>
          </a:r>
        </a:p>
      </dsp:txBody>
      <dsp:txXfrm>
        <a:off x="2696071" y="395437"/>
        <a:ext cx="2992905" cy="1197162"/>
      </dsp:txXfrm>
    </dsp:sp>
    <dsp:sp modelId="{379F2023-EA58-4E99-AE3F-A89CA29F0EA5}">
      <dsp:nvSpPr>
        <dsp:cNvPr id="0" name=""/>
        <dsp:cNvSpPr/>
      </dsp:nvSpPr>
      <dsp:spPr>
        <a:xfrm>
          <a:off x="5389686"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OA mandate in H2020</a:t>
          </a:r>
        </a:p>
      </dsp:txBody>
      <dsp:txXfrm>
        <a:off x="5389686" y="395437"/>
        <a:ext cx="2992905" cy="11971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13567A-DA8D-467A-8B37-89D63321D443}">
      <dsp:nvSpPr>
        <dsp:cNvPr id="0" name=""/>
        <dsp:cNvSpPr/>
      </dsp:nvSpPr>
      <dsp:spPr>
        <a:xfrm>
          <a:off x="2362"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Pilot in H2020</a:t>
          </a:r>
          <a:endParaRPr lang="en-GB" sz="2400" kern="1200" dirty="0">
            <a:latin typeface="+mn-lt"/>
            <a:cs typeface="Calibri" pitchFamily="34" charset="0"/>
          </a:endParaRPr>
        </a:p>
      </dsp:txBody>
      <dsp:txXfrm>
        <a:off x="2362" y="418459"/>
        <a:ext cx="2877793" cy="1151117"/>
      </dsp:txXfrm>
    </dsp:sp>
    <dsp:sp modelId="{01CCE973-6985-48AF-9856-69B257651799}">
      <dsp:nvSpPr>
        <dsp:cNvPr id="0" name=""/>
        <dsp:cNvSpPr/>
      </dsp:nvSpPr>
      <dsp:spPr>
        <a:xfrm>
          <a:off x="2592376"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Provision of support</a:t>
          </a:r>
        </a:p>
      </dsp:txBody>
      <dsp:txXfrm>
        <a:off x="2592376" y="418459"/>
        <a:ext cx="2877793" cy="1151117"/>
      </dsp:txXfrm>
    </dsp:sp>
    <dsp:sp modelId="{379F2023-EA58-4E99-AE3F-A89CA29F0EA5}">
      <dsp:nvSpPr>
        <dsp:cNvPr id="0" name=""/>
        <dsp:cNvSpPr/>
      </dsp:nvSpPr>
      <dsp:spPr>
        <a:xfrm>
          <a:off x="5182390"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a:t>
          </a:r>
        </a:p>
      </dsp:txBody>
      <dsp:txXfrm>
        <a:off x="5182390" y="418459"/>
        <a:ext cx="2877793" cy="11511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7591AD57-36F0-42D4-AE41-E930ACB4D438}" type="datetimeFigureOut">
              <a:rPr lang="en-GB" smtClean="0"/>
              <a:pPr/>
              <a:t>18/01/2017</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49FB532F-94C9-44EF-BF78-DEB562F14294}" type="slidenum">
              <a:rPr lang="en-GB" smtClean="0"/>
              <a:pPr/>
              <a:t>‹#›</a:t>
            </a:fld>
            <a:endParaRPr lang="en-GB"/>
          </a:p>
        </p:txBody>
      </p:sp>
    </p:spTree>
    <p:extLst>
      <p:ext uri="{BB962C8B-B14F-4D97-AF65-F5344CB8AC3E}">
        <p14:creationId xmlns="" xmlns:p14="http://schemas.microsoft.com/office/powerpoint/2010/main" val="268754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F93B942-E355-40D6-9CAC-B2B9E99F0941}" type="datetimeFigureOut">
              <a:rPr lang="en-GB" smtClean="0"/>
              <a:pPr/>
              <a:t>18/01/2017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a:p>
        </p:txBody>
      </p:sp>
    </p:spTree>
    <p:extLst>
      <p:ext uri="{BB962C8B-B14F-4D97-AF65-F5344CB8AC3E}">
        <p14:creationId xmlns=""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background to this is about making the most of the data that has been created</a:t>
            </a:r>
            <a:r>
              <a:rPr lang="en-GB" baseline="0" dirty="0" smtClean="0"/>
              <a:t> through publicly funded research. The guidelines speak of</a:t>
            </a:r>
            <a:r>
              <a:rPr lang="en-GB" dirty="0" smtClean="0"/>
              <a:t>:</a:t>
            </a:r>
          </a:p>
          <a:p>
            <a:pPr>
              <a:buFont typeface="Arial" pitchFamily="34" charset="0"/>
              <a:buChar char="•"/>
            </a:pPr>
            <a:r>
              <a:rPr lang="en-GB" dirty="0" smtClean="0"/>
              <a:t> Improved quality of results</a:t>
            </a:r>
          </a:p>
          <a:p>
            <a:pPr>
              <a:buFont typeface="Arial" pitchFamily="34" charset="0"/>
              <a:buChar char="•"/>
            </a:pPr>
            <a:r>
              <a:rPr lang="en-GB" dirty="0" smtClean="0"/>
              <a:t> Greater efficiency</a:t>
            </a:r>
          </a:p>
          <a:p>
            <a:pPr>
              <a:buFont typeface="Arial" pitchFamily="34" charset="0"/>
              <a:buChar char="•"/>
            </a:pPr>
            <a:r>
              <a:rPr lang="en-GB" dirty="0" smtClean="0"/>
              <a:t> Faster to market = faster growth</a:t>
            </a:r>
          </a:p>
          <a:p>
            <a:pPr>
              <a:buFont typeface="Arial" pitchFamily="34" charset="0"/>
              <a:buChar char="•"/>
            </a:pPr>
            <a:r>
              <a:rPr lang="en-GB" dirty="0" smtClean="0"/>
              <a:t> Improved transparency</a:t>
            </a:r>
            <a:r>
              <a:rPr lang="en-GB" baseline="0" dirty="0" smtClean="0"/>
              <a:t> of the scientific process</a:t>
            </a:r>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7108" name="Slide Number Placeholder 3"/>
          <p:cNvSpPr txBox="1">
            <a:spLocks noChangeArrowheads="1"/>
          </p:cNvSpPr>
          <p:nvPr/>
        </p:nvSpPr>
        <p:spPr bwMode="auto">
          <a:xfrm>
            <a:off x="3777460" y="9378035"/>
            <a:ext cx="2890137" cy="493098"/>
          </a:xfrm>
          <a:prstGeom prst="rect">
            <a:avLst/>
          </a:prstGeom>
          <a:noFill/>
          <a:ln w="9525">
            <a:noFill/>
            <a:miter lim="800000"/>
            <a:headEnd/>
            <a:tailEnd/>
          </a:ln>
        </p:spPr>
        <p:txBody>
          <a:bodyPr lIns="91421" tIns="45710" rIns="91421" bIns="45710" anchor="b"/>
          <a:lstStyle/>
          <a:p>
            <a:pPr algn="r" defTabSz="422000"/>
            <a:fld id="{71FBCC94-0A69-4D9D-9EBD-3BE547EDEDCE}" type="slidenum">
              <a:rPr lang="en-GB" altLang="en-US" sz="1200">
                <a:solidFill>
                  <a:srgbClr val="000000"/>
                </a:solidFill>
                <a:latin typeface="Calibri" pitchFamily="34" charset="0"/>
              </a:rPr>
              <a:pPr algn="r" defTabSz="422000"/>
              <a:t>21</a:t>
            </a:fld>
            <a:endParaRPr lang="en-GB" altLang="en-US" sz="1200" dirty="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OpenAIRE is also worth checking out. This is an EC-funded project to provide infrastructure for open access. They’ve recently released a short video that tells you how they can help.</a:t>
            </a:r>
          </a:p>
          <a:p>
            <a:endParaRPr lang="en-GB" dirty="0" smtClean="0"/>
          </a:p>
          <a:p>
            <a:r>
              <a:rPr lang="en-GB" dirty="0" smtClean="0"/>
              <a:t>Essentially OpenAIRE aggregates metadata from different repositories</a:t>
            </a:r>
            <a:r>
              <a:rPr lang="en-GB" baseline="0" dirty="0" smtClean="0"/>
              <a:t> to compile a complete list of publications and related outputs. They mine and enrich the content, de-duplicating entries and linking together publications with data, details about the project, authors, funders etc. OpenAIRE also provides a number of useful services &amp; APIs, for example you can embed a publication list for your project in your website that is automatically updated whenever someone adds a new paper to a repository (this is harvested into OpenAIRE and pushed out to your list).</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27</a:t>
            </a:fld>
            <a:endParaRPr lang="en-GB" dirty="0"/>
          </a:p>
        </p:txBody>
      </p:sp>
    </p:spTree>
    <p:extLst>
      <p:ext uri="{BB962C8B-B14F-4D97-AF65-F5344CB8AC3E}">
        <p14:creationId xmlns="" xmlns:p14="http://schemas.microsoft.com/office/powerpoint/2010/main" val="1973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share common challenges:</a:t>
            </a:r>
          </a:p>
          <a:p>
            <a:r>
              <a:rPr lang="en-GB" dirty="0" smtClean="0"/>
              <a:t>– Reference models and architectures</a:t>
            </a:r>
          </a:p>
          <a:p>
            <a:r>
              <a:rPr lang="en-GB" dirty="0" smtClean="0"/>
              <a:t>– Persistent data identifiers</a:t>
            </a:r>
          </a:p>
          <a:p>
            <a:r>
              <a:rPr lang="en-GB" dirty="0" smtClean="0"/>
              <a:t>– Metadata management</a:t>
            </a:r>
          </a:p>
          <a:p>
            <a:r>
              <a:rPr lang="en-GB" dirty="0" smtClean="0"/>
              <a:t>– Distributed data sources</a:t>
            </a:r>
          </a:p>
          <a:p>
            <a:r>
              <a:rPr lang="en-GB" dirty="0" smtClean="0"/>
              <a:t>– Data interoperability</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28</a:t>
            </a:fld>
            <a:endParaRPr lang="en-GB" dirty="0"/>
          </a:p>
        </p:txBody>
      </p:sp>
    </p:spTree>
    <p:extLst>
      <p:ext uri="{BB962C8B-B14F-4D97-AF65-F5344CB8AC3E}">
        <p14:creationId xmlns="" xmlns:p14="http://schemas.microsoft.com/office/powerpoint/2010/main" val="195436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Validation</a:t>
            </a:r>
            <a:r>
              <a:rPr lang="en-GB" baseline="0" dirty="0" smtClean="0"/>
              <a:t> of results and cutting down on fraud</a:t>
            </a:r>
            <a:endParaRPr lang="en-GB" dirty="0" smtClean="0"/>
          </a:p>
          <a:p>
            <a:r>
              <a:rPr lang="en-GB" smtClean="0"/>
              <a:t>– Products </a:t>
            </a:r>
            <a:r>
              <a:rPr lang="en-GB" dirty="0" smtClean="0"/>
              <a:t>to market faster, scientific breakthroughs</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3</a:t>
            </a:fld>
            <a:endParaRPr lang="en-GB"/>
          </a:p>
        </p:txBody>
      </p:sp>
    </p:spTree>
    <p:extLst>
      <p:ext uri="{BB962C8B-B14F-4D97-AF65-F5344CB8AC3E}">
        <p14:creationId xmlns:p14="http://schemas.microsoft.com/office/powerpoint/2010/main" xmlns="" val="762643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Moving</a:t>
            </a:r>
            <a:r>
              <a:rPr lang="en-GB" baseline="0" dirty="0" smtClean="0"/>
              <a:t> from a ‘best-effort’ in FP7 to an ‘obligation’ under Horizon 2020</a:t>
            </a:r>
          </a:p>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5</a:t>
            </a:fld>
            <a:endParaRPr lang="en-GB"/>
          </a:p>
        </p:txBody>
      </p:sp>
    </p:spTree>
    <p:extLst>
      <p:ext uri="{BB962C8B-B14F-4D97-AF65-F5344CB8AC3E}">
        <p14:creationId xmlns:p14="http://schemas.microsoft.com/office/powerpoint/2010/main" xmlns="" val="291695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smtClean="0">
              <a:latin typeface="Calibri" pitchFamily="34" charset="0"/>
            </a:endParaRPr>
          </a:p>
        </p:txBody>
      </p:sp>
      <p:sp>
        <p:nvSpPr>
          <p:cNvPr id="39940"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E52F64DF-81D3-42F7-947F-0B17DCA6D357}" type="slidenum">
              <a:rPr lang="en-GB" altLang="en-US" sz="1200">
                <a:solidFill>
                  <a:srgbClr val="000000"/>
                </a:solidFill>
                <a:latin typeface="Calibri" pitchFamily="34" charset="0"/>
              </a:rPr>
              <a:pPr algn="r" defTabSz="422041"/>
              <a:t>6</a:t>
            </a:fld>
            <a:endParaRPr lang="en-GB" altLang="en-US" sz="1200" dirty="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 xmlns:p14="http://schemas.microsoft.com/office/powerpoint/2010/main" val="405652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 xmlns:p14="http://schemas.microsoft.com/office/powerpoint/2010/main" val="405652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371600"/>
            <a:ext cx="8229600" cy="4525963"/>
          </a:xfrm>
          <a:prstGeom prst="rect">
            <a:avLst/>
          </a:prstGeo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a:prstGeom prst="rect">
            <a:avLst/>
          </a:prstGeom>
        </p:spPr>
        <p:txBody>
          <a:bodyPr/>
          <a:lstStyle/>
          <a:p>
            <a:r>
              <a:rPr lang="en-GB" smtClean="0"/>
              <a:t>Click to edit Master title style</a:t>
            </a:r>
            <a:endParaRPr lang="en-US" dirty="0"/>
          </a:p>
        </p:txBody>
      </p:sp>
    </p:spTree>
    <p:extLst>
      <p:ext uri="{BB962C8B-B14F-4D97-AF65-F5344CB8AC3E}">
        <p14:creationId xmlns="" xmlns:p14="http://schemas.microsoft.com/office/powerpoint/2010/main" val="362127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18/01/2017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42" r:id="rId13"/>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CEC77-EEAF-49C6-AC3C-F1C0AAE629F2}" type="datetimeFigureOut">
              <a:rPr lang="en-GB" smtClean="0"/>
              <a:pPr/>
              <a:t>18/01/2017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BDBC9-2DB0-46F3-A943-B0F145512E6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rah.jones@glasgow.ac.uk"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research/participants/data/ref/h2020/grants_manual/hi/oa_pilot/h2020-hi-oa-pilot-guide_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ce11.org/group/fairgroup/fairprincipl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dcc.ac.uk/share-DMPs" TargetMode="External"/><Relationship Id="rId2" Type="http://schemas.openxmlformats.org/officeDocument/2006/relationships/hyperlink" Target="http://www.dcc.ac.uk/resources/data-management-plans/guidance-examp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osteropenscience.e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penaire.eu/" TargetMode="External"/><Relationship Id="rId4" Type="http://schemas.openxmlformats.org/officeDocument/2006/relationships/hyperlink" Target="http://vimeo.com/10879010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eudat.e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www.langzeitarchivierung.de/" TargetMode="External"/><Relationship Id="rId3" Type="http://schemas.openxmlformats.org/officeDocument/2006/relationships/image" Target="../media/image8.png"/><Relationship Id="rId7" Type="http://schemas.openxmlformats.org/officeDocument/2006/relationships/image" Target="../media/image34.gif"/><Relationship Id="rId12" Type="http://schemas.openxmlformats.org/officeDocument/2006/relationships/hyperlink" Target="https://dans.knaw.nl/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hyperlink" Target="https://www.surf.nl/" TargetMode="External"/><Relationship Id="rId5" Type="http://schemas.openxmlformats.org/officeDocument/2006/relationships/image" Target="../media/image32.png"/><Relationship Id="rId10" Type="http://schemas.openxmlformats.org/officeDocument/2006/relationships/hyperlink" Target="http://openscience.fi/" TargetMode="External"/><Relationship Id="rId4" Type="http://schemas.openxmlformats.org/officeDocument/2006/relationships/hyperlink" Target="http://www.openaire.eu/contact-noads" TargetMode="External"/><Relationship Id="rId9" Type="http://schemas.openxmlformats.org/officeDocument/2006/relationships/image" Target="../media/image36.png"/><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dcc.ac.uk/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ec.europa.eu/research/participants/data/ref/h2020/grants_manual/hi/oa_pilot/h2020-hi-oa-data-mgt_en.pdf"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c.europa.eu/research/press/2016/pdf/opendata-infographic_072016.pdf" TargetMode="External"/><Relationship Id="rId5" Type="http://schemas.openxmlformats.org/officeDocument/2006/relationships/hyperlink" Target="http://ec.europa.eu/research/participants/data/ref/h2020/grants_manual/amga/h2020-amga_en.pdf" TargetMode="External"/><Relationship Id="rId4" Type="http://schemas.openxmlformats.org/officeDocument/2006/relationships/hyperlink" Target="http://ec.europa.eu/research/participants/data/ref/h2020/grants_manual/hi/oa_pilot/h2020-hi-oa-data-mgt_e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research/openscience/index.cfm" TargetMode="External"/><Relationship Id="rId2" Type="http://schemas.openxmlformats.org/officeDocument/2006/relationships/hyperlink" Target="mailto:RTD-open-access@ec.europa.eu"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200800" cy="2163687"/>
          </a:xfrm>
        </p:spPr>
        <p:txBody>
          <a:bodyPr/>
          <a:lstStyle/>
          <a:p>
            <a:r>
              <a:rPr lang="en-GB" sz="4400" dirty="0" smtClean="0">
                <a:solidFill>
                  <a:srgbClr val="0635BA"/>
                </a:solidFill>
              </a:rPr>
              <a:t>Horizon 2020 </a:t>
            </a:r>
            <a:r>
              <a:rPr lang="en-GB" sz="4400" dirty="0" smtClean="0">
                <a:solidFill>
                  <a:srgbClr val="0635BA"/>
                </a:solidFill>
              </a:rPr>
              <a:t>&amp; Open Research</a:t>
            </a:r>
            <a:endParaRPr lang="en-GB" sz="4400"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7" name="Rectangle 6"/>
          <p:cNvSpPr>
            <a:spLocks noChangeArrowheads="1"/>
          </p:cNvSpPr>
          <p:nvPr/>
        </p:nvSpPr>
        <p:spPr bwMode="auto">
          <a:xfrm>
            <a:off x="1259632" y="6381328"/>
            <a:ext cx="6696744" cy="307777"/>
          </a:xfrm>
          <a:prstGeom prst="rect">
            <a:avLst/>
          </a:prstGeom>
          <a:noFill/>
          <a:ln w="9525" algn="ctr">
            <a:noFill/>
            <a:miter lim="800000"/>
            <a:headEnd/>
            <a:tailEnd/>
          </a:ln>
        </p:spPr>
        <p:txBody>
          <a:bodyPr wrap="square">
            <a:spAutoFit/>
          </a:bodyPr>
          <a:lstStyle/>
          <a:p>
            <a:pPr algn="ctr"/>
            <a:r>
              <a:rPr lang="en-GB" sz="1400" i="1" dirty="0" smtClean="0"/>
              <a:t>Supporting Open Research, 26 January 2017, Amsterdam</a:t>
            </a:r>
            <a:endParaRPr lang="en-GB" sz="1400" i="1" dirty="0"/>
          </a:p>
        </p:txBody>
      </p:sp>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52320" y="6165304"/>
            <a:ext cx="1350418" cy="477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143697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355604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368535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342900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48860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123060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381359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796316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945361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in a nutshell</a:t>
            </a:r>
            <a:endParaRPr lang="en-GB" dirty="0"/>
          </a:p>
        </p:txBody>
      </p:sp>
      <p:sp>
        <p:nvSpPr>
          <p:cNvPr id="4" name="TextBox 3"/>
          <p:cNvSpPr txBox="1"/>
          <p:nvPr/>
        </p:nvSpPr>
        <p:spPr>
          <a:xfrm>
            <a:off x="4716016" y="1628800"/>
            <a:ext cx="2016224" cy="369332"/>
          </a:xfrm>
          <a:prstGeom prst="rect">
            <a:avLst/>
          </a:prstGeom>
          <a:noFill/>
        </p:spPr>
        <p:txBody>
          <a:bodyPr wrap="square" rtlCol="0">
            <a:spAutoFit/>
          </a:bodyPr>
          <a:lstStyle/>
          <a:p>
            <a:r>
              <a:rPr lang="en-GB" dirty="0" smtClean="0"/>
              <a:t>Develop a DMP</a:t>
            </a:r>
            <a:endParaRPr lang="en-GB" dirty="0"/>
          </a:p>
        </p:txBody>
      </p:sp>
      <p:sp>
        <p:nvSpPr>
          <p:cNvPr id="5" name="TextBox 4"/>
          <p:cNvSpPr txBox="1"/>
          <p:nvPr/>
        </p:nvSpPr>
        <p:spPr>
          <a:xfrm>
            <a:off x="6372200" y="2708920"/>
            <a:ext cx="2016224" cy="646331"/>
          </a:xfrm>
          <a:prstGeom prst="rect">
            <a:avLst/>
          </a:prstGeom>
          <a:noFill/>
        </p:spPr>
        <p:txBody>
          <a:bodyPr wrap="square" rtlCol="0">
            <a:spAutoFit/>
          </a:bodyPr>
          <a:lstStyle/>
          <a:p>
            <a:r>
              <a:rPr lang="en-GB" dirty="0" smtClean="0"/>
              <a:t>Select which data to make open</a:t>
            </a:r>
            <a:endParaRPr lang="en-GB" dirty="0"/>
          </a:p>
        </p:txBody>
      </p:sp>
      <p:sp>
        <p:nvSpPr>
          <p:cNvPr id="6" name="TextBox 5"/>
          <p:cNvSpPr txBox="1"/>
          <p:nvPr/>
        </p:nvSpPr>
        <p:spPr>
          <a:xfrm>
            <a:off x="1448435" y="5661248"/>
            <a:ext cx="2304256" cy="646331"/>
          </a:xfrm>
          <a:prstGeom prst="rect">
            <a:avLst/>
          </a:prstGeom>
          <a:noFill/>
        </p:spPr>
        <p:txBody>
          <a:bodyPr wrap="square" rtlCol="0">
            <a:spAutoFit/>
          </a:bodyPr>
          <a:lstStyle/>
          <a:p>
            <a:r>
              <a:rPr lang="en-GB" dirty="0" smtClean="0"/>
              <a:t>License data openly for the widest reuse</a:t>
            </a:r>
            <a:endParaRPr lang="en-GB" dirty="0"/>
          </a:p>
        </p:txBody>
      </p:sp>
      <p:sp>
        <p:nvSpPr>
          <p:cNvPr id="7" name="TextBox 6"/>
          <p:cNvSpPr txBox="1"/>
          <p:nvPr/>
        </p:nvSpPr>
        <p:spPr>
          <a:xfrm>
            <a:off x="323528" y="4005064"/>
            <a:ext cx="2304256" cy="923330"/>
          </a:xfrm>
          <a:prstGeom prst="rect">
            <a:avLst/>
          </a:prstGeom>
          <a:noFill/>
        </p:spPr>
        <p:txBody>
          <a:bodyPr wrap="square" rtlCol="0">
            <a:spAutoFit/>
          </a:bodyPr>
          <a:lstStyle/>
          <a:p>
            <a:r>
              <a:rPr lang="en-GB" dirty="0" smtClean="0"/>
              <a:t>Use established community standards for interoperability</a:t>
            </a:r>
            <a:endParaRPr lang="en-GB" dirty="0"/>
          </a:p>
        </p:txBody>
      </p:sp>
      <p:sp>
        <p:nvSpPr>
          <p:cNvPr id="8" name="TextBox 7"/>
          <p:cNvSpPr txBox="1"/>
          <p:nvPr/>
        </p:nvSpPr>
        <p:spPr>
          <a:xfrm>
            <a:off x="5436096" y="5589240"/>
            <a:ext cx="2520280" cy="646331"/>
          </a:xfrm>
          <a:prstGeom prst="rect">
            <a:avLst/>
          </a:prstGeom>
          <a:noFill/>
        </p:spPr>
        <p:txBody>
          <a:bodyPr wrap="square" rtlCol="0">
            <a:spAutoFit/>
          </a:bodyPr>
          <a:lstStyle/>
          <a:p>
            <a:r>
              <a:rPr lang="en-GB" dirty="0" smtClean="0"/>
              <a:t>Provide metadata for data discovery and reuse</a:t>
            </a:r>
            <a:endParaRPr lang="en-GB" dirty="0"/>
          </a:p>
        </p:txBody>
      </p:sp>
      <p:sp>
        <p:nvSpPr>
          <p:cNvPr id="9" name="TextBox 8"/>
          <p:cNvSpPr txBox="1"/>
          <p:nvPr/>
        </p:nvSpPr>
        <p:spPr>
          <a:xfrm>
            <a:off x="6588224" y="4221088"/>
            <a:ext cx="1656184" cy="646331"/>
          </a:xfrm>
          <a:prstGeom prst="rect">
            <a:avLst/>
          </a:prstGeom>
          <a:noFill/>
        </p:spPr>
        <p:txBody>
          <a:bodyPr wrap="square" rtlCol="0">
            <a:spAutoFit/>
          </a:bodyPr>
          <a:lstStyle/>
          <a:p>
            <a:r>
              <a:rPr lang="en-GB" dirty="0" smtClean="0"/>
              <a:t>Deposit in a data repository</a:t>
            </a:r>
            <a:endParaRPr lang="en-GB" dirty="0"/>
          </a:p>
        </p:txBody>
      </p:sp>
      <p:sp>
        <p:nvSpPr>
          <p:cNvPr id="10" name="TextBox 9"/>
          <p:cNvSpPr txBox="1"/>
          <p:nvPr/>
        </p:nvSpPr>
        <p:spPr>
          <a:xfrm>
            <a:off x="827584" y="2060848"/>
            <a:ext cx="2520280" cy="923330"/>
          </a:xfrm>
          <a:prstGeom prst="rect">
            <a:avLst/>
          </a:prstGeom>
          <a:noFill/>
        </p:spPr>
        <p:txBody>
          <a:bodyPr wrap="square" rtlCol="0">
            <a:spAutoFit/>
          </a:bodyPr>
          <a:lstStyle/>
          <a:p>
            <a:r>
              <a:rPr lang="en-GB" dirty="0" smtClean="0"/>
              <a:t>Share details about the tools and instruments used to allow verification</a:t>
            </a:r>
            <a:endParaRPr lang="en-GB" dirty="0"/>
          </a:p>
        </p:txBody>
      </p:sp>
      <p:pic>
        <p:nvPicPr>
          <p:cNvPr id="11" name="Picture 10" descr="acorn-146412_640.png"/>
          <p:cNvPicPr>
            <a:picLocks noChangeAspect="1"/>
          </p:cNvPicPr>
          <p:nvPr/>
        </p:nvPicPr>
        <p:blipFill>
          <a:blip r:embed="rId2" cstate="print"/>
          <a:stretch>
            <a:fillRect/>
          </a:stretch>
        </p:blipFill>
        <p:spPr>
          <a:xfrm>
            <a:off x="3563888" y="3140968"/>
            <a:ext cx="2016224" cy="1619280"/>
          </a:xfrm>
          <a:prstGeom prst="rect">
            <a:avLst/>
          </a:prstGeom>
        </p:spPr>
      </p:pic>
      <p:cxnSp>
        <p:nvCxnSpPr>
          <p:cNvPr id="13" name="Straight Connector 12"/>
          <p:cNvCxnSpPr/>
          <p:nvPr/>
        </p:nvCxnSpPr>
        <p:spPr>
          <a:xfrm flipH="1">
            <a:off x="4860032" y="2060848"/>
            <a:ext cx="648072" cy="1224136"/>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1"/>
          </p:cNvCxnSpPr>
          <p:nvPr/>
        </p:nvCxnSpPr>
        <p:spPr>
          <a:xfrm flipH="1">
            <a:off x="5508104" y="3032086"/>
            <a:ext cx="864096" cy="39691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292080" y="4149080"/>
            <a:ext cx="1224136" cy="323166"/>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932040" y="4581128"/>
            <a:ext cx="936104" cy="100811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3848" y="4653136"/>
            <a:ext cx="648072" cy="100811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987824" y="2996952"/>
            <a:ext cx="792088" cy="64807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051720" y="4149080"/>
            <a:ext cx="1512168" cy="144016"/>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dirty="0" smtClean="0">
                <a:latin typeface="+mn-lt"/>
              </a:rPr>
              <a:t>Why open access and open data?</a:t>
            </a:r>
            <a:endParaRPr lang="en-GB" sz="4000" dirty="0">
              <a:latin typeface="+mn-lt"/>
            </a:endParaRPr>
          </a:p>
        </p:txBody>
      </p:sp>
      <p:sp>
        <p:nvSpPr>
          <p:cNvPr id="5" name="Content Placeholder 4"/>
          <p:cNvSpPr>
            <a:spLocks noGrp="1"/>
          </p:cNvSpPr>
          <p:nvPr>
            <p:ph sz="quarter" idx="1"/>
          </p:nvPr>
        </p:nvSpPr>
        <p:spPr>
          <a:xfrm>
            <a:off x="4255476" y="2074984"/>
            <a:ext cx="4550195" cy="4024063"/>
          </a:xfrm>
        </p:spPr>
        <p:txBody>
          <a:bodyPr>
            <a:noAutofit/>
          </a:bodyPr>
          <a:lstStyle/>
          <a:p>
            <a:pPr algn="ctr"/>
            <a:r>
              <a:rPr lang="en-GB" sz="2000" dirty="0" smtClean="0"/>
              <a:t>“</a:t>
            </a:r>
            <a:r>
              <a:rPr lang="en-GB" sz="2000" dirty="0" smtClean="0"/>
              <a:t>The Commission considers that there should be no need to pay for information funded from the public purse each time it is accessed or used. Moreover, it should benefit European businesses and the public to the full</a:t>
            </a:r>
            <a:r>
              <a:rPr lang="en-GB" sz="2000" dirty="0" smtClean="0"/>
              <a:t>.</a:t>
            </a:r>
            <a:r>
              <a:rPr lang="en-GB" sz="2000" dirty="0" smtClean="0"/>
              <a:t>”</a:t>
            </a:r>
            <a:endParaRPr lang="en-GB" sz="2000" dirty="0"/>
          </a:p>
        </p:txBody>
      </p:sp>
      <p:sp>
        <p:nvSpPr>
          <p:cNvPr id="12" name="Rectangle 11"/>
          <p:cNvSpPr/>
          <p:nvPr/>
        </p:nvSpPr>
        <p:spPr>
          <a:xfrm>
            <a:off x="4185138" y="4502396"/>
            <a:ext cx="4620533" cy="830997"/>
          </a:xfrm>
          <a:prstGeom prst="rect">
            <a:avLst/>
          </a:prstGeom>
        </p:spPr>
        <p:txBody>
          <a:bodyPr wrap="square">
            <a:spAutoFit/>
          </a:bodyPr>
          <a:lstStyle/>
          <a:p>
            <a:r>
              <a:rPr lang="en-GB" sz="1600" dirty="0" smtClean="0">
                <a:hlinkClick r:id="rId3"/>
              </a:rPr>
              <a:t>https://</a:t>
            </a:r>
            <a:r>
              <a:rPr lang="en-GB" sz="1600" dirty="0" smtClean="0">
                <a:hlinkClick r:id="rId3"/>
              </a:rPr>
              <a:t>ec.europa.eu/research/participants/data/ref/h2020/grants_manual/hi/oa_pilot/h2020-hi-oa-pilot-guide_en.pdf</a:t>
            </a:r>
            <a:r>
              <a:rPr lang="en-GB" sz="1600" dirty="0" smtClean="0"/>
              <a:t> </a:t>
            </a:r>
            <a:endParaRPr lang="en-GB" sz="1600" dirty="0"/>
          </a:p>
        </p:txBody>
      </p:sp>
      <p:pic>
        <p:nvPicPr>
          <p:cNvPr id="6" name="Picture 5" descr="Capture.PNG"/>
          <p:cNvPicPr>
            <a:picLocks noChangeAspect="1"/>
          </p:cNvPicPr>
          <p:nvPr/>
        </p:nvPicPr>
        <p:blipFill>
          <a:blip r:embed="rId4" cstate="print"/>
          <a:stretch>
            <a:fillRect/>
          </a:stretch>
        </p:blipFill>
        <p:spPr>
          <a:xfrm>
            <a:off x="323529" y="1412776"/>
            <a:ext cx="3569868" cy="5085184"/>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56792"/>
            <a:ext cx="8147248" cy="4412779"/>
          </a:xfrm>
        </p:spPr>
        <p:txBody>
          <a:bodyPr/>
          <a:lstStyle/>
          <a:p>
            <a:pPr marL="342900" indent="-342900" defTabSz="457200">
              <a:spcBef>
                <a:spcPts val="1800"/>
              </a:spcBef>
              <a:spcAft>
                <a:spcPts val="1800"/>
              </a:spcAft>
              <a:buFont typeface="Arial" panose="020B0604020202020204" pitchFamily="34" charset="0"/>
              <a:buChar char="•"/>
            </a:pPr>
            <a:r>
              <a:rPr lang="en-GB" altLang="en-US" dirty="0">
                <a:latin typeface="+mn-lt"/>
              </a:rPr>
              <a:t>The Commission does NOT require applicants to submit a DMP at the proposal stage.</a:t>
            </a:r>
          </a:p>
          <a:p>
            <a:pPr marL="342900" indent="-342900" defTabSz="457200">
              <a:spcBef>
                <a:spcPts val="1800"/>
              </a:spcBef>
              <a:spcAft>
                <a:spcPts val="1800"/>
              </a:spcAft>
              <a:buFont typeface="Arial" panose="020B0604020202020204" pitchFamily="34" charset="0"/>
              <a:buChar char="•"/>
            </a:pPr>
            <a:r>
              <a:rPr lang="en-GB" altLang="en-US" dirty="0">
                <a:latin typeface="+mn-lt"/>
              </a:rPr>
              <a:t>A DMP is therefore NOT part of the evaluation.  </a:t>
            </a:r>
          </a:p>
          <a:p>
            <a:pPr marL="342900" indent="-342900" defTabSz="457200">
              <a:spcBef>
                <a:spcPts val="1800"/>
              </a:spcBef>
              <a:spcAft>
                <a:spcPts val="1800"/>
              </a:spcAft>
              <a:buFont typeface="Arial" panose="020B0604020202020204" pitchFamily="34" charset="0"/>
              <a:buChar char="•"/>
            </a:pPr>
            <a:r>
              <a:rPr lang="en-GB" altLang="en-US" dirty="0">
                <a:latin typeface="+mn-lt"/>
              </a:rPr>
              <a:t>DMPs are a deliverable (due by month 6).</a:t>
            </a:r>
          </a:p>
          <a:p>
            <a:pPr marL="342900" indent="-342900" defTabSz="457200">
              <a:spcBef>
                <a:spcPts val="1800"/>
              </a:spcBef>
              <a:spcAft>
                <a:spcPts val="1800"/>
              </a:spcAft>
              <a:buFont typeface="Arial" panose="020B0604020202020204" pitchFamily="34" charset="0"/>
              <a:buChar char="•"/>
            </a:pPr>
            <a:r>
              <a:rPr lang="en-GB" altLang="en-US" dirty="0" smtClean="0">
                <a:latin typeface="+mn-lt"/>
              </a:rPr>
              <a:t>The EC </a:t>
            </a:r>
            <a:r>
              <a:rPr lang="en-GB" altLang="en-US" dirty="0">
                <a:latin typeface="+mn-lt"/>
              </a:rPr>
              <a:t>requires updates. A DMP is a living or “active” document.</a:t>
            </a:r>
          </a:p>
          <a:p>
            <a:endParaRPr lang="en-GB" dirty="0"/>
          </a:p>
        </p:txBody>
      </p:sp>
      <p:sp>
        <p:nvSpPr>
          <p:cNvPr id="3" name="Title 2"/>
          <p:cNvSpPr>
            <a:spLocks noGrp="1"/>
          </p:cNvSpPr>
          <p:nvPr>
            <p:ph type="title"/>
          </p:nvPr>
        </p:nvSpPr>
        <p:spPr>
          <a:xfrm>
            <a:off x="827584" y="332656"/>
            <a:ext cx="7304856" cy="792162"/>
          </a:xfrm>
        </p:spPr>
        <p:txBody>
          <a:bodyPr/>
          <a:lstStyle/>
          <a:p>
            <a:r>
              <a:rPr lang="en-GB" dirty="0" smtClean="0"/>
              <a:t>Key </a:t>
            </a:r>
            <a:r>
              <a:rPr lang="en-GB" dirty="0" smtClean="0"/>
              <a:t>DMP differences </a:t>
            </a:r>
            <a:r>
              <a:rPr lang="en-GB" dirty="0" smtClean="0"/>
              <a:t>in H2020</a:t>
            </a:r>
            <a:endParaRPr lang="en-GB" dirty="0"/>
          </a:p>
        </p:txBody>
      </p:sp>
    </p:spTree>
    <p:extLst>
      <p:ext uri="{BB962C8B-B14F-4D97-AF65-F5344CB8AC3E}">
        <p14:creationId xmlns="" xmlns:p14="http://schemas.microsoft.com/office/powerpoint/2010/main" val="690913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251520" y="404664"/>
            <a:ext cx="8363272" cy="683994"/>
          </a:xfrm>
        </p:spPr>
        <p:txBody>
          <a:bodyPr>
            <a:noAutofit/>
          </a:bodyPr>
          <a:lstStyle/>
          <a:p>
            <a:pPr eaLnBrk="1" hangingPunct="1"/>
            <a:r>
              <a:rPr lang="en-GB" altLang="en-US" dirty="0" smtClean="0"/>
              <a:t>A FAIR approach to DMPs</a:t>
            </a:r>
            <a:endParaRPr lang="en-GB" altLang="en-US" dirty="0"/>
          </a:p>
        </p:txBody>
      </p:sp>
      <p:sp>
        <p:nvSpPr>
          <p:cNvPr id="23555" name="Content Placeholder 2"/>
          <p:cNvSpPr txBox="1">
            <a:spLocks noGrp="1"/>
          </p:cNvSpPr>
          <p:nvPr>
            <p:ph idx="1"/>
          </p:nvPr>
        </p:nvSpPr>
        <p:spPr>
          <a:xfrm>
            <a:off x="395536" y="1412776"/>
            <a:ext cx="8424936" cy="4853136"/>
          </a:xfrm>
        </p:spPr>
        <p:txBody>
          <a:bodyPr>
            <a:noAutofit/>
          </a:bodyPr>
          <a:lstStyle/>
          <a:p>
            <a:r>
              <a:rPr lang="en-GB" b="1" dirty="0" smtClean="0"/>
              <a:t>F</a:t>
            </a:r>
            <a:r>
              <a:rPr lang="en-GB" dirty="0" smtClean="0"/>
              <a:t>indable</a:t>
            </a:r>
          </a:p>
          <a:p>
            <a:pPr lvl="1">
              <a:buClrTx/>
              <a:buFont typeface="Calibri" pitchFamily="34" charset="0"/>
              <a:buChar char="–"/>
            </a:pPr>
            <a:r>
              <a:rPr lang="en-GB" sz="2000" i="1" dirty="0" smtClean="0"/>
              <a:t>Assign persistent IDs, provide metadata, register in a searchable resource... </a:t>
            </a:r>
          </a:p>
          <a:p>
            <a:pPr lvl="1">
              <a:buClrTx/>
              <a:buFont typeface="Calibri" pitchFamily="34" charset="0"/>
              <a:buChar char="–"/>
            </a:pPr>
            <a:endParaRPr lang="en-GB" sz="500" i="1" dirty="0" smtClean="0"/>
          </a:p>
          <a:p>
            <a:r>
              <a:rPr lang="en-GB" b="1" dirty="0" smtClean="0"/>
              <a:t>A</a:t>
            </a:r>
            <a:r>
              <a:rPr lang="en-GB" dirty="0" smtClean="0"/>
              <a:t>ccessible</a:t>
            </a:r>
          </a:p>
          <a:p>
            <a:pPr lvl="1">
              <a:buClrTx/>
              <a:buFont typeface="Calibri" pitchFamily="34" charset="0"/>
              <a:buChar char="–"/>
            </a:pPr>
            <a:r>
              <a:rPr lang="en-GB" sz="2000" i="1" dirty="0" smtClean="0"/>
              <a:t>Retrievable by their ID using a standard protocol, metadata remain accessible even if data aren’t...</a:t>
            </a:r>
          </a:p>
          <a:p>
            <a:pPr lvl="1">
              <a:buClrTx/>
              <a:buFont typeface="Calibri" pitchFamily="34" charset="0"/>
              <a:buChar char="–"/>
            </a:pPr>
            <a:endParaRPr lang="en-GB" sz="500" i="1" dirty="0" smtClean="0"/>
          </a:p>
          <a:p>
            <a:r>
              <a:rPr lang="en-GB" b="1" dirty="0" smtClean="0"/>
              <a:t>I</a:t>
            </a:r>
            <a:r>
              <a:rPr lang="en-GB" dirty="0" smtClean="0"/>
              <a:t>nteroperable</a:t>
            </a:r>
          </a:p>
          <a:p>
            <a:pPr lvl="1">
              <a:buClrTx/>
              <a:buFont typeface="Calibri" pitchFamily="34" charset="0"/>
              <a:buChar char="–"/>
            </a:pPr>
            <a:r>
              <a:rPr lang="en-GB" sz="2000" i="1" dirty="0" smtClean="0"/>
              <a:t>Use formal, broadly applicable languages, use standard vocabularies, qualified references...</a:t>
            </a:r>
          </a:p>
          <a:p>
            <a:pPr lvl="1">
              <a:buClrTx/>
              <a:buFont typeface="Calibri" pitchFamily="34" charset="0"/>
              <a:buChar char="–"/>
            </a:pPr>
            <a:endParaRPr lang="en-GB" sz="500" i="1" dirty="0" smtClean="0"/>
          </a:p>
          <a:p>
            <a:r>
              <a:rPr lang="en-GB" b="1" dirty="0" smtClean="0"/>
              <a:t>R</a:t>
            </a:r>
            <a:r>
              <a:rPr lang="en-GB" dirty="0" smtClean="0"/>
              <a:t>eusable</a:t>
            </a:r>
          </a:p>
          <a:p>
            <a:pPr lvl="1">
              <a:buClrTx/>
              <a:buFont typeface="Calibri" pitchFamily="34" charset="0"/>
              <a:buChar char="–"/>
            </a:pPr>
            <a:r>
              <a:rPr lang="en-GB" sz="2000" i="1" dirty="0" smtClean="0"/>
              <a:t>Rich metadata, clear licences, provenance, use of community standards...</a:t>
            </a:r>
          </a:p>
          <a:p>
            <a:pPr algn="ctr">
              <a:buNone/>
            </a:pPr>
            <a:endParaRPr lang="en-GB" sz="500" dirty="0" smtClean="0">
              <a:hlinkClick r:id="rId3"/>
            </a:endParaRPr>
          </a:p>
          <a:p>
            <a:pPr algn="ctr">
              <a:buNone/>
            </a:pPr>
            <a:r>
              <a:rPr lang="en-GB" sz="1800" dirty="0" smtClean="0">
                <a:hlinkClick r:id="rId3"/>
              </a:rPr>
              <a:t>www.force11.org/group/fairgroup/fairprinciples</a:t>
            </a:r>
            <a:endParaRPr lang="en-GB" altLang="en-US" sz="1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195753"/>
            <a:ext cx="8229600" cy="5662247"/>
          </a:xfrm>
        </p:spPr>
        <p:txBody>
          <a:bodyPr>
            <a:normAutofit fontScale="92500" lnSpcReduction="20000"/>
          </a:bodyPr>
          <a:lstStyle/>
          <a:p>
            <a:pPr marL="457200" indent="-457200">
              <a:lnSpc>
                <a:spcPct val="110000"/>
              </a:lnSpc>
              <a:spcAft>
                <a:spcPts val="600"/>
              </a:spcAft>
              <a:buFont typeface="+mj-lt"/>
              <a:buAutoNum type="arabicPeriod"/>
            </a:pPr>
            <a:r>
              <a:rPr lang="en-GB" dirty="0" smtClean="0">
                <a:latin typeface="Calibri" panose="020F0502020204030204" pitchFamily="34" charset="0"/>
              </a:rPr>
              <a:t>Data summary</a:t>
            </a:r>
          </a:p>
          <a:p>
            <a:pPr marL="457200" indent="-457200">
              <a:lnSpc>
                <a:spcPct val="110000"/>
              </a:lnSpc>
              <a:spcAft>
                <a:spcPts val="600"/>
              </a:spcAft>
              <a:buFont typeface="+mj-lt"/>
              <a:buAutoNum type="arabicPeriod"/>
            </a:pPr>
            <a:r>
              <a:rPr lang="en-GB" dirty="0" smtClean="0">
                <a:latin typeface="Calibri" panose="020F0502020204030204" pitchFamily="34" charset="0"/>
              </a:rPr>
              <a:t>FAIR data</a:t>
            </a:r>
          </a:p>
          <a:p>
            <a:pPr marL="468000" lvl="1" indent="0">
              <a:lnSpc>
                <a:spcPct val="110000"/>
              </a:lnSpc>
              <a:spcAft>
                <a:spcPts val="600"/>
              </a:spcAft>
              <a:buNone/>
            </a:pPr>
            <a:r>
              <a:rPr lang="en-GB" sz="2200" dirty="0">
                <a:latin typeface="Calibri" panose="020F0502020204030204" pitchFamily="34" charset="0"/>
              </a:rPr>
              <a:t>2.1	Making data findable, including provisions for metadata </a:t>
            </a:r>
          </a:p>
          <a:p>
            <a:pPr marL="468000" lvl="1" indent="0">
              <a:lnSpc>
                <a:spcPct val="110000"/>
              </a:lnSpc>
              <a:spcAft>
                <a:spcPts val="600"/>
              </a:spcAft>
              <a:buNone/>
            </a:pPr>
            <a:r>
              <a:rPr lang="en-GB" sz="2200" dirty="0">
                <a:latin typeface="Calibri" panose="020F0502020204030204" pitchFamily="34" charset="0"/>
              </a:rPr>
              <a:t>2.2 	Making data openly accessible</a:t>
            </a:r>
          </a:p>
          <a:p>
            <a:pPr marL="468000" lvl="1" indent="0">
              <a:lnSpc>
                <a:spcPct val="110000"/>
              </a:lnSpc>
              <a:spcAft>
                <a:spcPts val="600"/>
              </a:spcAft>
              <a:buNone/>
            </a:pPr>
            <a:r>
              <a:rPr lang="en-GB" sz="2200" dirty="0">
                <a:latin typeface="Calibri" panose="020F0502020204030204" pitchFamily="34" charset="0"/>
              </a:rPr>
              <a:t>2.3	Making data interoperable </a:t>
            </a:r>
          </a:p>
          <a:p>
            <a:pPr marL="468000" lvl="1" indent="0">
              <a:lnSpc>
                <a:spcPct val="110000"/>
              </a:lnSpc>
              <a:spcAft>
                <a:spcPts val="600"/>
              </a:spcAft>
              <a:buNone/>
            </a:pPr>
            <a:r>
              <a:rPr lang="en-GB" sz="2200" dirty="0">
                <a:latin typeface="Calibri" panose="020F0502020204030204" pitchFamily="34" charset="0"/>
              </a:rPr>
              <a:t>2.4	Increase data re-use (through clarifying licences</a:t>
            </a:r>
            <a:r>
              <a:rPr lang="en-GB" sz="2200" dirty="0" smtClean="0">
                <a:latin typeface="Calibri" panose="020F0502020204030204" pitchFamily="34" charset="0"/>
              </a:rPr>
              <a:t>)</a:t>
            </a:r>
            <a:endParaRPr lang="en-GB" dirty="0" smtClean="0">
              <a:latin typeface="Calibri" panose="020F0502020204030204" pitchFamily="34" charset="0"/>
            </a:endParaRPr>
          </a:p>
          <a:p>
            <a:pPr marL="457200" indent="-457200">
              <a:lnSpc>
                <a:spcPct val="110000"/>
              </a:lnSpc>
              <a:spcAft>
                <a:spcPts val="600"/>
              </a:spcAft>
              <a:buFont typeface="+mj-lt"/>
              <a:buAutoNum type="arabicPeriod" startAt="3"/>
            </a:pPr>
            <a:r>
              <a:rPr lang="en-GB" dirty="0" smtClean="0">
                <a:latin typeface="Calibri" panose="020F0502020204030204" pitchFamily="34" charset="0"/>
              </a:rPr>
              <a:t>Allocation of resources</a:t>
            </a:r>
          </a:p>
          <a:p>
            <a:pPr marL="457200" indent="-457200">
              <a:lnSpc>
                <a:spcPct val="110000"/>
              </a:lnSpc>
              <a:spcAft>
                <a:spcPts val="600"/>
              </a:spcAft>
              <a:buFont typeface="+mj-lt"/>
              <a:buAutoNum type="arabicPeriod" startAt="3"/>
            </a:pPr>
            <a:r>
              <a:rPr lang="en-GB" dirty="0" smtClean="0">
                <a:latin typeface="Calibri" panose="020F0502020204030204" pitchFamily="34" charset="0"/>
              </a:rPr>
              <a:t>Data security</a:t>
            </a:r>
          </a:p>
          <a:p>
            <a:pPr marL="457200" indent="-457200">
              <a:lnSpc>
                <a:spcPct val="110000"/>
              </a:lnSpc>
              <a:spcAft>
                <a:spcPts val="600"/>
              </a:spcAft>
              <a:buFont typeface="+mj-lt"/>
              <a:buAutoNum type="arabicPeriod" startAt="3"/>
            </a:pPr>
            <a:r>
              <a:rPr lang="en-GB" dirty="0" smtClean="0">
                <a:latin typeface="Calibri" panose="020F0502020204030204" pitchFamily="34" charset="0"/>
              </a:rPr>
              <a:t>Ethical aspects</a:t>
            </a:r>
          </a:p>
          <a:p>
            <a:pPr marL="457200" indent="-457200">
              <a:lnSpc>
                <a:spcPct val="110000"/>
              </a:lnSpc>
              <a:spcAft>
                <a:spcPts val="600"/>
              </a:spcAft>
              <a:buFont typeface="+mj-lt"/>
              <a:buAutoNum type="arabicPeriod" startAt="3"/>
            </a:pPr>
            <a:r>
              <a:rPr lang="en-GB" dirty="0" smtClean="0">
                <a:latin typeface="Calibri" panose="020F0502020204030204" pitchFamily="34" charset="0"/>
              </a:rPr>
              <a:t>Other issues</a:t>
            </a:r>
          </a:p>
          <a:p>
            <a:pPr marL="0" indent="0">
              <a:lnSpc>
                <a:spcPct val="110000"/>
              </a:lnSpc>
              <a:spcAft>
                <a:spcPts val="600"/>
              </a:spcAft>
              <a:buNone/>
            </a:pPr>
            <a:endParaRPr lang="en-GB" sz="1200" dirty="0" smtClean="0">
              <a:latin typeface="Calibri" panose="020F0502020204030204" pitchFamily="34" charset="0"/>
            </a:endParaRPr>
          </a:p>
          <a:p>
            <a:pPr marL="0" indent="0">
              <a:lnSpc>
                <a:spcPct val="110000"/>
              </a:lnSpc>
              <a:spcAft>
                <a:spcPts val="600"/>
              </a:spcAft>
              <a:buNone/>
            </a:pPr>
            <a:r>
              <a:rPr lang="en-GB" dirty="0">
                <a:latin typeface="Calibri" panose="020F0502020204030204" pitchFamily="34" charset="0"/>
                <a:hlinkClick r:id="rId2"/>
              </a:rPr>
              <a:t>http://</a:t>
            </a:r>
            <a:r>
              <a:rPr lang="en-GB" dirty="0" smtClean="0">
                <a:latin typeface="Calibri" panose="020F0502020204030204" pitchFamily="34" charset="0"/>
                <a:hlinkClick r:id="rId2"/>
              </a:rPr>
              <a:t>ec.europa.eu/research/participants/data/ref/h2020/grants_manual/hi/oa_pilot/h2020-hi-oa-data-mgt_en.pdf</a:t>
            </a:r>
            <a:r>
              <a:rPr lang="en-GB" dirty="0" smtClean="0">
                <a:latin typeface="Calibri" panose="020F0502020204030204" pitchFamily="34" charset="0"/>
              </a:rPr>
              <a:t> </a:t>
            </a:r>
          </a:p>
        </p:txBody>
      </p:sp>
      <p:sp>
        <p:nvSpPr>
          <p:cNvPr id="3" name="Title 2"/>
          <p:cNvSpPr>
            <a:spLocks noGrp="1"/>
          </p:cNvSpPr>
          <p:nvPr>
            <p:ph type="title"/>
          </p:nvPr>
        </p:nvSpPr>
        <p:spPr>
          <a:xfrm>
            <a:off x="971600" y="260648"/>
            <a:ext cx="7304856" cy="792162"/>
          </a:xfrm>
        </p:spPr>
        <p:txBody>
          <a:bodyPr/>
          <a:lstStyle/>
          <a:p>
            <a:r>
              <a:rPr lang="en-GB" dirty="0" smtClean="0"/>
              <a:t>H2020 template</a:t>
            </a:r>
            <a:endParaRPr lang="en-GB" dirty="0"/>
          </a:p>
        </p:txBody>
      </p:sp>
    </p:spTree>
    <p:extLst>
      <p:ext uri="{BB962C8B-B14F-4D97-AF65-F5344CB8AC3E}">
        <p14:creationId xmlns="" xmlns:p14="http://schemas.microsoft.com/office/powerpoint/2010/main" val="3768216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H2020 </a:t>
            </a:r>
            <a:r>
              <a:rPr lang="en-GB" dirty="0" smtClean="0"/>
              <a:t>DMPs</a:t>
            </a:r>
            <a:endParaRPr lang="en-GB" dirty="0"/>
          </a:p>
        </p:txBody>
      </p:sp>
      <p:sp>
        <p:nvSpPr>
          <p:cNvPr id="3" name="Content Placeholder 2"/>
          <p:cNvSpPr>
            <a:spLocks noGrp="1"/>
          </p:cNvSpPr>
          <p:nvPr>
            <p:ph idx="1"/>
          </p:nvPr>
        </p:nvSpPr>
        <p:spPr>
          <a:xfrm>
            <a:off x="323528" y="1484784"/>
            <a:ext cx="8208912" cy="5001419"/>
          </a:xfrm>
        </p:spPr>
        <p:txBody>
          <a:bodyPr/>
          <a:lstStyle/>
          <a:p>
            <a:pPr>
              <a:spcAft>
                <a:spcPts val="0"/>
              </a:spcAft>
            </a:pPr>
            <a:r>
              <a:rPr lang="en-GB" dirty="0" smtClean="0"/>
              <a:t>Several examples linked to from the DCC website</a:t>
            </a:r>
          </a:p>
          <a:p>
            <a:pPr>
              <a:spcAft>
                <a:spcPts val="0"/>
              </a:spcAft>
            </a:pPr>
            <a:r>
              <a:rPr lang="en-GB" dirty="0" smtClean="0">
                <a:hlinkClick r:id="rId2"/>
              </a:rPr>
              <a:t>www.dcc.ac.uk/resources/data-management-plans/guidance-examples</a:t>
            </a:r>
            <a:r>
              <a:rPr lang="en-GB" dirty="0" smtClean="0"/>
              <a:t> </a:t>
            </a:r>
            <a:endParaRPr lang="en-GB" dirty="0" smtClean="0"/>
          </a:p>
          <a:p>
            <a:pPr>
              <a:spcAft>
                <a:spcPts val="0"/>
              </a:spcAft>
            </a:pPr>
            <a:endParaRPr lang="en-GB" dirty="0" smtClean="0"/>
          </a:p>
          <a:p>
            <a:pPr>
              <a:spcAft>
                <a:spcPts val="0"/>
              </a:spcAft>
            </a:pPr>
            <a:endParaRPr lang="en-GB" sz="1200" dirty="0" smtClean="0"/>
          </a:p>
          <a:p>
            <a:pPr>
              <a:spcAft>
                <a:spcPts val="0"/>
              </a:spcAft>
            </a:pPr>
            <a:r>
              <a:rPr lang="en-GB" dirty="0" smtClean="0"/>
              <a:t>Share yours, publish in RIOjournal or deposit in </a:t>
            </a:r>
            <a:r>
              <a:rPr lang="en-GB" dirty="0" err="1" smtClean="0"/>
              <a:t>Zenodo</a:t>
            </a:r>
            <a:endParaRPr lang="en-GB" dirty="0" smtClean="0"/>
          </a:p>
          <a:p>
            <a:pPr>
              <a:spcAft>
                <a:spcPts val="0"/>
              </a:spcAft>
            </a:pPr>
            <a:endParaRPr lang="en-GB" dirty="0" smtClean="0"/>
          </a:p>
          <a:p>
            <a:pPr algn="ctr">
              <a:spcAft>
                <a:spcPts val="0"/>
              </a:spcAft>
            </a:pPr>
            <a:r>
              <a:rPr lang="en-GB" dirty="0" smtClean="0">
                <a:hlinkClick r:id="rId3"/>
              </a:rPr>
              <a:t>www.dcc.ac.uk/share-DMPs</a:t>
            </a:r>
            <a:r>
              <a:rPr lang="en-GB" dirty="0" smtClean="0"/>
              <a:t> </a:t>
            </a:r>
            <a:r>
              <a:rPr lang="en-GB" dirty="0" smtClean="0"/>
              <a:t>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Lessons the EC has drawn (1)</a:t>
            </a:r>
            <a:endParaRPr lang="en-GB" dirty="0"/>
          </a:p>
        </p:txBody>
      </p:sp>
      <p:sp>
        <p:nvSpPr>
          <p:cNvPr id="10" name="Content Placeholder 9"/>
          <p:cNvSpPr>
            <a:spLocks noGrp="1"/>
          </p:cNvSpPr>
          <p:nvPr>
            <p:ph idx="1"/>
          </p:nvPr>
        </p:nvSpPr>
        <p:spPr>
          <a:xfrm>
            <a:off x="323528" y="1340768"/>
            <a:ext cx="8484577" cy="5328592"/>
          </a:xfrm>
        </p:spPr>
        <p:txBody>
          <a:bodyPr>
            <a:normAutofit/>
          </a:bodyPr>
          <a:lstStyle/>
          <a:p>
            <a:pPr marL="355600" lvl="1" indent="-266700" algn="just">
              <a:spcBef>
                <a:spcPct val="0"/>
              </a:spcBef>
              <a:spcAft>
                <a:spcPts val="1200"/>
              </a:spcAft>
              <a:buClrTx/>
            </a:pPr>
            <a:r>
              <a:rPr lang="fr-BE" sz="2400" dirty="0" smtClean="0"/>
              <a:t>Explantation is paramount!</a:t>
            </a:r>
          </a:p>
          <a:p>
            <a:pPr marL="720000" lvl="2" indent="-360000" algn="just">
              <a:spcBef>
                <a:spcPct val="0"/>
              </a:spcBef>
              <a:spcAft>
                <a:spcPts val="1200"/>
              </a:spcAft>
              <a:buClrTx/>
              <a:buFont typeface="Calibri" pitchFamily="34" charset="0"/>
              <a:buChar char="–"/>
            </a:pPr>
            <a:r>
              <a:rPr lang="fr-BE" sz="2000" dirty="0" smtClean="0"/>
              <a:t>Misperception that 'open' bias will be evaluated positively</a:t>
            </a:r>
          </a:p>
          <a:p>
            <a:pPr marL="720000" lvl="2" indent="-360000" algn="just">
              <a:spcBef>
                <a:spcPct val="0"/>
              </a:spcBef>
              <a:spcAft>
                <a:spcPts val="1200"/>
              </a:spcAft>
              <a:buClrTx/>
              <a:buFont typeface="Calibri" pitchFamily="34" charset="0"/>
              <a:buChar char="–"/>
            </a:pPr>
            <a:r>
              <a:rPr lang="fr-BE" sz="2000" dirty="0" smtClean="0"/>
              <a:t>Confusion: DMP versus data management section at submission stage</a:t>
            </a:r>
          </a:p>
          <a:p>
            <a:pPr marL="720000" lvl="2" indent="-360000" algn="just">
              <a:spcBef>
                <a:spcPct val="0"/>
              </a:spcBef>
              <a:spcAft>
                <a:spcPts val="1200"/>
              </a:spcAft>
              <a:buClrTx/>
              <a:buFont typeface="Calibri" pitchFamily="34" charset="0"/>
              <a:buChar char="–"/>
            </a:pPr>
            <a:r>
              <a:rPr lang="fr-BE" sz="2000" dirty="0" smtClean="0"/>
              <a:t>Need to state that not everything must be open. In theory, it is possible to be in the ORD Pilot and not open any data.</a:t>
            </a:r>
          </a:p>
          <a:p>
            <a:pPr marL="720000" lvl="2" indent="-360000" algn="just">
              <a:spcBef>
                <a:spcPct val="0"/>
              </a:spcBef>
              <a:spcAft>
                <a:spcPts val="1200"/>
              </a:spcAft>
              <a:buClrTx/>
              <a:buFont typeface="Calibri" pitchFamily="34" charset="0"/>
              <a:buChar char="–"/>
            </a:pPr>
            <a:r>
              <a:rPr lang="fr-BE" sz="2000" dirty="0" smtClean="0"/>
              <a:t>Emphasise flexibility (many opt-out / opt-in mechanisms)</a:t>
            </a:r>
          </a:p>
          <a:p>
            <a:pPr marL="355600" lvl="1" indent="-266700" algn="just">
              <a:spcBef>
                <a:spcPct val="0"/>
              </a:spcBef>
              <a:spcAft>
                <a:spcPts val="1200"/>
              </a:spcAft>
            </a:pPr>
            <a:endParaRPr lang="fr-BE" sz="2400" dirty="0" smtClean="0"/>
          </a:p>
          <a:p>
            <a:pPr marL="355600" lvl="1" indent="-266700" algn="just">
              <a:spcBef>
                <a:spcPct val="0"/>
              </a:spcBef>
              <a:spcAft>
                <a:spcPts val="1200"/>
              </a:spcAft>
              <a:buClrTx/>
            </a:pPr>
            <a:r>
              <a:rPr lang="en-GB" sz="2400" dirty="0" smtClean="0"/>
              <a:t>Emphasise the importance of feedback for policy in the next Framework Programme: being in the Pilot means c</a:t>
            </a:r>
            <a:r>
              <a:rPr lang="fr-BE" sz="2400" dirty="0" smtClean="0"/>
              <a:t>o-shaping European policy on opening up research data</a:t>
            </a:r>
          </a:p>
          <a:p>
            <a:pPr marL="1041400" lvl="2" indent="-266700" algn="just">
              <a:spcBef>
                <a:spcPct val="0"/>
              </a:spcBef>
              <a:spcAft>
                <a:spcPts val="1200"/>
              </a:spcAft>
              <a:buNone/>
            </a:pPr>
            <a:endParaRPr lang="fr-BE" sz="1800" dirty="0" smtClean="0"/>
          </a:p>
          <a:p>
            <a:endParaRPr lang="en-GB" dirty="0"/>
          </a:p>
        </p:txBody>
      </p:sp>
      <p:sp>
        <p:nvSpPr>
          <p:cNvPr id="11" name="TextBox 10"/>
          <p:cNvSpPr txBox="1"/>
          <p:nvPr/>
        </p:nvSpPr>
        <p:spPr>
          <a:xfrm>
            <a:off x="2769577" y="6031166"/>
            <a:ext cx="5797252" cy="646986"/>
          </a:xfrm>
          <a:prstGeom prst="roundRect">
            <a:avLst/>
          </a:prstGeom>
          <a:solidFill>
            <a:srgbClr val="ED7C00"/>
          </a:solidFill>
        </p:spPr>
        <p:txBody>
          <a:bodyPr wrap="square" rtlCol="0">
            <a:spAutoFit/>
          </a:bodyPr>
          <a:lstStyle/>
          <a:p>
            <a:pPr algn="ctr"/>
            <a:r>
              <a:rPr lang="en-GB" sz="1600" dirty="0" smtClean="0">
                <a:solidFill>
                  <a:schemeClr val="bg1"/>
                </a:solidFill>
                <a:latin typeface="Trebuchet MS" pitchFamily="34" charset="0"/>
              </a:rPr>
              <a:t>Content taken from slides by Daniel Spichtinger, Celina Ramjoue, Jarkko Siren and Jean-Francois Dechamp</a:t>
            </a:r>
            <a:endParaRPr lang="en-GB" sz="1600"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Lessons the EC has drawn (2)</a:t>
            </a:r>
            <a:endParaRPr lang="en-GB" dirty="0"/>
          </a:p>
        </p:txBody>
      </p:sp>
      <p:sp>
        <p:nvSpPr>
          <p:cNvPr id="10" name="Content Placeholder 9"/>
          <p:cNvSpPr>
            <a:spLocks noGrp="1"/>
          </p:cNvSpPr>
          <p:nvPr>
            <p:ph idx="1"/>
          </p:nvPr>
        </p:nvSpPr>
        <p:spPr>
          <a:xfrm>
            <a:off x="323528" y="1407785"/>
            <a:ext cx="8363272" cy="5328592"/>
          </a:xfrm>
        </p:spPr>
        <p:txBody>
          <a:bodyPr>
            <a:normAutofit/>
          </a:bodyPr>
          <a:lstStyle/>
          <a:p>
            <a:pPr marL="355600" lvl="1" indent="-266700" algn="just">
              <a:spcBef>
                <a:spcPct val="0"/>
              </a:spcBef>
              <a:spcAft>
                <a:spcPts val="1200"/>
              </a:spcAft>
              <a:buClrTx/>
            </a:pPr>
            <a:r>
              <a:rPr lang="fr-BE" sz="2400" dirty="0" smtClean="0"/>
              <a:t>Helps to re-frame ORD Pilot as "Data Management Pilot"  </a:t>
            </a:r>
          </a:p>
          <a:p>
            <a:pPr marL="720000" lvl="3" indent="-360000" algn="just">
              <a:spcBef>
                <a:spcPct val="0"/>
              </a:spcBef>
              <a:spcAft>
                <a:spcPts val="1200"/>
              </a:spcAft>
              <a:buClrTx/>
              <a:buFont typeface="Calibri" pitchFamily="34" charset="0"/>
              <a:buChar char="–"/>
            </a:pPr>
            <a:r>
              <a:rPr lang="fr-BE" sz="2000" dirty="0" smtClean="0"/>
              <a:t>Stress the fact that researcher has freedom and responsibility via DMP. Excellent research must include excellent data management.</a:t>
            </a:r>
          </a:p>
          <a:p>
            <a:pPr marL="720000" lvl="3" indent="-360000" algn="just">
              <a:spcBef>
                <a:spcPct val="0"/>
              </a:spcBef>
              <a:spcAft>
                <a:spcPts val="1200"/>
              </a:spcAft>
              <a:buClrTx/>
              <a:buFont typeface="Calibri" pitchFamily="34" charset="0"/>
              <a:buChar char="–"/>
            </a:pPr>
            <a:r>
              <a:rPr lang="fr-BE" sz="2000" dirty="0" smtClean="0"/>
              <a:t>Underline overall aim: </a:t>
            </a:r>
            <a:r>
              <a:rPr lang="en-GB" sz="2000" dirty="0" smtClean="0"/>
              <a:t>kick-start a virtous circle and change of culture</a:t>
            </a:r>
            <a:endParaRPr lang="fr-BE" sz="2000" dirty="0" smtClean="0"/>
          </a:p>
          <a:p>
            <a:pPr marL="1041400" lvl="2" indent="-266700" algn="just">
              <a:spcBef>
                <a:spcPct val="0"/>
              </a:spcBef>
              <a:spcAft>
                <a:spcPts val="1200"/>
              </a:spcAft>
              <a:buClrTx/>
            </a:pPr>
            <a:endParaRPr lang="fr-BE" sz="2000" dirty="0" smtClean="0"/>
          </a:p>
          <a:p>
            <a:pPr marL="355600" lvl="1" indent="-266700" algn="just">
              <a:spcBef>
                <a:spcPct val="0"/>
              </a:spcBef>
              <a:spcAft>
                <a:spcPts val="1200"/>
              </a:spcAft>
              <a:buClrTx/>
            </a:pPr>
            <a:r>
              <a:rPr lang="fr-BE" sz="2400" dirty="0" smtClean="0"/>
              <a:t>Questions about eligibility of data management costs</a:t>
            </a:r>
          </a:p>
          <a:p>
            <a:pPr marL="355600" lvl="1" indent="-266700" algn="just">
              <a:spcBef>
                <a:spcPct val="0"/>
              </a:spcBef>
              <a:spcAft>
                <a:spcPts val="1200"/>
              </a:spcAft>
              <a:buClrTx/>
            </a:pPr>
            <a:endParaRPr lang="fr-BE" sz="2400" dirty="0" smtClean="0"/>
          </a:p>
          <a:p>
            <a:pPr marL="355600" lvl="1" indent="-266700" algn="just">
              <a:spcBef>
                <a:spcPct val="0"/>
              </a:spcBef>
              <a:spcAft>
                <a:spcPts val="1200"/>
              </a:spcAft>
              <a:buClrTx/>
            </a:pPr>
            <a:r>
              <a:rPr lang="fr-BE" sz="2400" dirty="0" smtClean="0"/>
              <a:t>Tools and support needed for data management / DMPs</a:t>
            </a:r>
          </a:p>
          <a:p>
            <a:endParaRPr lang="en-GB" dirty="0"/>
          </a:p>
        </p:txBody>
      </p:sp>
      <p:sp>
        <p:nvSpPr>
          <p:cNvPr id="5" name="TextBox 4"/>
          <p:cNvSpPr txBox="1"/>
          <p:nvPr/>
        </p:nvSpPr>
        <p:spPr>
          <a:xfrm>
            <a:off x="2769577" y="6031166"/>
            <a:ext cx="5797252" cy="646986"/>
          </a:xfrm>
          <a:prstGeom prst="roundRect">
            <a:avLst/>
          </a:prstGeom>
          <a:solidFill>
            <a:srgbClr val="ED7C00"/>
          </a:solidFill>
        </p:spPr>
        <p:txBody>
          <a:bodyPr wrap="square" rtlCol="0">
            <a:spAutoFit/>
          </a:bodyPr>
          <a:lstStyle/>
          <a:p>
            <a:pPr algn="ctr"/>
            <a:r>
              <a:rPr lang="en-GB" sz="1600" dirty="0" smtClean="0">
                <a:solidFill>
                  <a:schemeClr val="bg1"/>
                </a:solidFill>
                <a:latin typeface="Trebuchet MS" pitchFamily="34" charset="0"/>
              </a:rPr>
              <a:t>Content taken from slides by Daniel Spichtinger, Celina Ramjoue, Jarkko Siren and Jean-Francois Dechamp</a:t>
            </a:r>
            <a:endParaRPr lang="en-GB" sz="1600"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 and FOSTER+</a:t>
            </a:r>
            <a:endParaRPr lang="en-GB" dirty="0"/>
          </a:p>
        </p:txBody>
      </p:sp>
      <p:sp>
        <p:nvSpPr>
          <p:cNvPr id="3" name="Content Placeholder 2"/>
          <p:cNvSpPr>
            <a:spLocks noGrp="1"/>
          </p:cNvSpPr>
          <p:nvPr>
            <p:ph idx="1"/>
          </p:nvPr>
        </p:nvSpPr>
        <p:spPr>
          <a:xfrm>
            <a:off x="323528" y="1340768"/>
            <a:ext cx="8430057" cy="5001419"/>
          </a:xfrm>
        </p:spPr>
        <p:txBody>
          <a:bodyPr>
            <a:normAutofit lnSpcReduction="10000"/>
          </a:bodyPr>
          <a:lstStyle/>
          <a:p>
            <a:pPr>
              <a:spcAft>
                <a:spcPts val="1800"/>
              </a:spcAft>
            </a:pPr>
            <a:r>
              <a:rPr lang="en-GB" sz="2400" dirty="0" smtClean="0"/>
              <a:t>Facilitate Open Science Training for European Research</a:t>
            </a:r>
          </a:p>
          <a:p>
            <a:pPr marL="457200" indent="-457200">
              <a:spcAft>
                <a:spcPts val="1800"/>
              </a:spcAft>
              <a:buFont typeface="Arial" panose="020B0604020202020204" pitchFamily="34" charset="0"/>
              <a:buChar char="•"/>
            </a:pPr>
            <a:r>
              <a:rPr lang="en-GB" sz="2400" dirty="0" smtClean="0"/>
              <a:t>Network of open access trainers</a:t>
            </a:r>
          </a:p>
          <a:p>
            <a:pPr marL="457200" indent="-457200">
              <a:spcAft>
                <a:spcPts val="1800"/>
              </a:spcAft>
              <a:buFont typeface="Arial" panose="020B0604020202020204" pitchFamily="34" charset="0"/>
              <a:buChar char="•"/>
            </a:pPr>
            <a:r>
              <a:rPr lang="en-GB" sz="2400" dirty="0" smtClean="0"/>
              <a:t>Programme of open science courses</a:t>
            </a:r>
          </a:p>
          <a:p>
            <a:pPr marL="457200" indent="-457200">
              <a:spcAft>
                <a:spcPts val="1800"/>
              </a:spcAft>
              <a:buFont typeface="Arial" panose="020B0604020202020204" pitchFamily="34" charset="0"/>
              <a:buChar char="•"/>
            </a:pPr>
            <a:r>
              <a:rPr lang="en-GB" sz="2400" dirty="0" smtClean="0"/>
              <a:t>Portal to training materials </a:t>
            </a:r>
          </a:p>
          <a:p>
            <a:pPr marL="457200" indent="-457200">
              <a:spcAft>
                <a:spcPts val="1800"/>
              </a:spcAft>
              <a:buFont typeface="Arial" panose="020B0604020202020204" pitchFamily="34" charset="0"/>
              <a:buChar char="•"/>
            </a:pPr>
            <a:r>
              <a:rPr lang="en-GB" sz="2400" dirty="0" smtClean="0"/>
              <a:t>E-learning </a:t>
            </a:r>
            <a:r>
              <a:rPr lang="en-GB" sz="2400" dirty="0" smtClean="0"/>
              <a:t>courses</a:t>
            </a:r>
          </a:p>
          <a:p>
            <a:pPr marL="457200" indent="-457200">
              <a:spcAft>
                <a:spcPts val="1800"/>
              </a:spcAft>
              <a:buFont typeface="Arial" panose="020B0604020202020204" pitchFamily="34" charset="0"/>
              <a:buChar char="•"/>
            </a:pPr>
            <a:r>
              <a:rPr lang="en-GB" sz="2400" dirty="0" smtClean="0"/>
              <a:t>Focus on disciplinary materials in </a:t>
            </a:r>
            <a:r>
              <a:rPr lang="en-GB" sz="2400" dirty="0" smtClean="0"/>
              <a:t>FOSTER</a:t>
            </a:r>
            <a:r>
              <a:rPr lang="en-GB" sz="2400" dirty="0" smtClean="0"/>
              <a:t>+</a:t>
            </a:r>
          </a:p>
          <a:p>
            <a:endParaRPr lang="en-GB" dirty="0" smtClean="0">
              <a:hlinkClick r:id="rId2"/>
            </a:endParaRPr>
          </a:p>
          <a:p>
            <a:r>
              <a:rPr lang="en-GB" dirty="0" smtClean="0">
                <a:hlinkClick r:id="rId2"/>
              </a:rPr>
              <a:t>www.fosteropenscience.eu</a:t>
            </a:r>
            <a:r>
              <a:rPr lang="en-GB" dirty="0" smtClean="0"/>
              <a:t> </a:t>
            </a:r>
            <a:endParaRPr lang="en-GB" dirty="0"/>
          </a:p>
          <a:p>
            <a:endParaRPr lang="en-GB" dirty="0" smtClean="0"/>
          </a:p>
          <a:p>
            <a:pPr marL="457200" indent="-457200">
              <a:buFont typeface="Arial" panose="020B0604020202020204" pitchFamily="34" charset="0"/>
              <a:buChar char="•"/>
            </a:pPr>
            <a:endParaRPr lang="en-GB"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13826" t="13507"/>
          <a:stretch/>
        </p:blipFill>
        <p:spPr>
          <a:xfrm>
            <a:off x="6660233" y="4861363"/>
            <a:ext cx="2304256" cy="1952013"/>
          </a:xfrm>
          <a:prstGeom prst="rect">
            <a:avLst/>
          </a:prstGeom>
        </p:spPr>
      </p:pic>
    </p:spTree>
    <p:extLst>
      <p:ext uri="{BB962C8B-B14F-4D97-AF65-F5344CB8AC3E}">
        <p14:creationId xmlns="" xmlns:p14="http://schemas.microsoft.com/office/powerpoint/2010/main" val="249255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123545" y="3501008"/>
            <a:ext cx="3585576" cy="2338581"/>
          </a:xfrm>
        </p:spPr>
      </p:pic>
      <p:sp>
        <p:nvSpPr>
          <p:cNvPr id="5" name="Rectangle 4"/>
          <p:cNvSpPr/>
          <p:nvPr/>
        </p:nvSpPr>
        <p:spPr>
          <a:xfrm>
            <a:off x="5580112" y="5993079"/>
            <a:ext cx="3053144" cy="369332"/>
          </a:xfrm>
          <a:prstGeom prst="rect">
            <a:avLst/>
          </a:prstGeom>
        </p:spPr>
        <p:txBody>
          <a:bodyPr wrap="none">
            <a:spAutoFit/>
          </a:bodyPr>
          <a:lstStyle/>
          <a:p>
            <a:r>
              <a:rPr lang="en-GB" dirty="0" smtClean="0">
                <a:hlinkClick r:id="rId4"/>
              </a:rPr>
              <a:t>http://vimeo.com/108790101</a:t>
            </a:r>
            <a:r>
              <a:rPr lang="en-GB" dirty="0" smtClean="0"/>
              <a:t> </a:t>
            </a:r>
            <a:endParaRPr lang="en-GB" dirty="0"/>
          </a:p>
        </p:txBody>
      </p:sp>
      <p:sp>
        <p:nvSpPr>
          <p:cNvPr id="6" name="Content Placeholder 2"/>
          <p:cNvSpPr txBox="1">
            <a:spLocks/>
          </p:cNvSpPr>
          <p:nvPr/>
        </p:nvSpPr>
        <p:spPr>
          <a:xfrm>
            <a:off x="539552" y="1453952"/>
            <a:ext cx="8229600" cy="5085594"/>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900"/>
              </a:spcBef>
              <a:spcAft>
                <a:spcPts val="1800"/>
              </a:spcAft>
              <a:buClrTx/>
              <a:buNone/>
              <a:defRPr/>
            </a:pPr>
            <a:r>
              <a:rPr lang="en-GB" sz="3800" dirty="0">
                <a:solidFill>
                  <a:schemeClr val="tx1"/>
                </a:solidFill>
                <a:latin typeface="+mn-lt"/>
              </a:rPr>
              <a:t>Open Access Infrastructure for research in Europe</a:t>
            </a:r>
          </a:p>
          <a:p>
            <a:pPr marL="457200" indent="-457200">
              <a:spcBef>
                <a:spcPts val="900"/>
              </a:spcBef>
              <a:spcAft>
                <a:spcPts val="1800"/>
              </a:spcAft>
              <a:buClrTx/>
              <a:defRPr/>
            </a:pPr>
            <a:r>
              <a:rPr lang="en-GB" sz="3800" dirty="0">
                <a:solidFill>
                  <a:schemeClr val="tx1"/>
                </a:solidFill>
                <a:latin typeface="+mn-lt"/>
              </a:rPr>
              <a:t>aggregates data on OA </a:t>
            </a:r>
            <a:r>
              <a:rPr lang="en-GB" sz="3800" dirty="0" smtClean="0">
                <a:solidFill>
                  <a:schemeClr val="tx1"/>
                </a:solidFill>
                <a:latin typeface="+mn-lt"/>
              </a:rPr>
              <a:t>outputs</a:t>
            </a:r>
            <a:endParaRPr lang="en-GB" sz="3800" dirty="0">
              <a:solidFill>
                <a:schemeClr val="tx1"/>
              </a:solidFill>
              <a:latin typeface="+mn-lt"/>
            </a:endParaRPr>
          </a:p>
          <a:p>
            <a:pPr marL="457200" indent="-457200">
              <a:spcBef>
                <a:spcPts val="900"/>
              </a:spcBef>
              <a:spcAft>
                <a:spcPts val="1800"/>
              </a:spcAft>
              <a:buClrTx/>
              <a:defRPr/>
            </a:pPr>
            <a:r>
              <a:rPr lang="en-GB" sz="3800" dirty="0">
                <a:solidFill>
                  <a:schemeClr val="tx1"/>
                </a:solidFill>
                <a:latin typeface="+mn-lt"/>
              </a:rPr>
              <a:t>mines &amp; enriches it content by linking thing together</a:t>
            </a:r>
          </a:p>
          <a:p>
            <a:pPr marL="457200" indent="-457200">
              <a:spcBef>
                <a:spcPts val="900"/>
              </a:spcBef>
              <a:buClrTx/>
              <a:defRPr/>
            </a:pPr>
            <a:r>
              <a:rPr lang="en-GB" sz="3800" dirty="0">
                <a:solidFill>
                  <a:schemeClr val="tx1"/>
                </a:solidFill>
                <a:latin typeface="+mn-lt"/>
              </a:rPr>
              <a:t>provides services &amp; APIs e.g. </a:t>
            </a:r>
            <a:endParaRPr lang="en-GB" sz="3800" dirty="0" smtClean="0">
              <a:solidFill>
                <a:schemeClr val="tx1"/>
              </a:solidFill>
              <a:latin typeface="+mn-lt"/>
            </a:endParaRPr>
          </a:p>
          <a:p>
            <a:pPr marL="457200" indent="-457200">
              <a:spcBef>
                <a:spcPts val="900"/>
              </a:spcBef>
              <a:buClr>
                <a:schemeClr val="bg1"/>
              </a:buClr>
              <a:defRPr/>
            </a:pPr>
            <a:r>
              <a:rPr lang="en-GB" sz="3800" dirty="0" smtClean="0">
                <a:solidFill>
                  <a:schemeClr val="tx1"/>
                </a:solidFill>
                <a:latin typeface="+mn-lt"/>
              </a:rPr>
              <a:t>to generate </a:t>
            </a:r>
            <a:r>
              <a:rPr lang="en-GB" sz="3800" dirty="0">
                <a:solidFill>
                  <a:schemeClr val="tx1"/>
                </a:solidFill>
                <a:latin typeface="+mn-lt"/>
              </a:rPr>
              <a:t>publication </a:t>
            </a:r>
            <a:r>
              <a:rPr lang="en-GB" sz="3800" dirty="0" smtClean="0">
                <a:solidFill>
                  <a:schemeClr val="tx1"/>
                </a:solidFill>
                <a:latin typeface="+mn-lt"/>
              </a:rPr>
              <a:t>lists </a:t>
            </a:r>
          </a:p>
          <a:p>
            <a:pPr marL="457200" indent="-457200">
              <a:spcBef>
                <a:spcPts val="900"/>
              </a:spcBef>
              <a:spcAft>
                <a:spcPts val="1800"/>
              </a:spcAft>
              <a:buClr>
                <a:schemeClr val="bg1"/>
              </a:buClr>
              <a:defRPr/>
            </a:pPr>
            <a:r>
              <a:rPr lang="en-GB" sz="3800" dirty="0" smtClean="0">
                <a:solidFill>
                  <a:schemeClr val="tx1"/>
                </a:solidFill>
                <a:latin typeface="+mn-lt"/>
              </a:rPr>
              <a:t>or support EC reporting</a:t>
            </a:r>
            <a:endParaRPr lang="en-GB" sz="3800" dirty="0">
              <a:solidFill>
                <a:schemeClr val="tx1"/>
              </a:solidFill>
              <a:latin typeface="+mn-lt"/>
            </a:endParaRPr>
          </a:p>
          <a:p>
            <a:pPr marL="457200" indent="-457200">
              <a:spcBef>
                <a:spcPts val="900"/>
              </a:spcBef>
              <a:buClrTx/>
              <a:defRPr/>
            </a:pPr>
            <a:r>
              <a:rPr lang="en-GB" sz="3800" dirty="0" smtClean="0">
                <a:solidFill>
                  <a:schemeClr val="tx1"/>
                </a:solidFill>
                <a:latin typeface="+mn-lt"/>
              </a:rPr>
              <a:t>lots </a:t>
            </a:r>
            <a:r>
              <a:rPr lang="en-GB" sz="3800" dirty="0">
                <a:solidFill>
                  <a:schemeClr val="tx1"/>
                </a:solidFill>
                <a:latin typeface="+mn-lt"/>
              </a:rPr>
              <a:t>of guidelines on H2020 </a:t>
            </a:r>
            <a:endParaRPr lang="en-GB" sz="3800" dirty="0" smtClean="0">
              <a:solidFill>
                <a:schemeClr val="tx1"/>
              </a:solidFill>
              <a:latin typeface="+mn-lt"/>
            </a:endParaRPr>
          </a:p>
          <a:p>
            <a:pPr marL="457200" indent="-457200">
              <a:spcBef>
                <a:spcPts val="900"/>
              </a:spcBef>
              <a:buClr>
                <a:schemeClr val="bg1"/>
              </a:buClr>
              <a:defRPr/>
            </a:pPr>
            <a:r>
              <a:rPr lang="en-GB" sz="3800" dirty="0" smtClean="0">
                <a:solidFill>
                  <a:schemeClr val="tx1"/>
                </a:solidFill>
                <a:latin typeface="+mn-lt"/>
              </a:rPr>
              <a:t>Open </a:t>
            </a:r>
            <a:r>
              <a:rPr lang="en-GB" sz="3800" dirty="0">
                <a:solidFill>
                  <a:schemeClr val="tx1"/>
                </a:solidFill>
                <a:latin typeface="+mn-lt"/>
              </a:rPr>
              <a:t>Data pilot and DMPs</a:t>
            </a:r>
          </a:p>
          <a:p>
            <a:pPr marL="457200" indent="-457200">
              <a:spcBef>
                <a:spcPts val="900"/>
              </a:spcBef>
              <a:buNone/>
              <a:defRPr/>
            </a:pPr>
            <a:endParaRPr lang="en-GB" sz="2800" dirty="0">
              <a:solidFill>
                <a:schemeClr val="tx1"/>
              </a:solidFill>
              <a:latin typeface="+mn-lt"/>
            </a:endParaRPr>
          </a:p>
          <a:p>
            <a:pPr marL="526320" lvl="1" indent="0">
              <a:spcBef>
                <a:spcPts val="900"/>
              </a:spcBef>
              <a:buNone/>
              <a:defRPr/>
            </a:pPr>
            <a:r>
              <a:rPr lang="en-GB" sz="2800" dirty="0">
                <a:latin typeface="+mn-lt"/>
                <a:hlinkClick r:id="rId5"/>
              </a:rPr>
              <a:t>www.openaire.eu</a:t>
            </a:r>
            <a:r>
              <a:rPr lang="en-GB" sz="2800" dirty="0">
                <a:latin typeface="+mn-lt"/>
              </a:rPr>
              <a:t> </a:t>
            </a:r>
          </a:p>
          <a:p>
            <a:pPr marL="252000" indent="0">
              <a:spcBef>
                <a:spcPts val="900"/>
              </a:spcBef>
              <a:buNone/>
              <a:defRPr/>
            </a:pPr>
            <a:endParaRPr lang="en-GB" dirty="0" smtClean="0"/>
          </a:p>
          <a:p>
            <a:pPr>
              <a:lnSpc>
                <a:spcPct val="120000"/>
              </a:lnSpc>
              <a:spcAft>
                <a:spcPts val="1200"/>
              </a:spcAft>
              <a:buFont typeface="Arial" pitchFamily="34" charset="0"/>
              <a:buNone/>
            </a:pPr>
            <a:endParaRPr lang="en-GB" dirty="0"/>
          </a:p>
        </p:txBody>
      </p:sp>
    </p:spTree>
    <p:extLst>
      <p:ext uri="{BB962C8B-B14F-4D97-AF65-F5344CB8AC3E}">
        <p14:creationId xmlns="" xmlns:p14="http://schemas.microsoft.com/office/powerpoint/2010/main" val="1084006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services</a:t>
            </a:r>
            <a:endParaRPr lang="en-GB" dirty="0"/>
          </a:p>
        </p:txBody>
      </p:sp>
      <p:sp>
        <p:nvSpPr>
          <p:cNvPr id="3" name="Content Placeholder 2"/>
          <p:cNvSpPr>
            <a:spLocks noGrp="1"/>
          </p:cNvSpPr>
          <p:nvPr>
            <p:ph idx="1"/>
          </p:nvPr>
        </p:nvSpPr>
        <p:spPr>
          <a:xfrm>
            <a:off x="323528" y="1514401"/>
            <a:ext cx="4248472" cy="4968552"/>
          </a:xfrm>
        </p:spPr>
        <p:txBody>
          <a:bodyPr>
            <a:normAutofit/>
          </a:bodyPr>
          <a:lstStyle/>
          <a:p>
            <a:r>
              <a:rPr lang="en-GB" sz="2400" dirty="0"/>
              <a:t>EUDAT offers a pan-European </a:t>
            </a:r>
            <a:r>
              <a:rPr lang="en-GB" sz="2400" dirty="0" smtClean="0"/>
              <a:t>solution, providing </a:t>
            </a:r>
            <a:r>
              <a:rPr lang="en-GB" sz="2400" dirty="0"/>
              <a:t>a </a:t>
            </a:r>
            <a:r>
              <a:rPr lang="en-GB" sz="2400" dirty="0" smtClean="0"/>
              <a:t>generic set </a:t>
            </a:r>
            <a:r>
              <a:rPr lang="en-GB" sz="2400" dirty="0"/>
              <a:t>of </a:t>
            </a:r>
            <a:r>
              <a:rPr lang="en-GB" sz="2400" dirty="0" smtClean="0"/>
              <a:t>services to </a:t>
            </a:r>
            <a:r>
              <a:rPr lang="en-GB" sz="2400" dirty="0"/>
              <a:t>ensure minimum level of </a:t>
            </a:r>
            <a:r>
              <a:rPr lang="en-GB" sz="2400" dirty="0" smtClean="0"/>
              <a:t>interoperability</a:t>
            </a:r>
          </a:p>
          <a:p>
            <a:endParaRPr lang="en-GB" sz="2400" dirty="0" smtClean="0"/>
          </a:p>
          <a:p>
            <a:r>
              <a:rPr lang="en-GB" sz="2400" dirty="0" smtClean="0"/>
              <a:t>Building common data services in close collaboration with 25+ communities</a:t>
            </a:r>
          </a:p>
          <a:p>
            <a:endParaRPr lang="en-GB" sz="2400" dirty="0" smtClean="0"/>
          </a:p>
          <a:p>
            <a:endParaRPr lang="en-GB" sz="2400" dirty="0"/>
          </a:p>
          <a:p>
            <a:endParaRPr lang="en-GB"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80312" y="5805264"/>
            <a:ext cx="1512168" cy="922054"/>
          </a:xfrm>
          <a:prstGeom prst="rect">
            <a:avLst/>
          </a:prstGeom>
        </p:spPr>
      </p:pic>
      <p:sp>
        <p:nvSpPr>
          <p:cNvPr id="7" name="Rectangle 6"/>
          <p:cNvSpPr/>
          <p:nvPr/>
        </p:nvSpPr>
        <p:spPr>
          <a:xfrm>
            <a:off x="2627784" y="6021288"/>
            <a:ext cx="2089739" cy="461665"/>
          </a:xfrm>
          <a:prstGeom prst="rect">
            <a:avLst/>
          </a:prstGeom>
        </p:spPr>
        <p:txBody>
          <a:bodyPr wrap="none">
            <a:spAutoFit/>
          </a:bodyPr>
          <a:lstStyle/>
          <a:p>
            <a:r>
              <a:rPr lang="en-GB" sz="2400" dirty="0" smtClean="0">
                <a:hlinkClick r:id="rId4"/>
              </a:rPr>
              <a:t>www.eudat.eu</a:t>
            </a:r>
            <a:r>
              <a:rPr lang="en-GB" sz="2400" dirty="0" smtClean="0"/>
              <a:t> </a:t>
            </a:r>
            <a:endParaRPr lang="en-GB" sz="2400" dirty="0"/>
          </a:p>
        </p:txBody>
      </p:sp>
      <p:pic>
        <p:nvPicPr>
          <p:cNvPr id="8" name="Content Placeholder 3"/>
          <p:cNvPicPr>
            <a:picLocks noChangeAspect="1"/>
          </p:cNvPicPr>
          <p:nvPr/>
        </p:nvPicPr>
        <p:blipFill rotWithShape="1">
          <a:blip r:embed="rId5" cstate="print">
            <a:extLst>
              <a:ext uri="{28A0092B-C50C-407E-A947-70E740481C1C}">
                <a14:useLocalDpi xmlns="" xmlns:a14="http://schemas.microsoft.com/office/drawing/2010/main" val="0"/>
              </a:ext>
            </a:extLst>
          </a:blip>
          <a:srcRect t="3845"/>
          <a:stretch/>
        </p:blipFill>
        <p:spPr>
          <a:xfrm>
            <a:off x="4716016" y="1556792"/>
            <a:ext cx="3737745" cy="3872247"/>
          </a:xfrm>
          <a:prstGeom prst="rect">
            <a:avLst/>
          </a:prstGeom>
        </p:spPr>
      </p:pic>
    </p:spTree>
    <p:extLst>
      <p:ext uri="{BB962C8B-B14F-4D97-AF65-F5344CB8AC3E}">
        <p14:creationId xmlns="" xmlns:p14="http://schemas.microsoft.com/office/powerpoint/2010/main" val="1603711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Discipline-specific infrastructure</a:t>
            </a:r>
            <a:endParaRPr lang="en-GB" dirty="0"/>
          </a:p>
        </p:txBody>
      </p:sp>
      <p:sp>
        <p:nvSpPr>
          <p:cNvPr id="3" name="Content Placeholder 2"/>
          <p:cNvSpPr>
            <a:spLocks noGrp="1"/>
          </p:cNvSpPr>
          <p:nvPr>
            <p:ph idx="1"/>
          </p:nvPr>
        </p:nvSpPr>
        <p:spPr>
          <a:xfrm>
            <a:off x="390364" y="1484784"/>
            <a:ext cx="8075240" cy="4785395"/>
          </a:xfrm>
        </p:spPr>
        <p:txBody>
          <a:bodyPr/>
          <a:lstStyle/>
          <a:p>
            <a:pPr marL="360000" indent="-360000">
              <a:spcAft>
                <a:spcPts val="1800"/>
              </a:spcAft>
              <a:buFont typeface="Arial" pitchFamily="34" charset="0"/>
              <a:buChar char="•"/>
            </a:pPr>
            <a:r>
              <a:rPr lang="en-GB" dirty="0" smtClean="0"/>
              <a:t>ELIXIR in life sciences</a:t>
            </a:r>
          </a:p>
          <a:p>
            <a:pPr marL="360000" indent="-360000">
              <a:spcAft>
                <a:spcPts val="1800"/>
              </a:spcAft>
              <a:buFont typeface="Arial" pitchFamily="34" charset="0"/>
              <a:buChar char="•"/>
            </a:pPr>
            <a:r>
              <a:rPr lang="en-GB" dirty="0" smtClean="0"/>
              <a:t>BBMRI-ERIC (</a:t>
            </a:r>
            <a:r>
              <a:rPr lang="en-GB" dirty="0" err="1" smtClean="0"/>
              <a:t>biobank</a:t>
            </a:r>
            <a:r>
              <a:rPr lang="en-GB" dirty="0" smtClean="0"/>
              <a:t> and biomedical resources)</a:t>
            </a:r>
          </a:p>
          <a:p>
            <a:pPr marL="360000" indent="-360000">
              <a:spcAft>
                <a:spcPts val="1800"/>
              </a:spcAft>
              <a:buFont typeface="Arial" pitchFamily="34" charset="0"/>
              <a:buChar char="•"/>
            </a:pPr>
            <a:r>
              <a:rPr lang="en-GB" dirty="0" smtClean="0"/>
              <a:t>Euro Argo ERIC (oceanography)</a:t>
            </a:r>
          </a:p>
          <a:p>
            <a:pPr marL="360000" indent="-360000">
              <a:spcAft>
                <a:spcPts val="1800"/>
              </a:spcAft>
              <a:buFont typeface="Arial" pitchFamily="34" charset="0"/>
              <a:buChar char="•"/>
            </a:pPr>
            <a:r>
              <a:rPr lang="en-GB" dirty="0" smtClean="0"/>
              <a:t>CLARIN for language resources</a:t>
            </a:r>
          </a:p>
          <a:p>
            <a:pPr marL="360000" indent="-360000">
              <a:spcAft>
                <a:spcPts val="1800"/>
              </a:spcAft>
              <a:buFont typeface="Arial" pitchFamily="34" charset="0"/>
              <a:buChar char="•"/>
            </a:pPr>
            <a:r>
              <a:rPr lang="en-GB" dirty="0" smtClean="0"/>
              <a:t>DARIAH-EU for arts and humanities</a:t>
            </a:r>
          </a:p>
          <a:p>
            <a:endParaRPr lang="en-GB" dirty="0" smtClean="0"/>
          </a:p>
        </p:txBody>
      </p:sp>
      <p:pic>
        <p:nvPicPr>
          <p:cNvPr id="4" name="Picture 4" descr="DARIAH E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5733256"/>
            <a:ext cx="2047250" cy="91962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www.elixir-europe.org/global/images/ELIXIR_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68344" y="3068960"/>
            <a:ext cx="1168524" cy="87639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2" descr="CLARI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4248" y="4293096"/>
            <a:ext cx="2002532" cy="93451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8" descr="BBMRI"/>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7984" y="5589240"/>
            <a:ext cx="2232248" cy="104171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2" descr="Euro-Argo"/>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6594" t="16659" r="59153" b="10367"/>
          <a:stretch/>
        </p:blipFill>
        <p:spPr bwMode="auto">
          <a:xfrm>
            <a:off x="7236296" y="5517232"/>
            <a:ext cx="1177133" cy="1170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benefits of openness</a:t>
            </a:r>
            <a:endParaRPr lang="en-GB" dirty="0"/>
          </a:p>
        </p:txBody>
      </p:sp>
      <p:sp>
        <p:nvSpPr>
          <p:cNvPr id="5" name="Content Placeholder 4"/>
          <p:cNvSpPr>
            <a:spLocks noGrp="1"/>
          </p:cNvSpPr>
          <p:nvPr>
            <p:ph idx="1"/>
          </p:nvPr>
        </p:nvSpPr>
        <p:spPr>
          <a:xfrm>
            <a:off x="457200" y="1340768"/>
            <a:ext cx="8075240" cy="4785395"/>
          </a:xfrm>
        </p:spPr>
        <p:txBody>
          <a:bodyPr>
            <a:normAutofit lnSpcReduction="10000"/>
          </a:bodyPr>
          <a:lstStyle/>
          <a:p>
            <a:pPr marL="457200" indent="-457200">
              <a:spcBef>
                <a:spcPts val="3000"/>
              </a:spcBef>
              <a:buFont typeface="Arial" pitchFamily="34" charset="0"/>
              <a:buChar char="•"/>
            </a:pPr>
            <a:r>
              <a:rPr lang="en-GB" dirty="0" smtClean="0"/>
              <a:t>You can access </a:t>
            </a:r>
            <a:r>
              <a:rPr lang="en-GB" dirty="0" smtClean="0"/>
              <a:t>literature </a:t>
            </a:r>
            <a:r>
              <a:rPr lang="en-GB" dirty="0" smtClean="0"/>
              <a:t>– not behind pay walls</a:t>
            </a:r>
          </a:p>
          <a:p>
            <a:pPr marL="457200" indent="-457200">
              <a:spcBef>
                <a:spcPts val="3000"/>
              </a:spcBef>
              <a:buFont typeface="Arial" pitchFamily="34" charset="0"/>
              <a:buChar char="•"/>
            </a:pPr>
            <a:r>
              <a:rPr lang="en-GB" dirty="0" smtClean="0"/>
              <a:t>Ensures research is transparent and reproducible</a:t>
            </a:r>
          </a:p>
          <a:p>
            <a:pPr marL="457200" indent="-457200">
              <a:spcBef>
                <a:spcPts val="3000"/>
              </a:spcBef>
              <a:buFont typeface="Arial" pitchFamily="34" charset="0"/>
              <a:buChar char="•"/>
            </a:pPr>
            <a:r>
              <a:rPr lang="en-GB" dirty="0" smtClean="0"/>
              <a:t>Increased visibility, </a:t>
            </a:r>
            <a:r>
              <a:rPr lang="en-GB" dirty="0" smtClean="0"/>
              <a:t>usage, impact, citations...</a:t>
            </a:r>
            <a:endParaRPr lang="en-GB" dirty="0" smtClean="0"/>
          </a:p>
          <a:p>
            <a:pPr marL="457200" indent="-457200">
              <a:spcBef>
                <a:spcPts val="3000"/>
              </a:spcBef>
              <a:buFont typeface="Arial" pitchFamily="34" charset="0"/>
              <a:buChar char="•"/>
            </a:pPr>
            <a:r>
              <a:rPr lang="en-GB" dirty="0" smtClean="0"/>
              <a:t>New collaborations and research partnerships</a:t>
            </a:r>
          </a:p>
          <a:p>
            <a:pPr marL="457200" indent="-457200">
              <a:spcBef>
                <a:spcPts val="3000"/>
              </a:spcBef>
              <a:buFont typeface="Arial" pitchFamily="34" charset="0"/>
              <a:buChar char="•"/>
            </a:pPr>
            <a:r>
              <a:rPr lang="en-GB" dirty="0" smtClean="0"/>
              <a:t>Helps accelerate the research process</a:t>
            </a:r>
          </a:p>
          <a:p>
            <a:pPr marL="457200" indent="-457200">
              <a:spcBef>
                <a:spcPts val="3000"/>
              </a:spcBef>
              <a:buFont typeface="Arial" pitchFamily="34" charset="0"/>
              <a:buChar char="•"/>
            </a:pPr>
            <a:r>
              <a:rPr lang="en-GB" dirty="0" smtClean="0"/>
              <a:t>Economic benefits</a:t>
            </a:r>
            <a:endParaRPr lang="en-GB" dirty="0" smtClean="0"/>
          </a:p>
          <a:p>
            <a:pPr>
              <a:spcBef>
                <a:spcPts val="3000"/>
              </a:spcBef>
            </a:pPr>
            <a:endParaRPr lang="en-GB" dirty="0" smtClean="0"/>
          </a:p>
          <a:p>
            <a:endParaRPr lang="en-GB" dirty="0"/>
          </a:p>
        </p:txBody>
      </p:sp>
    </p:spTree>
    <p:extLst>
      <p:ext uri="{BB962C8B-B14F-4D97-AF65-F5344CB8AC3E}">
        <p14:creationId xmlns:p14="http://schemas.microsoft.com/office/powerpoint/2010/main" xmlns="" val="212428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99724" cy="868362"/>
          </a:xfrm>
        </p:spPr>
        <p:txBody>
          <a:bodyPr>
            <a:noAutofit/>
          </a:bodyPr>
          <a:lstStyle/>
          <a:p>
            <a:r>
              <a:rPr lang="en-GB" dirty="0" smtClean="0"/>
              <a:t>T</a:t>
            </a:r>
            <a:r>
              <a:rPr lang="en-GB" dirty="0" smtClean="0"/>
              <a:t>ap into national </a:t>
            </a:r>
            <a:r>
              <a:rPr lang="en-GB" dirty="0" smtClean="0"/>
              <a:t>&amp; local support!</a:t>
            </a:r>
            <a:endParaRPr lang="en-GB" dirty="0"/>
          </a:p>
        </p:txBody>
      </p:sp>
      <p:pic>
        <p:nvPicPr>
          <p:cNvPr id="11" name="Picture 10" descr="OpenAIREplus_logo.png"/>
          <p:cNvPicPr>
            <a:picLocks noChangeAspect="1"/>
          </p:cNvPicPr>
          <p:nvPr/>
        </p:nvPicPr>
        <p:blipFill>
          <a:blip r:embed="rId3" cstate="print"/>
          <a:stretch>
            <a:fillRect/>
          </a:stretch>
        </p:blipFill>
        <p:spPr>
          <a:xfrm>
            <a:off x="7092280" y="3068960"/>
            <a:ext cx="1440160" cy="1012227"/>
          </a:xfrm>
          <a:prstGeom prst="rect">
            <a:avLst/>
          </a:prstGeom>
        </p:spPr>
      </p:pic>
      <p:sp>
        <p:nvSpPr>
          <p:cNvPr id="12" name="Rectangle 11"/>
          <p:cNvSpPr/>
          <p:nvPr/>
        </p:nvSpPr>
        <p:spPr>
          <a:xfrm>
            <a:off x="5076056" y="6381328"/>
            <a:ext cx="3816424" cy="369332"/>
          </a:xfrm>
          <a:prstGeom prst="rect">
            <a:avLst/>
          </a:prstGeom>
        </p:spPr>
        <p:txBody>
          <a:bodyPr wrap="square">
            <a:spAutoFit/>
          </a:bodyPr>
          <a:lstStyle/>
          <a:p>
            <a:pPr algn="ctr"/>
            <a:r>
              <a:rPr lang="en-GB" dirty="0" smtClean="0">
                <a:hlinkClick r:id="rId4"/>
              </a:rPr>
              <a:t>www.openaire.eu/contact-noads</a:t>
            </a:r>
            <a:r>
              <a:rPr lang="en-GB" dirty="0" smtClean="0"/>
              <a:t> </a:t>
            </a:r>
            <a:endParaRPr lang="en-GB" dirty="0"/>
          </a:p>
        </p:txBody>
      </p:sp>
      <p:pic>
        <p:nvPicPr>
          <p:cNvPr id="14" name="Picture 13" descr="Capture.PNG"/>
          <p:cNvPicPr>
            <a:picLocks noChangeAspect="1"/>
          </p:cNvPicPr>
          <p:nvPr/>
        </p:nvPicPr>
        <p:blipFill>
          <a:blip r:embed="rId5" cstate="print"/>
          <a:stretch>
            <a:fillRect/>
          </a:stretch>
        </p:blipFill>
        <p:spPr>
          <a:xfrm>
            <a:off x="4788024" y="4149080"/>
            <a:ext cx="4152640" cy="2249798"/>
          </a:xfrm>
          <a:prstGeom prst="rect">
            <a:avLst/>
          </a:prstGeom>
        </p:spPr>
      </p:pic>
      <p:pic>
        <p:nvPicPr>
          <p:cNvPr id="15" name="Picture 14" descr="logo DANS.jpg"/>
          <p:cNvPicPr>
            <a:picLocks noChangeAspect="1"/>
          </p:cNvPicPr>
          <p:nvPr/>
        </p:nvPicPr>
        <p:blipFill>
          <a:blip r:embed="rId6" cstate="print"/>
          <a:stretch>
            <a:fillRect/>
          </a:stretch>
        </p:blipFill>
        <p:spPr>
          <a:xfrm>
            <a:off x="323528" y="1340768"/>
            <a:ext cx="2996946" cy="1143000"/>
          </a:xfrm>
          <a:prstGeom prst="rect">
            <a:avLst/>
          </a:prstGeom>
        </p:spPr>
      </p:pic>
      <p:pic>
        <p:nvPicPr>
          <p:cNvPr id="16" name="Picture 15" descr="logo-1.gif"/>
          <p:cNvPicPr>
            <a:picLocks noChangeAspect="1"/>
          </p:cNvPicPr>
          <p:nvPr/>
        </p:nvPicPr>
        <p:blipFill>
          <a:blip r:embed="rId7" cstate="print"/>
          <a:stretch>
            <a:fillRect/>
          </a:stretch>
        </p:blipFill>
        <p:spPr>
          <a:xfrm>
            <a:off x="6516216" y="1484784"/>
            <a:ext cx="2238375" cy="514350"/>
          </a:xfrm>
          <a:prstGeom prst="rect">
            <a:avLst/>
          </a:prstGeom>
        </p:spPr>
      </p:pic>
      <p:pic>
        <p:nvPicPr>
          <p:cNvPr id="17" name="Picture 16" descr="surflogo.png"/>
          <p:cNvPicPr>
            <a:picLocks noChangeAspect="1"/>
          </p:cNvPicPr>
          <p:nvPr/>
        </p:nvPicPr>
        <p:blipFill>
          <a:blip r:embed="rId8" cstate="print"/>
          <a:stretch>
            <a:fillRect/>
          </a:stretch>
        </p:blipFill>
        <p:spPr>
          <a:xfrm>
            <a:off x="3779912" y="1340768"/>
            <a:ext cx="1819448" cy="931557"/>
          </a:xfrm>
          <a:prstGeom prst="rect">
            <a:avLst/>
          </a:prstGeom>
        </p:spPr>
      </p:pic>
      <p:pic>
        <p:nvPicPr>
          <p:cNvPr id="18" name="Picture 17" descr="Capture.PNG"/>
          <p:cNvPicPr>
            <a:picLocks noChangeAspect="1"/>
          </p:cNvPicPr>
          <p:nvPr/>
        </p:nvPicPr>
        <p:blipFill>
          <a:blip r:embed="rId9" cstate="print"/>
          <a:stretch>
            <a:fillRect/>
          </a:stretch>
        </p:blipFill>
        <p:spPr>
          <a:xfrm>
            <a:off x="899592" y="5157192"/>
            <a:ext cx="3123934" cy="1212086"/>
          </a:xfrm>
          <a:prstGeom prst="rect">
            <a:avLst/>
          </a:prstGeom>
        </p:spPr>
      </p:pic>
      <p:sp>
        <p:nvSpPr>
          <p:cNvPr id="19" name="Rectangle 18"/>
          <p:cNvSpPr/>
          <p:nvPr/>
        </p:nvSpPr>
        <p:spPr>
          <a:xfrm>
            <a:off x="1691680" y="6309320"/>
            <a:ext cx="2216248" cy="369332"/>
          </a:xfrm>
          <a:prstGeom prst="rect">
            <a:avLst/>
          </a:prstGeom>
        </p:spPr>
        <p:txBody>
          <a:bodyPr wrap="none">
            <a:spAutoFit/>
          </a:bodyPr>
          <a:lstStyle/>
          <a:p>
            <a:r>
              <a:rPr lang="en-GB" dirty="0" smtClean="0">
                <a:hlinkClick r:id="rId10"/>
              </a:rPr>
              <a:t>http://</a:t>
            </a:r>
            <a:r>
              <a:rPr lang="en-GB" dirty="0" smtClean="0">
                <a:hlinkClick r:id="rId10"/>
              </a:rPr>
              <a:t>openscience.fi</a:t>
            </a:r>
            <a:r>
              <a:rPr lang="en-GB" dirty="0" smtClean="0"/>
              <a:t> </a:t>
            </a:r>
            <a:endParaRPr lang="en-GB" dirty="0"/>
          </a:p>
        </p:txBody>
      </p:sp>
      <p:sp>
        <p:nvSpPr>
          <p:cNvPr id="20" name="Rectangle 19"/>
          <p:cNvSpPr/>
          <p:nvPr/>
        </p:nvSpPr>
        <p:spPr>
          <a:xfrm>
            <a:off x="3563888" y="2348880"/>
            <a:ext cx="2079865" cy="369332"/>
          </a:xfrm>
          <a:prstGeom prst="rect">
            <a:avLst/>
          </a:prstGeom>
        </p:spPr>
        <p:txBody>
          <a:bodyPr wrap="none">
            <a:spAutoFit/>
          </a:bodyPr>
          <a:lstStyle/>
          <a:p>
            <a:r>
              <a:rPr lang="en-GB" dirty="0" smtClean="0">
                <a:hlinkClick r:id="rId11"/>
              </a:rPr>
              <a:t>https://</a:t>
            </a:r>
            <a:r>
              <a:rPr lang="en-GB" dirty="0" smtClean="0">
                <a:hlinkClick r:id="rId11"/>
              </a:rPr>
              <a:t>www.surf.nl</a:t>
            </a:r>
            <a:r>
              <a:rPr lang="en-GB" dirty="0" smtClean="0"/>
              <a:t> </a:t>
            </a:r>
            <a:endParaRPr lang="en-GB" dirty="0"/>
          </a:p>
        </p:txBody>
      </p:sp>
      <p:sp>
        <p:nvSpPr>
          <p:cNvPr id="21" name="Rectangle 20"/>
          <p:cNvSpPr/>
          <p:nvPr/>
        </p:nvSpPr>
        <p:spPr>
          <a:xfrm>
            <a:off x="467544" y="2492896"/>
            <a:ext cx="2502801" cy="369332"/>
          </a:xfrm>
          <a:prstGeom prst="rect">
            <a:avLst/>
          </a:prstGeom>
        </p:spPr>
        <p:txBody>
          <a:bodyPr wrap="none">
            <a:spAutoFit/>
          </a:bodyPr>
          <a:lstStyle/>
          <a:p>
            <a:r>
              <a:rPr lang="en-GB" dirty="0" smtClean="0">
                <a:hlinkClick r:id="rId12"/>
              </a:rPr>
              <a:t>https://</a:t>
            </a:r>
            <a:r>
              <a:rPr lang="en-GB" dirty="0" smtClean="0">
                <a:hlinkClick r:id="rId12"/>
              </a:rPr>
              <a:t>dans.knaw.nl/en</a:t>
            </a:r>
            <a:r>
              <a:rPr lang="en-GB" dirty="0" smtClean="0"/>
              <a:t> </a:t>
            </a:r>
            <a:endParaRPr lang="en-GB" dirty="0"/>
          </a:p>
        </p:txBody>
      </p:sp>
      <p:sp>
        <p:nvSpPr>
          <p:cNvPr id="22" name="Rectangle 21"/>
          <p:cNvSpPr/>
          <p:nvPr/>
        </p:nvSpPr>
        <p:spPr>
          <a:xfrm>
            <a:off x="5796136" y="2276872"/>
            <a:ext cx="3347864" cy="646331"/>
          </a:xfrm>
          <a:prstGeom prst="rect">
            <a:avLst/>
          </a:prstGeom>
        </p:spPr>
        <p:txBody>
          <a:bodyPr wrap="square">
            <a:spAutoFit/>
          </a:bodyPr>
          <a:lstStyle/>
          <a:p>
            <a:r>
              <a:rPr lang="en-GB" dirty="0" smtClean="0">
                <a:hlinkClick r:id="rId13"/>
              </a:rPr>
              <a:t>www.langzeitarchivierung.de</a:t>
            </a:r>
            <a:endParaRPr lang="en-GB" dirty="0" smtClean="0"/>
          </a:p>
          <a:p>
            <a:endParaRPr lang="en-GB" dirty="0"/>
          </a:p>
        </p:txBody>
      </p:sp>
      <p:pic>
        <p:nvPicPr>
          <p:cNvPr id="23" name="Picture 22" descr="University-Vector-Logo.jpg"/>
          <p:cNvPicPr>
            <a:picLocks noChangeAspect="1"/>
          </p:cNvPicPr>
          <p:nvPr/>
        </p:nvPicPr>
        <p:blipFill>
          <a:blip r:embed="rId14" cstate="print"/>
          <a:srcRect l="16111" t="23221" r="12201" b="31461"/>
          <a:stretch>
            <a:fillRect/>
          </a:stretch>
        </p:blipFill>
        <p:spPr>
          <a:xfrm>
            <a:off x="467544" y="3212976"/>
            <a:ext cx="3960440" cy="1584176"/>
          </a:xfrm>
          <a:prstGeom prst="rect">
            <a:avLst/>
          </a:prstGeom>
        </p:spPr>
      </p:pic>
    </p:spTree>
    <p:extLst>
      <p:ext uri="{BB962C8B-B14F-4D97-AF65-F5344CB8AC3E}">
        <p14:creationId xmlns="" xmlns:p14="http://schemas.microsoft.com/office/powerpoint/2010/main" val="3265828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251520" y="2420888"/>
            <a:ext cx="7992888" cy="3888432"/>
          </a:xfrm>
        </p:spPr>
        <p:txBody>
          <a:bodyPr>
            <a:normAutofit/>
          </a:bodyPr>
          <a:lstStyle/>
          <a:p>
            <a:pPr algn="ctr">
              <a:defRPr/>
            </a:pPr>
            <a:r>
              <a:rPr lang="en-GB" sz="3200" dirty="0"/>
              <a:t>DCC </a:t>
            </a:r>
            <a:r>
              <a:rPr lang="en-GB" sz="3200" dirty="0" smtClean="0"/>
              <a:t>resources on Data Management </a:t>
            </a:r>
            <a:endParaRPr lang="en-GB" sz="3200" dirty="0"/>
          </a:p>
          <a:p>
            <a:pPr algn="ctr">
              <a:defRPr/>
            </a:pPr>
            <a:r>
              <a:rPr lang="en-GB" dirty="0" smtClean="0">
                <a:hlinkClick r:id="rId2"/>
              </a:rPr>
              <a:t>www.dcc.ac.uk/resources</a:t>
            </a:r>
            <a:r>
              <a:rPr lang="en-GB" dirty="0" smtClean="0"/>
              <a:t> </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a:t>
            </a:r>
            <a:r>
              <a:rPr lang="en-GB" sz="3200" dirty="0" err="1"/>
              <a:t>digitalcuration</a:t>
            </a:r>
            <a:r>
              <a:rPr lang="en-GB" sz="3200" dirty="0"/>
              <a:t> and #</a:t>
            </a:r>
            <a:r>
              <a:rPr lang="en-GB" sz="3200" dirty="0" err="1"/>
              <a:t>ukdcc</a:t>
            </a:r>
            <a:endParaRPr lang="en-GB" sz="3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0889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mn-lt"/>
              </a:rPr>
              <a:t>Development of EC Open Access policy</a:t>
            </a:r>
            <a:endParaRPr lang="en-GB" sz="4000" dirty="0">
              <a:latin typeface="+mn-lt"/>
            </a:endParaRPr>
          </a:p>
        </p:txBody>
      </p:sp>
      <p:graphicFrame>
        <p:nvGraphicFramePr>
          <p:cNvPr id="6" name="Diagram 5"/>
          <p:cNvGraphicFramePr/>
          <p:nvPr>
            <p:extLst>
              <p:ext uri="{D42A27DB-BD31-4B8C-83A1-F6EECF244321}">
                <p14:modId xmlns:p14="http://schemas.microsoft.com/office/powerpoint/2010/main" xmlns="" val="4001892686"/>
              </p:ext>
            </p:extLst>
          </p:nvPr>
        </p:nvGraphicFramePr>
        <p:xfrm>
          <a:off x="301752" y="1330758"/>
          <a:ext cx="8385048" cy="19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5993" y="3124202"/>
            <a:ext cx="2329961" cy="2539157"/>
          </a:xfrm>
          <a:prstGeom prst="rect">
            <a:avLst/>
          </a:prstGeom>
          <a:noFill/>
        </p:spPr>
        <p:txBody>
          <a:bodyPr wrap="square" rtlCol="0">
            <a:spAutoFit/>
          </a:bodyPr>
          <a:lstStyle/>
          <a:p>
            <a:r>
              <a:rPr lang="en-GB" dirty="0" smtClean="0"/>
              <a:t>Trialled in 7 areas</a:t>
            </a:r>
          </a:p>
          <a:p>
            <a:endParaRPr lang="en-GB" dirty="0" smtClean="0"/>
          </a:p>
          <a:p>
            <a:pPr>
              <a:spcBef>
                <a:spcPts val="600"/>
              </a:spcBef>
            </a:pPr>
            <a:r>
              <a:rPr lang="en-GB" dirty="0" smtClean="0"/>
              <a:t>Expected to:</a:t>
            </a:r>
          </a:p>
          <a:p>
            <a:pPr marL="180000" indent="-180000">
              <a:spcBef>
                <a:spcPts val="600"/>
              </a:spcBef>
              <a:buFont typeface="Arial" pitchFamily="34" charset="0"/>
              <a:buChar char="•"/>
            </a:pPr>
            <a:r>
              <a:rPr lang="en-GB" dirty="0" smtClean="0"/>
              <a:t>Deposit articles into a repository</a:t>
            </a:r>
          </a:p>
          <a:p>
            <a:pPr marL="180000" indent="-180000">
              <a:spcBef>
                <a:spcPts val="600"/>
              </a:spcBef>
              <a:buFont typeface="Arial" pitchFamily="34" charset="0"/>
              <a:buChar char="•"/>
            </a:pPr>
            <a:r>
              <a:rPr lang="en-GB" dirty="0" smtClean="0"/>
              <a:t>Attempt to make these OA within 6 or 12 months</a:t>
            </a:r>
            <a:endParaRPr lang="en-GB" dirty="0"/>
          </a:p>
        </p:txBody>
      </p:sp>
      <p:sp>
        <p:nvSpPr>
          <p:cNvPr id="9" name="TextBox 8"/>
          <p:cNvSpPr txBox="1"/>
          <p:nvPr/>
        </p:nvSpPr>
        <p:spPr>
          <a:xfrm>
            <a:off x="3168159" y="3124202"/>
            <a:ext cx="2329961" cy="2308324"/>
          </a:xfrm>
          <a:prstGeom prst="rect">
            <a:avLst/>
          </a:prstGeom>
          <a:noFill/>
        </p:spPr>
        <p:txBody>
          <a:bodyPr wrap="square" rtlCol="0">
            <a:spAutoFit/>
          </a:bodyPr>
          <a:lstStyle/>
          <a:p>
            <a:r>
              <a:rPr lang="en-GB" dirty="0" smtClean="0"/>
              <a:t>OA fees are eligible for reimbursement</a:t>
            </a:r>
          </a:p>
          <a:p>
            <a:endParaRPr lang="en-GB" dirty="0" smtClean="0"/>
          </a:p>
          <a:p>
            <a:r>
              <a:rPr lang="en-GB" dirty="0" smtClean="0"/>
              <a:t>Pilot supported and monitored through </a:t>
            </a:r>
            <a:r>
              <a:rPr lang="en-GB" dirty="0" err="1" smtClean="0"/>
              <a:t>OpenAIRE</a:t>
            </a:r>
            <a:endParaRPr lang="en-GB" dirty="0" smtClean="0"/>
          </a:p>
          <a:p>
            <a:endParaRPr lang="en-GB" dirty="0" smtClean="0"/>
          </a:p>
          <a:p>
            <a:endParaRPr lang="en-GB" dirty="0" smtClean="0">
              <a:latin typeface="Calibri" panose="020F0502020204030204" pitchFamily="34" charset="0"/>
            </a:endParaRPr>
          </a:p>
        </p:txBody>
      </p:sp>
      <p:pic>
        <p:nvPicPr>
          <p:cNvPr id="10" name="Picture 9" descr="OpenAIREplus_logo.png"/>
          <p:cNvPicPr>
            <a:picLocks noChangeAspect="1"/>
          </p:cNvPicPr>
          <p:nvPr/>
        </p:nvPicPr>
        <p:blipFill>
          <a:blip r:embed="rId8" cstate="print"/>
          <a:stretch>
            <a:fillRect/>
          </a:stretch>
        </p:blipFill>
        <p:spPr>
          <a:xfrm>
            <a:off x="3512117" y="4948159"/>
            <a:ext cx="1378272" cy="968729"/>
          </a:xfrm>
          <a:prstGeom prst="rect">
            <a:avLst/>
          </a:prstGeom>
        </p:spPr>
      </p:pic>
      <p:sp>
        <p:nvSpPr>
          <p:cNvPr id="11" name="TextBox 10"/>
          <p:cNvSpPr txBox="1"/>
          <p:nvPr/>
        </p:nvSpPr>
        <p:spPr>
          <a:xfrm>
            <a:off x="5635869" y="3083178"/>
            <a:ext cx="3305789" cy="3170099"/>
          </a:xfrm>
          <a:prstGeom prst="rect">
            <a:avLst/>
          </a:prstGeom>
          <a:noFill/>
        </p:spPr>
        <p:txBody>
          <a:bodyPr wrap="square" rtlCol="0">
            <a:spAutoFit/>
          </a:bodyPr>
          <a:lstStyle/>
          <a:p>
            <a:pPr>
              <a:spcAft>
                <a:spcPts val="600"/>
              </a:spcAft>
            </a:pPr>
            <a:r>
              <a:rPr lang="en-GB" dirty="0" smtClean="0"/>
              <a:t>Each beneficiary must:</a:t>
            </a:r>
          </a:p>
          <a:p>
            <a:pPr marL="180000" indent="-180000">
              <a:spcAft>
                <a:spcPts val="600"/>
              </a:spcAft>
              <a:buFont typeface="Arial" pitchFamily="34" charset="0"/>
              <a:buChar char="•"/>
            </a:pPr>
            <a:r>
              <a:rPr lang="en-GB" dirty="0"/>
              <a:t>Deposit machine-readable electronic copy in repository by </a:t>
            </a:r>
            <a:r>
              <a:rPr lang="en-GB" dirty="0" smtClean="0"/>
              <a:t>the date of publication</a:t>
            </a:r>
            <a:endParaRPr lang="en-GB" dirty="0"/>
          </a:p>
          <a:p>
            <a:pPr marL="180000" indent="-180000">
              <a:spcAft>
                <a:spcPts val="600"/>
              </a:spcAft>
              <a:buFont typeface="Arial" pitchFamily="34" charset="0"/>
              <a:buChar char="•"/>
            </a:pPr>
            <a:r>
              <a:rPr lang="en-GB" dirty="0"/>
              <a:t>Ensure OA via green/gold routes within 6 or 12 month embargo</a:t>
            </a:r>
          </a:p>
          <a:p>
            <a:pPr marL="180000" indent="-180000">
              <a:spcAft>
                <a:spcPts val="600"/>
              </a:spcAft>
              <a:buFont typeface="Arial" pitchFamily="34" charset="0"/>
              <a:buChar char="•"/>
            </a:pPr>
            <a:r>
              <a:rPr lang="en-GB" dirty="0"/>
              <a:t>Ensure bibliographic metadata is OA</a:t>
            </a:r>
          </a:p>
          <a:p>
            <a:pPr marL="180000" indent="-180000">
              <a:spcAft>
                <a:spcPts val="600"/>
              </a:spcAft>
              <a:buFont typeface="Arial" pitchFamily="34" charset="0"/>
              <a:buChar char="•"/>
            </a:pPr>
            <a:r>
              <a:rPr lang="en-GB" dirty="0"/>
              <a:t>Aim to deposit research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cap="none" dirty="0" smtClean="0"/>
              <a:t>H2020 open data pilot</a:t>
            </a:r>
            <a:endParaRPr lang="en-GB" sz="4000" cap="none" dirty="0"/>
          </a:p>
        </p:txBody>
      </p:sp>
      <p:sp>
        <p:nvSpPr>
          <p:cNvPr id="5" name="Text Placeholder 4"/>
          <p:cNvSpPr>
            <a:spLocks noGrp="1"/>
          </p:cNvSpPr>
          <p:nvPr>
            <p:ph sz="quarter" idx="1"/>
          </p:nvPr>
        </p:nvSpPr>
        <p:spPr>
          <a:xfrm>
            <a:off x="395536" y="1412776"/>
            <a:ext cx="7902941" cy="4103193"/>
          </a:xfrm>
        </p:spPr>
        <p:txBody>
          <a:bodyPr>
            <a:normAutofit/>
          </a:bodyPr>
          <a:lstStyle/>
          <a:p>
            <a:pPr marL="0" indent="0">
              <a:buNone/>
            </a:pPr>
            <a:r>
              <a:rPr lang="en-GB" sz="2400" dirty="0" smtClean="0"/>
              <a:t>Guidelines on </a:t>
            </a:r>
            <a:r>
              <a:rPr lang="en-GB" sz="2400" dirty="0" smtClean="0"/>
              <a:t>FAIR Data </a:t>
            </a:r>
            <a:r>
              <a:rPr lang="en-GB" sz="2400" dirty="0" smtClean="0"/>
              <a:t>Management in Horizon 2020</a:t>
            </a:r>
            <a:endParaRPr lang="en-GB" sz="2400" dirty="0" smtClean="0">
              <a:hlinkClick r:id="rId3"/>
            </a:endParaRPr>
          </a:p>
          <a:p>
            <a:r>
              <a:rPr lang="en-GB" sz="2000" dirty="0" smtClean="0">
                <a:hlinkClick r:id="rId3"/>
              </a:rPr>
              <a:t>http://</a:t>
            </a:r>
            <a:r>
              <a:rPr lang="en-GB" sz="2000" dirty="0" smtClean="0">
                <a:hlinkClick r:id="rId3"/>
              </a:rPr>
              <a:t>ec.europa.eu/research/participants/data/ref/h2020/grants_manual/hi/oa_pilot/h2020-hi-oa-data-mgt_en.pdf</a:t>
            </a:r>
            <a:r>
              <a:rPr lang="en-GB" sz="2000" dirty="0" smtClean="0"/>
              <a:t> </a:t>
            </a:r>
            <a:endParaRPr lang="en-GB" sz="2000" dirty="0"/>
          </a:p>
        </p:txBody>
      </p:sp>
      <p:graphicFrame>
        <p:nvGraphicFramePr>
          <p:cNvPr id="6" name="Diagram 5"/>
          <p:cNvGraphicFramePr/>
          <p:nvPr>
            <p:extLst>
              <p:ext uri="{D42A27DB-BD31-4B8C-83A1-F6EECF244321}">
                <p14:modId xmlns:p14="http://schemas.microsoft.com/office/powerpoint/2010/main" xmlns="" val="1491280009"/>
              </p:ext>
            </p:extLst>
          </p:nvPr>
        </p:nvGraphicFramePr>
        <p:xfrm>
          <a:off x="467544" y="2708920"/>
          <a:ext cx="8062546" cy="1988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apture.PNG"/>
          <p:cNvPicPr>
            <a:picLocks noChangeAspect="1"/>
          </p:cNvPicPr>
          <p:nvPr/>
        </p:nvPicPr>
        <p:blipFill>
          <a:blip r:embed="rId9" cstate="print"/>
          <a:srcRect b="12982"/>
          <a:stretch>
            <a:fillRect/>
          </a:stretch>
        </p:blipFill>
        <p:spPr>
          <a:xfrm>
            <a:off x="3995936" y="4581128"/>
            <a:ext cx="4186808" cy="2010206"/>
          </a:xfrm>
          <a:prstGeom prst="rect">
            <a:avLst/>
          </a:prstGeom>
          <a:ln w="12700">
            <a:solidFill>
              <a:schemeClr val="bg1">
                <a:lumMod val="65000"/>
              </a:schemeClr>
            </a:solidFill>
          </a:ln>
        </p:spPr>
      </p:pic>
      <p:grpSp>
        <p:nvGrpSpPr>
          <p:cNvPr id="8" name="Group 7"/>
          <p:cNvGrpSpPr/>
          <p:nvPr/>
        </p:nvGrpSpPr>
        <p:grpSpPr>
          <a:xfrm rot="21037467">
            <a:off x="1118148" y="4087763"/>
            <a:ext cx="2877793" cy="1151117"/>
            <a:chOff x="2362" y="418459"/>
            <a:chExt cx="2877793" cy="1151117"/>
          </a:xfrm>
        </p:grpSpPr>
        <p:sp>
          <p:nvSpPr>
            <p:cNvPr id="9" name="Chevron 8"/>
            <p:cNvSpPr/>
            <p:nvPr/>
          </p:nvSpPr>
          <p:spPr>
            <a:xfrm>
              <a:off x="2362" y="418459"/>
              <a:ext cx="2877793" cy="115111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577921" y="418459"/>
              <a:ext cx="1726676" cy="1151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Expanded to open data by default</a:t>
              </a:r>
              <a:endParaRPr lang="en-GB" sz="2400" kern="1200" dirty="0">
                <a:latin typeface="+mn-lt"/>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noGrp="1"/>
          </p:cNvSpPr>
          <p:nvPr>
            <p:ph type="title"/>
          </p:nvPr>
        </p:nvSpPr>
        <p:spPr>
          <a:xfrm>
            <a:off x="395536" y="332656"/>
            <a:ext cx="8363272" cy="683994"/>
          </a:xfrm>
        </p:spPr>
        <p:txBody>
          <a:bodyPr/>
          <a:lstStyle/>
          <a:p>
            <a:r>
              <a:rPr lang="en-GB" dirty="0" smtClean="0"/>
              <a:t>The EC Open Research Data pilot</a:t>
            </a:r>
            <a:endParaRPr lang="en-GB" altLang="en-US" dirty="0" smtClean="0"/>
          </a:p>
        </p:txBody>
      </p:sp>
      <p:sp>
        <p:nvSpPr>
          <p:cNvPr id="16387" name="Text Placeholder 4"/>
          <p:cNvSpPr txBox="1">
            <a:spLocks noGrp="1"/>
          </p:cNvSpPr>
          <p:nvPr>
            <p:ph idx="1"/>
          </p:nvPr>
        </p:nvSpPr>
        <p:spPr>
          <a:xfrm>
            <a:off x="323529" y="1268760"/>
            <a:ext cx="8208911" cy="5256584"/>
          </a:xfrm>
        </p:spPr>
        <p:txBody>
          <a:bodyPr>
            <a:noAutofit/>
          </a:bodyPr>
          <a:lstStyle/>
          <a:p>
            <a:pPr marL="342900" indent="-342900"/>
            <a:r>
              <a:rPr lang="en-GB" b="1" dirty="0" smtClean="0"/>
              <a:t>Key sources of information</a:t>
            </a:r>
          </a:p>
          <a:p>
            <a:pPr marL="360000" indent="-342900">
              <a:spcBef>
                <a:spcPts val="0"/>
              </a:spcBef>
              <a:spcAft>
                <a:spcPts val="0"/>
              </a:spcAft>
              <a:buFont typeface="Arial" panose="020B0604020202020204" pitchFamily="34" charset="0"/>
              <a:buChar char="•"/>
            </a:pPr>
            <a:endParaRPr lang="en-GB" sz="1000" dirty="0" smtClean="0"/>
          </a:p>
          <a:p>
            <a:pPr marL="360000" indent="-342900">
              <a:spcBef>
                <a:spcPts val="0"/>
              </a:spcBef>
              <a:spcAft>
                <a:spcPts val="0"/>
              </a:spcAft>
              <a:buFont typeface="Arial" panose="020B0604020202020204" pitchFamily="34" charset="0"/>
              <a:buChar char="•"/>
            </a:pPr>
            <a:r>
              <a:rPr lang="en-GB" sz="2000" dirty="0" smtClean="0"/>
              <a:t>Guidelines on Open Access to Scientific Publications and Research Data in Horizon 2020</a:t>
            </a:r>
          </a:p>
          <a:p>
            <a:pPr marL="360000" lvl="1" indent="0">
              <a:spcBef>
                <a:spcPts val="0"/>
              </a:spcBef>
              <a:buNone/>
            </a:pPr>
            <a:r>
              <a:rPr lang="en-GB" altLang="en-US" sz="1800" dirty="0" smtClean="0">
                <a:hlinkClick r:id="rId3"/>
              </a:rPr>
              <a:t>http://ec.europa.eu/research/participants/data/ref/h2020/grants_manual/hi/oa_pilot/h2020-hi-oa-pilot-guide_en.pdf</a:t>
            </a:r>
            <a:r>
              <a:rPr lang="en-GB" altLang="en-US" sz="1800" dirty="0" smtClean="0"/>
              <a:t> </a:t>
            </a:r>
          </a:p>
          <a:p>
            <a:pPr marL="360000" indent="-342900" eaLnBrk="1" hangingPunct="1">
              <a:spcBef>
                <a:spcPts val="0"/>
              </a:spcBef>
              <a:spcAft>
                <a:spcPts val="0"/>
              </a:spcAft>
              <a:buFont typeface="Arial" panose="020B0604020202020204" pitchFamily="34" charset="0"/>
              <a:buChar char="•"/>
            </a:pPr>
            <a:endParaRPr lang="en-GB" altLang="en-US" sz="1200" dirty="0" smtClean="0"/>
          </a:p>
          <a:p>
            <a:pPr marL="360000" indent="-342900" eaLnBrk="1" hangingPunct="1">
              <a:spcBef>
                <a:spcPts val="0"/>
              </a:spcBef>
              <a:spcAft>
                <a:spcPts val="0"/>
              </a:spcAft>
              <a:buFont typeface="Arial" panose="020B0604020202020204" pitchFamily="34" charset="0"/>
              <a:buChar char="•"/>
            </a:pPr>
            <a:endParaRPr lang="en-GB" altLang="en-US" sz="900" dirty="0" smtClean="0"/>
          </a:p>
          <a:p>
            <a:pPr marL="360000" indent="-342900" eaLnBrk="1" hangingPunct="1">
              <a:spcBef>
                <a:spcPts val="0"/>
              </a:spcBef>
              <a:spcAft>
                <a:spcPts val="0"/>
              </a:spcAft>
              <a:buFont typeface="Arial" panose="020B0604020202020204" pitchFamily="34" charset="0"/>
              <a:buChar char="•"/>
            </a:pPr>
            <a:r>
              <a:rPr lang="en-GB" altLang="en-US" sz="2000" dirty="0" smtClean="0"/>
              <a:t>Guidelines on FAIR Data Management in Horizon 2020</a:t>
            </a:r>
          </a:p>
          <a:p>
            <a:pPr marL="360000" lvl="1" indent="0">
              <a:spcBef>
                <a:spcPts val="0"/>
              </a:spcBef>
              <a:buNone/>
            </a:pPr>
            <a:r>
              <a:rPr lang="en-GB" altLang="en-US" sz="1800" dirty="0" smtClean="0">
                <a:hlinkClick r:id="rId4"/>
              </a:rPr>
              <a:t>http://ec.europa.eu/research/participants/data/ref/h2020/grants_manual/hi/oa_pilot/h2020-hi-oa-data-mgt_en.pdf</a:t>
            </a:r>
            <a:r>
              <a:rPr lang="en-GB" altLang="en-US" sz="1800" dirty="0" smtClean="0">
                <a:hlinkClick r:id="rId3"/>
              </a:rPr>
              <a:t> </a:t>
            </a:r>
          </a:p>
          <a:p>
            <a:pPr marL="360000" lvl="1" indent="0">
              <a:spcBef>
                <a:spcPts val="0"/>
              </a:spcBef>
              <a:buNone/>
            </a:pPr>
            <a:endParaRPr lang="en-GB" altLang="en-US" sz="1200" dirty="0" smtClean="0">
              <a:hlinkClick r:id="rId3"/>
            </a:endParaRPr>
          </a:p>
          <a:p>
            <a:pPr marL="360000" lvl="1" indent="0">
              <a:spcBef>
                <a:spcPts val="0"/>
              </a:spcBef>
              <a:buNone/>
            </a:pPr>
            <a:endParaRPr lang="en-GB" altLang="en-US" sz="900" dirty="0" smtClean="0">
              <a:hlinkClick r:id="rId3"/>
            </a:endParaRPr>
          </a:p>
          <a:p>
            <a:pPr marL="360000" indent="-342900">
              <a:spcBef>
                <a:spcPts val="0"/>
              </a:spcBef>
              <a:spcAft>
                <a:spcPts val="0"/>
              </a:spcAft>
              <a:buFont typeface="Arial" panose="020B0604020202020204" pitchFamily="34" charset="0"/>
              <a:buChar char="•"/>
            </a:pPr>
            <a:r>
              <a:rPr lang="en-GB" altLang="en-US" sz="2000" dirty="0" smtClean="0"/>
              <a:t>Annotated model grant agreement, clause 29.3 </a:t>
            </a:r>
            <a:r>
              <a:rPr lang="en-GB" altLang="en-US" sz="1800" dirty="0" smtClean="0">
                <a:hlinkClick r:id="rId5"/>
              </a:rPr>
              <a:t>http://ec.europa.eu/research/participants/data/ref/h2020/grants_manual/amga/h2020-amga_en.pdf</a:t>
            </a:r>
            <a:r>
              <a:rPr lang="en-GB" altLang="en-US" sz="1800" dirty="0" smtClean="0">
                <a:hlinkClick r:id="rId4"/>
              </a:rPr>
              <a:t>  </a:t>
            </a:r>
          </a:p>
          <a:p>
            <a:pPr marL="360000" indent="-342900">
              <a:spcBef>
                <a:spcPts val="0"/>
              </a:spcBef>
              <a:spcAft>
                <a:spcPts val="0"/>
              </a:spcAft>
              <a:buFont typeface="Arial" panose="020B0604020202020204" pitchFamily="34" charset="0"/>
              <a:buChar char="•"/>
            </a:pPr>
            <a:endParaRPr lang="en-GB" sz="900" dirty="0" smtClean="0"/>
          </a:p>
          <a:p>
            <a:pPr marL="360000" indent="-342900">
              <a:spcBef>
                <a:spcPts val="0"/>
              </a:spcBef>
              <a:spcAft>
                <a:spcPts val="0"/>
              </a:spcAft>
              <a:buFont typeface="Arial" panose="020B0604020202020204" pitchFamily="34" charset="0"/>
              <a:buChar char="•"/>
            </a:pPr>
            <a:endParaRPr lang="en-GB" sz="1200" dirty="0" smtClean="0"/>
          </a:p>
          <a:p>
            <a:pPr marL="360000" indent="-342900">
              <a:spcBef>
                <a:spcPts val="0"/>
              </a:spcBef>
              <a:spcAft>
                <a:spcPts val="0"/>
              </a:spcAft>
              <a:buFont typeface="Arial" panose="020B0604020202020204" pitchFamily="34" charset="0"/>
              <a:buChar char="•"/>
            </a:pPr>
            <a:r>
              <a:rPr lang="en-GB" sz="2000" dirty="0" smtClean="0"/>
              <a:t>New </a:t>
            </a:r>
            <a:r>
              <a:rPr lang="en-GB" sz="2000" dirty="0" err="1" smtClean="0"/>
              <a:t>infographic</a:t>
            </a:r>
            <a:r>
              <a:rPr lang="en-GB" sz="2000" dirty="0" smtClean="0"/>
              <a:t> summarising key policy points </a:t>
            </a:r>
            <a:r>
              <a:rPr lang="en-GB" altLang="en-US" sz="1800" dirty="0" smtClean="0">
                <a:hlinkClick r:id="rId6"/>
              </a:rPr>
              <a:t>http://ec.europa.eu/research/press/2016/pdf/opendata-infographic_072016.pdf</a:t>
            </a:r>
            <a:r>
              <a:rPr lang="en-GB" altLang="en-US" sz="1800" dirty="0" smtClean="0">
                <a:hlinkClick r:id="rId4"/>
              </a:rPr>
              <a:t> </a:t>
            </a:r>
          </a:p>
          <a:p>
            <a:pPr marL="342900" indent="-342900">
              <a:spcBef>
                <a:spcPts val="500"/>
              </a:spcBef>
              <a:buFont typeface="Arial" panose="020B0604020202020204" pitchFamily="34" charset="0"/>
              <a:buChar char="•"/>
            </a:pPr>
            <a:endParaRPr lang="en-GB" altLang="en-US" sz="24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7859216" cy="5069160"/>
          </a:xfrm>
        </p:spPr>
        <p:txBody>
          <a:bodyPr>
            <a:normAutofit fontScale="92500"/>
          </a:bodyPr>
          <a:lstStyle/>
          <a:p>
            <a:pPr marL="0" indent="0" algn="ctr">
              <a:buNone/>
            </a:pPr>
            <a:r>
              <a:rPr lang="en-GB" sz="2400" dirty="0" smtClean="0"/>
              <a:t>The following European Commission branded slides come from the EC’s open access team and provide an overview to the key points. Content from Jean-Francois </a:t>
            </a:r>
            <a:r>
              <a:rPr lang="en-GB" sz="2400" dirty="0" err="1" smtClean="0"/>
              <a:t>Dechamp</a:t>
            </a:r>
            <a:r>
              <a:rPr lang="en-GB" sz="2400" dirty="0" smtClean="0"/>
              <a:t> and colleagues.</a:t>
            </a:r>
          </a:p>
          <a:p>
            <a:pPr marL="0" indent="0">
              <a:buNone/>
            </a:pPr>
            <a:endParaRPr lang="en-GB" sz="2400" dirty="0" smtClean="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1800" dirty="0" smtClean="0"/>
          </a:p>
          <a:p>
            <a:pPr marL="0" indent="0">
              <a:buNone/>
            </a:pPr>
            <a:endParaRPr lang="en-GB" sz="1800" dirty="0"/>
          </a:p>
          <a:p>
            <a:pPr marL="0" indent="0">
              <a:buNone/>
            </a:pPr>
            <a:r>
              <a:rPr lang="en-GB" sz="1800" dirty="0" smtClean="0"/>
              <a:t>Mail: </a:t>
            </a:r>
            <a:r>
              <a:rPr lang="en-GB" sz="1800" dirty="0" smtClean="0">
                <a:hlinkClick r:id="rId2"/>
              </a:rPr>
              <a:t>RTD-open-access@ec.europa.eu</a:t>
            </a:r>
            <a:r>
              <a:rPr lang="en-GB" sz="1800" dirty="0" smtClean="0"/>
              <a:t> </a:t>
            </a:r>
          </a:p>
          <a:p>
            <a:pPr marL="0" indent="0">
              <a:buNone/>
            </a:pPr>
            <a:r>
              <a:rPr lang="en-GB" sz="1800" dirty="0" smtClean="0"/>
              <a:t>Web: </a:t>
            </a:r>
            <a:r>
              <a:rPr lang="en-GB" sz="1800" dirty="0" smtClean="0">
                <a:hlinkClick r:id="rId3"/>
              </a:rPr>
              <a:t>http://ec.europa.eu/research/openscience/index.cfm</a:t>
            </a:r>
            <a:r>
              <a:rPr lang="en-GB" sz="1800" dirty="0" smtClean="0"/>
              <a:t> </a:t>
            </a:r>
          </a:p>
          <a:p>
            <a:pPr marL="0" indent="0">
              <a:buNone/>
            </a:pPr>
            <a:r>
              <a:rPr lang="en-GB" sz="1800" dirty="0" smtClean="0"/>
              <a:t>Twitter: @OpenAccessEC</a:t>
            </a:r>
          </a:p>
          <a:p>
            <a:pPr marL="0" indent="0">
              <a:buNone/>
            </a:pPr>
            <a:endParaRPr lang="en-GB" sz="2400" dirty="0" smtClean="0"/>
          </a:p>
          <a:p>
            <a:pPr>
              <a:buNone/>
            </a:pPr>
            <a:endParaRPr lang="en-GB" dirty="0"/>
          </a:p>
        </p:txBody>
      </p:sp>
      <p:pic>
        <p:nvPicPr>
          <p:cNvPr id="4" name="Picture 3" descr="OpenAccessEC_logo_400x400.JPG"/>
          <p:cNvPicPr>
            <a:picLocks noChangeAspect="1"/>
          </p:cNvPicPr>
          <p:nvPr/>
        </p:nvPicPr>
        <p:blipFill>
          <a:blip r:embed="rId4" cstate="print"/>
          <a:stretch>
            <a:fillRect/>
          </a:stretch>
        </p:blipFill>
        <p:spPr>
          <a:xfrm>
            <a:off x="6876256" y="4725144"/>
            <a:ext cx="1905000" cy="190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90695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32656"/>
            <a:ext cx="9144000" cy="5428488"/>
          </a:xfrm>
          <a:prstGeom prst="rect">
            <a:avLst/>
          </a:prstGeom>
        </p:spPr>
      </p:pic>
    </p:spTree>
    <p:extLst>
      <p:ext uri="{BB962C8B-B14F-4D97-AF65-F5344CB8AC3E}">
        <p14:creationId xmlns="" xmlns:p14="http://schemas.microsoft.com/office/powerpoint/2010/main" val="1967687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239674FA6F8C4BBC0DC060AE169262" ma:contentTypeVersion="2" ma:contentTypeDescription="Create a new document." ma:contentTypeScope="" ma:versionID="4e4d793f6d4f27dc95911de5bd875c9b">
  <xsd:schema xmlns:xsd="http://www.w3.org/2001/XMLSchema" xmlns:xs="http://www.w3.org/2001/XMLSchema" xmlns:p="http://schemas.microsoft.com/office/2006/metadata/properties" xmlns:ns2="d536e841-cd56-4005-911d-b94ea658e6f1" targetNamespace="http://schemas.microsoft.com/office/2006/metadata/properties" ma:root="true" ma:fieldsID="e7014a95be0ca25cb48e13a7aa48b59b" ns2:_="">
    <xsd:import namespace="d536e841-cd56-4005-911d-b94ea658e6f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6e841-cd56-4005-911d-b94ea658e6f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536e841-cd56-4005-911d-b94ea658e6f1">XXPDCT5YA6HM-18-637</_dlc_DocId>
    <_dlc_DocIdUrl xmlns="d536e841-cd56-4005-911d-b94ea658e6f1">
      <Url>https://dcc3.sharepoint.com/_layouts/15/DocIdRedir.aspx?ID=XXPDCT5YA6HM-18-637</Url>
      <Description>XXPDCT5YA6HM-18-637</Description>
    </_dlc_DocIdUrl>
  </documentManagement>
</p:properties>
</file>

<file path=customXml/itemProps1.xml><?xml version="1.0" encoding="utf-8"?>
<ds:datastoreItem xmlns:ds="http://schemas.openxmlformats.org/officeDocument/2006/customXml" ds:itemID="{BCA1FF7D-0A1A-4E45-B52B-1C5CD3FB7965}"/>
</file>

<file path=customXml/itemProps2.xml><?xml version="1.0" encoding="utf-8"?>
<ds:datastoreItem xmlns:ds="http://schemas.openxmlformats.org/officeDocument/2006/customXml" ds:itemID="{B16D645B-065A-4D7B-87F4-A692D90B3DB7}"/>
</file>

<file path=customXml/itemProps3.xml><?xml version="1.0" encoding="utf-8"?>
<ds:datastoreItem xmlns:ds="http://schemas.openxmlformats.org/officeDocument/2006/customXml" ds:itemID="{741A18EC-A1E6-41FB-85C6-8DFD42B7715F}"/>
</file>

<file path=customXml/itemProps4.xml><?xml version="1.0" encoding="utf-8"?>
<ds:datastoreItem xmlns:ds="http://schemas.openxmlformats.org/officeDocument/2006/customXml" ds:itemID="{146C5E5C-531B-4BDA-AC9D-99D628908DE8}"/>
</file>

<file path=docProps/app.xml><?xml version="1.0" encoding="utf-8"?>
<Properties xmlns="http://schemas.openxmlformats.org/officeDocument/2006/extended-properties" xmlns:vt="http://schemas.openxmlformats.org/officeDocument/2006/docPropsVTypes">
  <Template/>
  <TotalTime>1834</TotalTime>
  <Words>1112</Words>
  <Application>Microsoft Office PowerPoint</Application>
  <PresentationFormat>On-screen Show (4:3)</PresentationFormat>
  <Paragraphs>213</Paragraphs>
  <Slides>31</Slides>
  <Notes>20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Essential</vt:lpstr>
      <vt:lpstr>Office Theme</vt:lpstr>
      <vt:lpstr>Horizon 2020 &amp; Open Research</vt:lpstr>
      <vt:lpstr>Why open access and open data?</vt:lpstr>
      <vt:lpstr>Some benefits of openness</vt:lpstr>
      <vt:lpstr>Development of EC Open Access policy</vt:lpstr>
      <vt:lpstr>H2020 open data pilot</vt:lpstr>
      <vt:lpstr>The EC Open Research Data pilot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Requirements in a nutshell</vt:lpstr>
      <vt:lpstr>Key DMP differences in H2020</vt:lpstr>
      <vt:lpstr>A FAIR approach to DMPs</vt:lpstr>
      <vt:lpstr>H2020 template</vt:lpstr>
      <vt:lpstr>Example H2020 DMPs</vt:lpstr>
      <vt:lpstr>Lessons the EC has drawn (1)</vt:lpstr>
      <vt:lpstr>Lessons the EC has drawn (2)</vt:lpstr>
      <vt:lpstr>FOSTER and FOSTER+</vt:lpstr>
      <vt:lpstr>OpenAIRE</vt:lpstr>
      <vt:lpstr>EUDAT services</vt:lpstr>
      <vt:lpstr>Discipline-specific infrastructure</vt:lpstr>
      <vt:lpstr>Tap into national &amp; local support!</vt:lpstr>
      <vt:lpstr>Thanks for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slj2z</cp:lastModifiedBy>
  <cp:revision>179</cp:revision>
  <dcterms:created xsi:type="dcterms:W3CDTF">2015-02-21T22:34:51Z</dcterms:created>
  <dcterms:modified xsi:type="dcterms:W3CDTF">2017-01-18T12:39:13Z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0x010100ED239674FA6F8C4BBC0DC060AE169262</vt:lpwstr>
  </property>
  <property fmtid="{D5CDD505-2E9C-101B-9397-08002B2CF9AE}" pid="3" name="_dlc_DocIdItemGuid">
    <vt:lpwstr>4f5cc145-a8aa-420c-8d4e-d0f284283a84</vt:lpwstr>
  </property>
</Properties>
</file>