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5"/>
  </p:sldMasterIdLst>
  <p:notesMasterIdLst>
    <p:notesMasterId r:id="rId41"/>
  </p:notesMasterIdLst>
  <p:sldIdLst>
    <p:sldId id="256" r:id="rId6"/>
    <p:sldId id="335" r:id="rId7"/>
    <p:sldId id="363" r:id="rId8"/>
    <p:sldId id="365" r:id="rId9"/>
    <p:sldId id="362" r:id="rId10"/>
    <p:sldId id="366" r:id="rId11"/>
    <p:sldId id="367" r:id="rId12"/>
    <p:sldId id="368" r:id="rId13"/>
    <p:sldId id="369" r:id="rId14"/>
    <p:sldId id="370" r:id="rId15"/>
    <p:sldId id="371" r:id="rId16"/>
    <p:sldId id="337" r:id="rId17"/>
    <p:sldId id="339" r:id="rId18"/>
    <p:sldId id="338" r:id="rId19"/>
    <p:sldId id="341" r:id="rId20"/>
    <p:sldId id="360" r:id="rId21"/>
    <p:sldId id="372" r:id="rId22"/>
    <p:sldId id="342" r:id="rId23"/>
    <p:sldId id="343" r:id="rId24"/>
    <p:sldId id="352" r:id="rId25"/>
    <p:sldId id="353" r:id="rId26"/>
    <p:sldId id="354" r:id="rId27"/>
    <p:sldId id="356" r:id="rId28"/>
    <p:sldId id="357" r:id="rId29"/>
    <p:sldId id="344" r:id="rId30"/>
    <p:sldId id="345" r:id="rId31"/>
    <p:sldId id="346" r:id="rId32"/>
    <p:sldId id="347" r:id="rId33"/>
    <p:sldId id="348" r:id="rId34"/>
    <p:sldId id="359" r:id="rId35"/>
    <p:sldId id="349" r:id="rId36"/>
    <p:sldId id="350" r:id="rId37"/>
    <p:sldId id="358" r:id="rId38"/>
    <p:sldId id="308" r:id="rId39"/>
    <p:sldId id="35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35BA"/>
    <a:srgbClr val="9E0000"/>
    <a:srgbClr val="DED410"/>
    <a:srgbClr val="052B97"/>
    <a:srgbClr val="060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184" autoAdjust="0"/>
  </p:normalViewPr>
  <p:slideViewPr>
    <p:cSldViewPr>
      <p:cViewPr>
        <p:scale>
          <a:sx n="106" d="100"/>
          <a:sy n="106" d="100"/>
        </p:scale>
        <p:origin x="-17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CF62B-321A-4BC0-A895-17A02380D58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23D250-E237-45E5-A356-B890CF8B0154}">
      <dgm:prSet phldrT="[Text]"/>
      <dgm:spPr/>
      <dgm:t>
        <a:bodyPr/>
        <a:lstStyle/>
        <a:p>
          <a:r>
            <a:rPr lang="en-GB" dirty="0" smtClean="0"/>
            <a:t>CREATING DATA</a:t>
          </a:r>
          <a:endParaRPr lang="en-GB" dirty="0"/>
        </a:p>
      </dgm:t>
    </dgm:pt>
    <dgm:pt modelId="{3EAC05DF-34B0-4157-BC1F-93164B54CF2F}" type="parTrans" cxnId="{BF4540C9-4475-4EA1-A2DF-2133F77CA1D2}">
      <dgm:prSet/>
      <dgm:spPr/>
      <dgm:t>
        <a:bodyPr/>
        <a:lstStyle/>
        <a:p>
          <a:endParaRPr lang="en-GB"/>
        </a:p>
      </dgm:t>
    </dgm:pt>
    <dgm:pt modelId="{F2877FEF-0D6A-46CD-88A6-63C28B9A9768}" type="sibTrans" cxnId="{BF4540C9-4475-4EA1-A2DF-2133F77CA1D2}">
      <dgm:prSet/>
      <dgm:spPr/>
      <dgm:t>
        <a:bodyPr/>
        <a:lstStyle/>
        <a:p>
          <a:endParaRPr lang="en-GB"/>
        </a:p>
      </dgm:t>
    </dgm:pt>
    <dgm:pt modelId="{AB811FA7-581D-4AEA-92F1-DB69C7191C62}">
      <dgm:prSet phldrT="[Text]"/>
      <dgm:spPr/>
      <dgm:t>
        <a:bodyPr/>
        <a:lstStyle/>
        <a:p>
          <a:r>
            <a:rPr lang="en-GB" dirty="0" smtClean="0"/>
            <a:t>PROCESSING DATA</a:t>
          </a:r>
          <a:endParaRPr lang="en-GB" dirty="0"/>
        </a:p>
      </dgm:t>
    </dgm:pt>
    <dgm:pt modelId="{6F558079-E844-4A77-B8EE-081163500BC6}" type="parTrans" cxnId="{7F02E64D-BD41-42FF-8CCC-7B4089027A0E}">
      <dgm:prSet/>
      <dgm:spPr/>
      <dgm:t>
        <a:bodyPr/>
        <a:lstStyle/>
        <a:p>
          <a:endParaRPr lang="en-GB"/>
        </a:p>
      </dgm:t>
    </dgm:pt>
    <dgm:pt modelId="{E2D32038-DE36-43A5-859D-399F02E61B56}" type="sibTrans" cxnId="{7F02E64D-BD41-42FF-8CCC-7B4089027A0E}">
      <dgm:prSet/>
      <dgm:spPr/>
      <dgm:t>
        <a:bodyPr/>
        <a:lstStyle/>
        <a:p>
          <a:endParaRPr lang="en-GB"/>
        </a:p>
      </dgm:t>
    </dgm:pt>
    <dgm:pt modelId="{E6179190-DA40-4A2B-8ED1-368C53721692}">
      <dgm:prSet phldrT="[Text]"/>
      <dgm:spPr/>
      <dgm:t>
        <a:bodyPr/>
        <a:lstStyle/>
        <a:p>
          <a:r>
            <a:rPr lang="en-GB" dirty="0" smtClean="0"/>
            <a:t>ANALYSING DATA</a:t>
          </a:r>
          <a:endParaRPr lang="en-GB" dirty="0"/>
        </a:p>
      </dgm:t>
    </dgm:pt>
    <dgm:pt modelId="{D7C72B82-CE80-4570-BFED-7694DDC1D65B}" type="parTrans" cxnId="{441497EA-A138-4ADA-8162-2A727AB6D956}">
      <dgm:prSet/>
      <dgm:spPr/>
      <dgm:t>
        <a:bodyPr/>
        <a:lstStyle/>
        <a:p>
          <a:endParaRPr lang="en-GB"/>
        </a:p>
      </dgm:t>
    </dgm:pt>
    <dgm:pt modelId="{DABC674E-E8B4-4D87-8C9D-0372737792C9}" type="sibTrans" cxnId="{441497EA-A138-4ADA-8162-2A727AB6D956}">
      <dgm:prSet/>
      <dgm:spPr/>
      <dgm:t>
        <a:bodyPr/>
        <a:lstStyle/>
        <a:p>
          <a:endParaRPr lang="en-GB"/>
        </a:p>
      </dgm:t>
    </dgm:pt>
    <dgm:pt modelId="{59A93071-F438-46CA-A1CA-C7817C02D2F3}">
      <dgm:prSet phldrT="[Text]"/>
      <dgm:spPr/>
      <dgm:t>
        <a:bodyPr/>
        <a:lstStyle/>
        <a:p>
          <a:r>
            <a:rPr lang="en-GB" dirty="0" smtClean="0"/>
            <a:t>PRESERVING DATA</a:t>
          </a:r>
          <a:endParaRPr lang="en-GB" dirty="0"/>
        </a:p>
      </dgm:t>
    </dgm:pt>
    <dgm:pt modelId="{343838F6-6665-46A8-8D1C-96EA92968215}" type="parTrans" cxnId="{36C0C458-9ACC-4703-88B7-BBF5E1F40DF6}">
      <dgm:prSet/>
      <dgm:spPr/>
      <dgm:t>
        <a:bodyPr/>
        <a:lstStyle/>
        <a:p>
          <a:endParaRPr lang="en-GB"/>
        </a:p>
      </dgm:t>
    </dgm:pt>
    <dgm:pt modelId="{CDAA7ABA-1BDA-4A00-8714-AF699D04F11A}" type="sibTrans" cxnId="{36C0C458-9ACC-4703-88B7-BBF5E1F40DF6}">
      <dgm:prSet/>
      <dgm:spPr/>
      <dgm:t>
        <a:bodyPr/>
        <a:lstStyle/>
        <a:p>
          <a:endParaRPr lang="en-GB"/>
        </a:p>
      </dgm:t>
    </dgm:pt>
    <dgm:pt modelId="{02094E49-2528-4394-84AF-FD48DFBDA5CE}">
      <dgm:prSet phldrT="[Text]"/>
      <dgm:spPr/>
      <dgm:t>
        <a:bodyPr/>
        <a:lstStyle/>
        <a:p>
          <a:r>
            <a:rPr lang="en-GB" dirty="0" smtClean="0"/>
            <a:t>GIVING ACCESS TO DATA</a:t>
          </a:r>
          <a:endParaRPr lang="en-GB" dirty="0"/>
        </a:p>
      </dgm:t>
    </dgm:pt>
    <dgm:pt modelId="{9A989EB9-44F9-4BBE-90EA-EA997E468A6B}" type="parTrans" cxnId="{7BA59CA6-DD26-42B1-A7E8-237621CD9769}">
      <dgm:prSet/>
      <dgm:spPr/>
      <dgm:t>
        <a:bodyPr/>
        <a:lstStyle/>
        <a:p>
          <a:endParaRPr lang="en-GB"/>
        </a:p>
      </dgm:t>
    </dgm:pt>
    <dgm:pt modelId="{6BBDF233-33E7-4C5F-8A77-8B11F4EECE65}" type="sibTrans" cxnId="{7BA59CA6-DD26-42B1-A7E8-237621CD9769}">
      <dgm:prSet/>
      <dgm:spPr/>
      <dgm:t>
        <a:bodyPr/>
        <a:lstStyle/>
        <a:p>
          <a:endParaRPr lang="en-GB"/>
        </a:p>
      </dgm:t>
    </dgm:pt>
    <dgm:pt modelId="{5ABFC098-F24E-4FAA-9D52-E161195AE008}">
      <dgm:prSet phldrT="[Text]"/>
      <dgm:spPr/>
      <dgm:t>
        <a:bodyPr/>
        <a:lstStyle/>
        <a:p>
          <a:r>
            <a:rPr lang="en-GB" dirty="0" smtClean="0"/>
            <a:t>RE-USING DATA</a:t>
          </a:r>
          <a:endParaRPr lang="en-GB" dirty="0"/>
        </a:p>
      </dgm:t>
    </dgm:pt>
    <dgm:pt modelId="{62F1B7AD-B041-4030-AE1C-7B89913E00B3}" type="parTrans" cxnId="{A793CA4F-E83F-4025-92AB-C659A0A184AE}">
      <dgm:prSet/>
      <dgm:spPr/>
      <dgm:t>
        <a:bodyPr/>
        <a:lstStyle/>
        <a:p>
          <a:endParaRPr lang="en-GB"/>
        </a:p>
      </dgm:t>
    </dgm:pt>
    <dgm:pt modelId="{15C3DB5B-F16A-465A-9CE0-6C3F63F1D5D6}" type="sibTrans" cxnId="{A793CA4F-E83F-4025-92AB-C659A0A184AE}">
      <dgm:prSet/>
      <dgm:spPr/>
      <dgm:t>
        <a:bodyPr/>
        <a:lstStyle/>
        <a:p>
          <a:endParaRPr lang="en-GB"/>
        </a:p>
      </dgm:t>
    </dgm:pt>
    <dgm:pt modelId="{8C2C6728-653A-4846-8A92-421429B2549A}" type="pres">
      <dgm:prSet presAssocID="{9AFCF62B-321A-4BC0-A895-17A02380D5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4DD936-DD87-401D-8092-16245D4AB821}" type="pres">
      <dgm:prSet presAssocID="{FC23D250-E237-45E5-A356-B890CF8B01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602E44-A259-403A-AA10-99E2C4CB5EEF}" type="pres">
      <dgm:prSet presAssocID="{F2877FEF-0D6A-46CD-88A6-63C28B9A9768}" presName="sibTrans" presStyleLbl="sibTrans2D1" presStyleIdx="0" presStyleCnt="6" custAng="11113312" custScaleX="144842"/>
      <dgm:spPr/>
      <dgm:t>
        <a:bodyPr/>
        <a:lstStyle/>
        <a:p>
          <a:endParaRPr lang="en-GB"/>
        </a:p>
      </dgm:t>
    </dgm:pt>
    <dgm:pt modelId="{820B4219-0B00-4CEC-BC60-7DC9DACABA06}" type="pres">
      <dgm:prSet presAssocID="{F2877FEF-0D6A-46CD-88A6-63C28B9A9768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89050531-30EB-4718-AD16-9925E6B7109A}" type="pres">
      <dgm:prSet presAssocID="{AB811FA7-581D-4AEA-92F1-DB69C7191C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4CA767-CFE9-4BA1-9242-D90A150AD67B}" type="pres">
      <dgm:prSet presAssocID="{E2D32038-DE36-43A5-859D-399F02E61B56}" presName="sibTrans" presStyleLbl="sibTrans2D1" presStyleIdx="1" presStyleCnt="6" custAng="10800000" custScaleX="165197"/>
      <dgm:spPr/>
      <dgm:t>
        <a:bodyPr/>
        <a:lstStyle/>
        <a:p>
          <a:endParaRPr lang="en-GB"/>
        </a:p>
      </dgm:t>
    </dgm:pt>
    <dgm:pt modelId="{6E99BF20-B29B-4A74-A363-AB63C2D85643}" type="pres">
      <dgm:prSet presAssocID="{E2D32038-DE36-43A5-859D-399F02E61B56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6EFBBC35-76F6-492F-A2EA-3D4229C3C3AF}" type="pres">
      <dgm:prSet presAssocID="{E6179190-DA40-4A2B-8ED1-368C53721692}" presName="node" presStyleLbl="node1" presStyleIdx="2" presStyleCnt="6" custAng="213873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2BB2A6-9C80-4017-B4C9-7787FFE3ECED}" type="pres">
      <dgm:prSet presAssocID="{DABC674E-E8B4-4D87-8C9D-0372737792C9}" presName="sibTrans" presStyleLbl="sibTrans2D1" presStyleIdx="2" presStyleCnt="6" custAng="11058338" custScaleX="144187"/>
      <dgm:spPr/>
      <dgm:t>
        <a:bodyPr/>
        <a:lstStyle/>
        <a:p>
          <a:endParaRPr lang="en-GB"/>
        </a:p>
      </dgm:t>
    </dgm:pt>
    <dgm:pt modelId="{A68B1AA6-8A65-40F4-8878-D171DD96DC7F}" type="pres">
      <dgm:prSet presAssocID="{DABC674E-E8B4-4D87-8C9D-0372737792C9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984F2FAB-11C3-44CE-A3CF-C5639BE5D9ED}" type="pres">
      <dgm:prSet presAssocID="{59A93071-F438-46CA-A1CA-C7817C02D2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2061FF-78E2-478C-98ED-5BE2AC8BF4FE}" type="pres">
      <dgm:prSet presAssocID="{CDAA7ABA-1BDA-4A00-8714-AF699D04F11A}" presName="sibTrans" presStyleLbl="sibTrans2D1" presStyleIdx="3" presStyleCnt="6" custAng="11301361" custScaleX="167426"/>
      <dgm:spPr/>
      <dgm:t>
        <a:bodyPr/>
        <a:lstStyle/>
        <a:p>
          <a:endParaRPr lang="en-GB"/>
        </a:p>
      </dgm:t>
    </dgm:pt>
    <dgm:pt modelId="{28F38A19-0568-4F52-8EA3-51B5B55BC4E7}" type="pres">
      <dgm:prSet presAssocID="{CDAA7ABA-1BDA-4A00-8714-AF699D04F11A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AD954F19-3196-4E35-BA10-F0E1D663F060}" type="pres">
      <dgm:prSet presAssocID="{02094E49-2528-4394-84AF-FD48DFBDA5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D06381-D924-4AB1-9E68-7059333CAD7E}" type="pres">
      <dgm:prSet presAssocID="{6BBDF233-33E7-4C5F-8A77-8B11F4EECE65}" presName="sibTrans" presStyleLbl="sibTrans2D1" presStyleIdx="4" presStyleCnt="6" custAng="11030031" custScaleX="137329"/>
      <dgm:spPr/>
      <dgm:t>
        <a:bodyPr/>
        <a:lstStyle/>
        <a:p>
          <a:endParaRPr lang="en-GB"/>
        </a:p>
      </dgm:t>
    </dgm:pt>
    <dgm:pt modelId="{CA3EB6CC-CCB4-4278-AD65-ED03A42AAE20}" type="pres">
      <dgm:prSet presAssocID="{6BBDF233-33E7-4C5F-8A77-8B11F4EECE65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66DC83D7-F81A-4B90-A592-87A3F1B8332B}" type="pres">
      <dgm:prSet presAssocID="{5ABFC098-F24E-4FAA-9D52-E161195AE0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65ABB-A46D-4AD8-93C8-BDA348C8EAE5}" type="pres">
      <dgm:prSet presAssocID="{15C3DB5B-F16A-465A-9CE0-6C3F63F1D5D6}" presName="sibTrans" presStyleLbl="sibTrans2D1" presStyleIdx="5" presStyleCnt="6" custAng="4029846" custFlipHor="1" custScaleX="124074"/>
      <dgm:spPr/>
      <dgm:t>
        <a:bodyPr/>
        <a:lstStyle/>
        <a:p>
          <a:endParaRPr lang="en-GB"/>
        </a:p>
      </dgm:t>
    </dgm:pt>
    <dgm:pt modelId="{D73CAD11-DAD1-4E88-B3FE-6CB822C377CB}" type="pres">
      <dgm:prSet presAssocID="{15C3DB5B-F16A-465A-9CE0-6C3F63F1D5D6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E24369B9-6D18-4CBF-838F-7D69E09F43A7}" type="presOf" srcId="{9AFCF62B-321A-4BC0-A895-17A02380D584}" destId="{8C2C6728-653A-4846-8A92-421429B2549A}" srcOrd="0" destOrd="0" presId="urn:microsoft.com/office/officeart/2005/8/layout/cycle2"/>
    <dgm:cxn modelId="{441497EA-A138-4ADA-8162-2A727AB6D956}" srcId="{9AFCF62B-321A-4BC0-A895-17A02380D584}" destId="{E6179190-DA40-4A2B-8ED1-368C53721692}" srcOrd="2" destOrd="0" parTransId="{D7C72B82-CE80-4570-BFED-7694DDC1D65B}" sibTransId="{DABC674E-E8B4-4D87-8C9D-0372737792C9}"/>
    <dgm:cxn modelId="{C3974076-6ECF-4522-ACCC-3B8E6BD7F794}" type="presOf" srcId="{DABC674E-E8B4-4D87-8C9D-0372737792C9}" destId="{A68B1AA6-8A65-40F4-8878-D171DD96DC7F}" srcOrd="1" destOrd="0" presId="urn:microsoft.com/office/officeart/2005/8/layout/cycle2"/>
    <dgm:cxn modelId="{7F02E64D-BD41-42FF-8CCC-7B4089027A0E}" srcId="{9AFCF62B-321A-4BC0-A895-17A02380D584}" destId="{AB811FA7-581D-4AEA-92F1-DB69C7191C62}" srcOrd="1" destOrd="0" parTransId="{6F558079-E844-4A77-B8EE-081163500BC6}" sibTransId="{E2D32038-DE36-43A5-859D-399F02E61B56}"/>
    <dgm:cxn modelId="{BF4540C9-4475-4EA1-A2DF-2133F77CA1D2}" srcId="{9AFCF62B-321A-4BC0-A895-17A02380D584}" destId="{FC23D250-E237-45E5-A356-B890CF8B0154}" srcOrd="0" destOrd="0" parTransId="{3EAC05DF-34B0-4157-BC1F-93164B54CF2F}" sibTransId="{F2877FEF-0D6A-46CD-88A6-63C28B9A9768}"/>
    <dgm:cxn modelId="{F0B36506-85D0-4BAE-900C-FD2313565FF6}" type="presOf" srcId="{02094E49-2528-4394-84AF-FD48DFBDA5CE}" destId="{AD954F19-3196-4E35-BA10-F0E1D663F060}" srcOrd="0" destOrd="0" presId="urn:microsoft.com/office/officeart/2005/8/layout/cycle2"/>
    <dgm:cxn modelId="{6D9469D6-8153-4813-84BF-DA808224070A}" type="presOf" srcId="{6BBDF233-33E7-4C5F-8A77-8B11F4EECE65}" destId="{CA3EB6CC-CCB4-4278-AD65-ED03A42AAE20}" srcOrd="1" destOrd="0" presId="urn:microsoft.com/office/officeart/2005/8/layout/cycle2"/>
    <dgm:cxn modelId="{7BA59CA6-DD26-42B1-A7E8-237621CD9769}" srcId="{9AFCF62B-321A-4BC0-A895-17A02380D584}" destId="{02094E49-2528-4394-84AF-FD48DFBDA5CE}" srcOrd="4" destOrd="0" parTransId="{9A989EB9-44F9-4BBE-90EA-EA997E468A6B}" sibTransId="{6BBDF233-33E7-4C5F-8A77-8B11F4EECE65}"/>
    <dgm:cxn modelId="{FA0219B0-D5B6-421C-A38B-788B1B567144}" type="presOf" srcId="{FC23D250-E237-45E5-A356-B890CF8B0154}" destId="{F44DD936-DD87-401D-8092-16245D4AB821}" srcOrd="0" destOrd="0" presId="urn:microsoft.com/office/officeart/2005/8/layout/cycle2"/>
    <dgm:cxn modelId="{4FB47894-2CD2-4BD4-B5AE-8CE1C65CBCFB}" type="presOf" srcId="{DABC674E-E8B4-4D87-8C9D-0372737792C9}" destId="{1A2BB2A6-9C80-4017-B4C9-7787FFE3ECED}" srcOrd="0" destOrd="0" presId="urn:microsoft.com/office/officeart/2005/8/layout/cycle2"/>
    <dgm:cxn modelId="{DA1909D3-210F-4E2E-AF5E-5DDEC9EF30AF}" type="presOf" srcId="{E2D32038-DE36-43A5-859D-399F02E61B56}" destId="{064CA767-CFE9-4BA1-9242-D90A150AD67B}" srcOrd="0" destOrd="0" presId="urn:microsoft.com/office/officeart/2005/8/layout/cycle2"/>
    <dgm:cxn modelId="{6AEA67BD-D9BD-4B04-A5E8-F494B516E8E6}" type="presOf" srcId="{CDAA7ABA-1BDA-4A00-8714-AF699D04F11A}" destId="{28F38A19-0568-4F52-8EA3-51B5B55BC4E7}" srcOrd="1" destOrd="0" presId="urn:microsoft.com/office/officeart/2005/8/layout/cycle2"/>
    <dgm:cxn modelId="{E06B74A7-806C-46CA-99D6-2F304314FF38}" type="presOf" srcId="{F2877FEF-0D6A-46CD-88A6-63C28B9A9768}" destId="{820B4219-0B00-4CEC-BC60-7DC9DACABA06}" srcOrd="1" destOrd="0" presId="urn:microsoft.com/office/officeart/2005/8/layout/cycle2"/>
    <dgm:cxn modelId="{25D3AD15-7234-4E31-BAC8-8FF7011E80E3}" type="presOf" srcId="{CDAA7ABA-1BDA-4A00-8714-AF699D04F11A}" destId="{0E2061FF-78E2-478C-98ED-5BE2AC8BF4FE}" srcOrd="0" destOrd="0" presId="urn:microsoft.com/office/officeart/2005/8/layout/cycle2"/>
    <dgm:cxn modelId="{4CF3D1F1-9F3F-4F88-8963-A916ECD410A2}" type="presOf" srcId="{59A93071-F438-46CA-A1CA-C7817C02D2F3}" destId="{984F2FAB-11C3-44CE-A3CF-C5639BE5D9ED}" srcOrd="0" destOrd="0" presId="urn:microsoft.com/office/officeart/2005/8/layout/cycle2"/>
    <dgm:cxn modelId="{A793CA4F-E83F-4025-92AB-C659A0A184AE}" srcId="{9AFCF62B-321A-4BC0-A895-17A02380D584}" destId="{5ABFC098-F24E-4FAA-9D52-E161195AE008}" srcOrd="5" destOrd="0" parTransId="{62F1B7AD-B041-4030-AE1C-7B89913E00B3}" sibTransId="{15C3DB5B-F16A-465A-9CE0-6C3F63F1D5D6}"/>
    <dgm:cxn modelId="{13A6C1C9-9999-4F56-B2FF-FAEDA6988466}" type="presOf" srcId="{F2877FEF-0D6A-46CD-88A6-63C28B9A9768}" destId="{55602E44-A259-403A-AA10-99E2C4CB5EEF}" srcOrd="0" destOrd="0" presId="urn:microsoft.com/office/officeart/2005/8/layout/cycle2"/>
    <dgm:cxn modelId="{4B85C3BF-EDD5-4C0D-A751-8700ADE37000}" type="presOf" srcId="{15C3DB5B-F16A-465A-9CE0-6C3F63F1D5D6}" destId="{EA965ABB-A46D-4AD8-93C8-BDA348C8EAE5}" srcOrd="0" destOrd="0" presId="urn:microsoft.com/office/officeart/2005/8/layout/cycle2"/>
    <dgm:cxn modelId="{D1997F84-945F-4B67-BD06-CB6CA148ABBE}" type="presOf" srcId="{E6179190-DA40-4A2B-8ED1-368C53721692}" destId="{6EFBBC35-76F6-492F-A2EA-3D4229C3C3AF}" srcOrd="0" destOrd="0" presId="urn:microsoft.com/office/officeart/2005/8/layout/cycle2"/>
    <dgm:cxn modelId="{EB554A6D-A8DC-4907-8C9A-A1E5EFB07156}" type="presOf" srcId="{5ABFC098-F24E-4FAA-9D52-E161195AE008}" destId="{66DC83D7-F81A-4B90-A592-87A3F1B8332B}" srcOrd="0" destOrd="0" presId="urn:microsoft.com/office/officeart/2005/8/layout/cycle2"/>
    <dgm:cxn modelId="{36C0C458-9ACC-4703-88B7-BBF5E1F40DF6}" srcId="{9AFCF62B-321A-4BC0-A895-17A02380D584}" destId="{59A93071-F438-46CA-A1CA-C7817C02D2F3}" srcOrd="3" destOrd="0" parTransId="{343838F6-6665-46A8-8D1C-96EA92968215}" sibTransId="{CDAA7ABA-1BDA-4A00-8714-AF699D04F11A}"/>
    <dgm:cxn modelId="{ADAB8CFC-78B7-4E69-B687-8DBD5ABCE5AD}" type="presOf" srcId="{E2D32038-DE36-43A5-859D-399F02E61B56}" destId="{6E99BF20-B29B-4A74-A363-AB63C2D85643}" srcOrd="1" destOrd="0" presId="urn:microsoft.com/office/officeart/2005/8/layout/cycle2"/>
    <dgm:cxn modelId="{F62221BB-DC50-4227-813C-BC877DE18DF2}" type="presOf" srcId="{AB811FA7-581D-4AEA-92F1-DB69C7191C62}" destId="{89050531-30EB-4718-AD16-9925E6B7109A}" srcOrd="0" destOrd="0" presId="urn:microsoft.com/office/officeart/2005/8/layout/cycle2"/>
    <dgm:cxn modelId="{FF7C7F30-E02B-4014-AA31-78BE227DAF23}" type="presOf" srcId="{6BBDF233-33E7-4C5F-8A77-8B11F4EECE65}" destId="{73D06381-D924-4AB1-9E68-7059333CAD7E}" srcOrd="0" destOrd="0" presId="urn:microsoft.com/office/officeart/2005/8/layout/cycle2"/>
    <dgm:cxn modelId="{7AB411CF-5FF2-48F9-8B47-BE218FBE3511}" type="presOf" srcId="{15C3DB5B-F16A-465A-9CE0-6C3F63F1D5D6}" destId="{D73CAD11-DAD1-4E88-B3FE-6CB822C377CB}" srcOrd="1" destOrd="0" presId="urn:microsoft.com/office/officeart/2005/8/layout/cycle2"/>
    <dgm:cxn modelId="{12C6104B-CB1C-4B7D-A1E9-4146365D1A46}" type="presParOf" srcId="{8C2C6728-653A-4846-8A92-421429B2549A}" destId="{F44DD936-DD87-401D-8092-16245D4AB821}" srcOrd="0" destOrd="0" presId="urn:microsoft.com/office/officeart/2005/8/layout/cycle2"/>
    <dgm:cxn modelId="{28A5BFE9-9676-402E-938C-ECFE34705808}" type="presParOf" srcId="{8C2C6728-653A-4846-8A92-421429B2549A}" destId="{55602E44-A259-403A-AA10-99E2C4CB5EEF}" srcOrd="1" destOrd="0" presId="urn:microsoft.com/office/officeart/2005/8/layout/cycle2"/>
    <dgm:cxn modelId="{BB314119-7F4A-4DEC-AB4C-A4BD48F7BE43}" type="presParOf" srcId="{55602E44-A259-403A-AA10-99E2C4CB5EEF}" destId="{820B4219-0B00-4CEC-BC60-7DC9DACABA06}" srcOrd="0" destOrd="0" presId="urn:microsoft.com/office/officeart/2005/8/layout/cycle2"/>
    <dgm:cxn modelId="{FA394152-F819-41C3-BD31-9540DA0E0FAF}" type="presParOf" srcId="{8C2C6728-653A-4846-8A92-421429B2549A}" destId="{89050531-30EB-4718-AD16-9925E6B7109A}" srcOrd="2" destOrd="0" presId="urn:microsoft.com/office/officeart/2005/8/layout/cycle2"/>
    <dgm:cxn modelId="{9D6808CE-3271-48CF-BF69-EDF1A54A0831}" type="presParOf" srcId="{8C2C6728-653A-4846-8A92-421429B2549A}" destId="{064CA767-CFE9-4BA1-9242-D90A150AD67B}" srcOrd="3" destOrd="0" presId="urn:microsoft.com/office/officeart/2005/8/layout/cycle2"/>
    <dgm:cxn modelId="{4A5E8504-F974-4344-BB9E-FE6FC25D0D1B}" type="presParOf" srcId="{064CA767-CFE9-4BA1-9242-D90A150AD67B}" destId="{6E99BF20-B29B-4A74-A363-AB63C2D85643}" srcOrd="0" destOrd="0" presId="urn:microsoft.com/office/officeart/2005/8/layout/cycle2"/>
    <dgm:cxn modelId="{EAA0302B-8E57-4971-B700-287A634BB474}" type="presParOf" srcId="{8C2C6728-653A-4846-8A92-421429B2549A}" destId="{6EFBBC35-76F6-492F-A2EA-3D4229C3C3AF}" srcOrd="4" destOrd="0" presId="urn:microsoft.com/office/officeart/2005/8/layout/cycle2"/>
    <dgm:cxn modelId="{65863D9D-394F-433E-91F4-FEDBB9E649B1}" type="presParOf" srcId="{8C2C6728-653A-4846-8A92-421429B2549A}" destId="{1A2BB2A6-9C80-4017-B4C9-7787FFE3ECED}" srcOrd="5" destOrd="0" presId="urn:microsoft.com/office/officeart/2005/8/layout/cycle2"/>
    <dgm:cxn modelId="{936794CF-877B-48A4-A727-DED54B667A65}" type="presParOf" srcId="{1A2BB2A6-9C80-4017-B4C9-7787FFE3ECED}" destId="{A68B1AA6-8A65-40F4-8878-D171DD96DC7F}" srcOrd="0" destOrd="0" presId="urn:microsoft.com/office/officeart/2005/8/layout/cycle2"/>
    <dgm:cxn modelId="{18A99D85-9F09-4470-8596-CED31961E43A}" type="presParOf" srcId="{8C2C6728-653A-4846-8A92-421429B2549A}" destId="{984F2FAB-11C3-44CE-A3CF-C5639BE5D9ED}" srcOrd="6" destOrd="0" presId="urn:microsoft.com/office/officeart/2005/8/layout/cycle2"/>
    <dgm:cxn modelId="{065AE88E-BAC0-49AA-A652-BF26E8A13112}" type="presParOf" srcId="{8C2C6728-653A-4846-8A92-421429B2549A}" destId="{0E2061FF-78E2-478C-98ED-5BE2AC8BF4FE}" srcOrd="7" destOrd="0" presId="urn:microsoft.com/office/officeart/2005/8/layout/cycle2"/>
    <dgm:cxn modelId="{6833F6F5-C0E7-4E44-B038-5AD0FD996291}" type="presParOf" srcId="{0E2061FF-78E2-478C-98ED-5BE2AC8BF4FE}" destId="{28F38A19-0568-4F52-8EA3-51B5B55BC4E7}" srcOrd="0" destOrd="0" presId="urn:microsoft.com/office/officeart/2005/8/layout/cycle2"/>
    <dgm:cxn modelId="{BD71DF2A-F8CE-4C87-B990-9F4B7AF057EE}" type="presParOf" srcId="{8C2C6728-653A-4846-8A92-421429B2549A}" destId="{AD954F19-3196-4E35-BA10-F0E1D663F060}" srcOrd="8" destOrd="0" presId="urn:microsoft.com/office/officeart/2005/8/layout/cycle2"/>
    <dgm:cxn modelId="{2E2E9FDF-894F-40A4-950B-7B8A680D2581}" type="presParOf" srcId="{8C2C6728-653A-4846-8A92-421429B2549A}" destId="{73D06381-D924-4AB1-9E68-7059333CAD7E}" srcOrd="9" destOrd="0" presId="urn:microsoft.com/office/officeart/2005/8/layout/cycle2"/>
    <dgm:cxn modelId="{DFF4E365-E32E-4895-A076-0429932ABB6E}" type="presParOf" srcId="{73D06381-D924-4AB1-9E68-7059333CAD7E}" destId="{CA3EB6CC-CCB4-4278-AD65-ED03A42AAE20}" srcOrd="0" destOrd="0" presId="urn:microsoft.com/office/officeart/2005/8/layout/cycle2"/>
    <dgm:cxn modelId="{4458FCC4-706B-4F3D-A6B0-D89CFB8D55F2}" type="presParOf" srcId="{8C2C6728-653A-4846-8A92-421429B2549A}" destId="{66DC83D7-F81A-4B90-A592-87A3F1B8332B}" srcOrd="10" destOrd="0" presId="urn:microsoft.com/office/officeart/2005/8/layout/cycle2"/>
    <dgm:cxn modelId="{6CDAE13C-012E-4F49-9E28-438FEFAD1857}" type="presParOf" srcId="{8C2C6728-653A-4846-8A92-421429B2549A}" destId="{EA965ABB-A46D-4AD8-93C8-BDA348C8EAE5}" srcOrd="11" destOrd="0" presId="urn:microsoft.com/office/officeart/2005/8/layout/cycle2"/>
    <dgm:cxn modelId="{79C19A6D-F4A1-4548-9B01-ECA8B4407487}" type="presParOf" srcId="{EA965ABB-A46D-4AD8-93C8-BDA348C8EAE5}" destId="{D73CAD11-DAD1-4E88-B3FE-6CB822C377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4DD936-DD87-401D-8092-16245D4AB821}">
      <dsp:nvSpPr>
        <dsp:cNvPr id="0" name=""/>
        <dsp:cNvSpPr/>
      </dsp:nvSpPr>
      <dsp:spPr>
        <a:xfrm>
          <a:off x="3550220" y="1185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CREATING DATA</a:t>
          </a:r>
          <a:endParaRPr lang="en-GB" sz="1100" kern="1200" dirty="0"/>
        </a:p>
      </dsp:txBody>
      <dsp:txXfrm>
        <a:off x="3550220" y="1185"/>
        <a:ext cx="1129158" cy="1129158"/>
      </dsp:txXfrm>
    </dsp:sp>
    <dsp:sp modelId="{55602E44-A259-403A-AA10-99E2C4CB5EEF}">
      <dsp:nvSpPr>
        <dsp:cNvPr id="0" name=""/>
        <dsp:cNvSpPr/>
      </dsp:nvSpPr>
      <dsp:spPr>
        <a:xfrm rot="12913312">
          <a:off x="4624298" y="795262"/>
          <a:ext cx="436076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2913312">
        <a:off x="4624298" y="795262"/>
        <a:ext cx="436076" cy="381091"/>
      </dsp:txXfrm>
    </dsp:sp>
    <dsp:sp modelId="{89050531-30EB-4718-AD16-9925E6B7109A}">
      <dsp:nvSpPr>
        <dsp:cNvPr id="0" name=""/>
        <dsp:cNvSpPr/>
      </dsp:nvSpPr>
      <dsp:spPr>
        <a:xfrm>
          <a:off x="5020053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PROCESSING DATA</a:t>
          </a:r>
          <a:endParaRPr lang="en-GB" sz="1100" kern="1200" dirty="0"/>
        </a:p>
      </dsp:txBody>
      <dsp:txXfrm>
        <a:off x="5020053" y="849793"/>
        <a:ext cx="1129158" cy="1129158"/>
      </dsp:txXfrm>
    </dsp:sp>
    <dsp:sp modelId="{064CA767-CFE9-4BA1-9242-D90A150AD67B}">
      <dsp:nvSpPr>
        <dsp:cNvPr id="0" name=""/>
        <dsp:cNvSpPr/>
      </dsp:nvSpPr>
      <dsp:spPr>
        <a:xfrm rot="16200000">
          <a:off x="5335953" y="2063915"/>
          <a:ext cx="497359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6200000">
        <a:off x="5335953" y="2063915"/>
        <a:ext cx="497359" cy="381091"/>
      </dsp:txXfrm>
    </dsp:sp>
    <dsp:sp modelId="{6EFBBC35-76F6-492F-A2EA-3D4229C3C3AF}">
      <dsp:nvSpPr>
        <dsp:cNvPr id="0" name=""/>
        <dsp:cNvSpPr/>
      </dsp:nvSpPr>
      <dsp:spPr>
        <a:xfrm rot="21387315">
          <a:off x="5020053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ANALYSING DATA</a:t>
          </a:r>
          <a:endParaRPr lang="en-GB" sz="1100" kern="1200" dirty="0"/>
        </a:p>
      </dsp:txBody>
      <dsp:txXfrm rot="21387315">
        <a:off x="5020053" y="2547010"/>
        <a:ext cx="1129158" cy="1129158"/>
      </dsp:txXfrm>
    </dsp:sp>
    <dsp:sp modelId="{1A2BB2A6-9C80-4017-B4C9-7787FFE3ECED}">
      <dsp:nvSpPr>
        <dsp:cNvPr id="0" name=""/>
        <dsp:cNvSpPr/>
      </dsp:nvSpPr>
      <dsp:spPr>
        <a:xfrm rot="20058338">
          <a:off x="4640043" y="3341088"/>
          <a:ext cx="434104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20058338">
        <a:off x="4640043" y="3341088"/>
        <a:ext cx="434104" cy="381091"/>
      </dsp:txXfrm>
    </dsp:sp>
    <dsp:sp modelId="{984F2FAB-11C3-44CE-A3CF-C5639BE5D9ED}">
      <dsp:nvSpPr>
        <dsp:cNvPr id="0" name=""/>
        <dsp:cNvSpPr/>
      </dsp:nvSpPr>
      <dsp:spPr>
        <a:xfrm>
          <a:off x="3550220" y="3395618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PRESERVING DATA</a:t>
          </a:r>
          <a:endParaRPr lang="en-GB" sz="1100" kern="1200" dirty="0"/>
        </a:p>
      </dsp:txBody>
      <dsp:txXfrm>
        <a:off x="3550220" y="3395618"/>
        <a:ext cx="1129158" cy="1129158"/>
      </dsp:txXfrm>
    </dsp:sp>
    <dsp:sp modelId="{0E2061FF-78E2-478C-98ED-5BE2AC8BF4FE}">
      <dsp:nvSpPr>
        <dsp:cNvPr id="0" name=""/>
        <dsp:cNvSpPr/>
      </dsp:nvSpPr>
      <dsp:spPr>
        <a:xfrm rot="2301361">
          <a:off x="3135227" y="3349608"/>
          <a:ext cx="504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2301361">
        <a:off x="3135227" y="3349608"/>
        <a:ext cx="504070" cy="381091"/>
      </dsp:txXfrm>
    </dsp:sp>
    <dsp:sp modelId="{AD954F19-3196-4E35-BA10-F0E1D663F060}">
      <dsp:nvSpPr>
        <dsp:cNvPr id="0" name=""/>
        <dsp:cNvSpPr/>
      </dsp:nvSpPr>
      <dsp:spPr>
        <a:xfrm>
          <a:off x="2080387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GIVING ACCESS TO DATA</a:t>
          </a:r>
          <a:endParaRPr lang="en-GB" sz="1100" kern="1200" dirty="0"/>
        </a:p>
      </dsp:txBody>
      <dsp:txXfrm>
        <a:off x="2080387" y="2547010"/>
        <a:ext cx="1129158" cy="1129158"/>
      </dsp:txXfrm>
    </dsp:sp>
    <dsp:sp modelId="{73D06381-D924-4AB1-9E68-7059333CAD7E}">
      <dsp:nvSpPr>
        <dsp:cNvPr id="0" name=""/>
        <dsp:cNvSpPr/>
      </dsp:nvSpPr>
      <dsp:spPr>
        <a:xfrm rot="5630031">
          <a:off x="2438238" y="2080956"/>
          <a:ext cx="413457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5630031">
        <a:off x="2438238" y="2080956"/>
        <a:ext cx="413457" cy="381091"/>
      </dsp:txXfrm>
    </dsp:sp>
    <dsp:sp modelId="{66DC83D7-F81A-4B90-A592-87A3F1B8332B}">
      <dsp:nvSpPr>
        <dsp:cNvPr id="0" name=""/>
        <dsp:cNvSpPr/>
      </dsp:nvSpPr>
      <dsp:spPr>
        <a:xfrm>
          <a:off x="2080387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RE-USING DATA</a:t>
          </a:r>
          <a:endParaRPr lang="en-GB" sz="1100" kern="1200" dirty="0"/>
        </a:p>
      </dsp:txBody>
      <dsp:txXfrm>
        <a:off x="2080387" y="849793"/>
        <a:ext cx="1129158" cy="1129158"/>
      </dsp:txXfrm>
    </dsp:sp>
    <dsp:sp modelId="{EA965ABB-A46D-4AD8-93C8-BDA348C8EAE5}">
      <dsp:nvSpPr>
        <dsp:cNvPr id="0" name=""/>
        <dsp:cNvSpPr/>
      </dsp:nvSpPr>
      <dsp:spPr>
        <a:xfrm rot="19370154" flipH="1">
          <a:off x="3185729" y="803783"/>
          <a:ext cx="37355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9370154" flipH="1">
        <a:off x="3185729" y="803783"/>
        <a:ext cx="373550" cy="38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312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Data</a:t>
            </a:r>
            <a:r>
              <a:rPr lang="en-GB" baseline="0" dirty="0" smtClean="0"/>
              <a:t> Management Plan is often written early on in the research process to determine what data will be created and how it will be managed. Sometime you are asked for a DMP as part of a grant application, but they are useful to write regardless as it helps to develop consistent procedures from the outset.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0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Let’s adopt the</a:t>
            </a:r>
            <a:r>
              <a:rPr lang="nl-NL" baseline="0"/>
              <a:t> perspective of a future data user – maybe yourself: w</a:t>
            </a:r>
            <a:r>
              <a:rPr lang="nl-NL"/>
              <a:t>hat should your data organisation – folders</a:t>
            </a:r>
            <a:r>
              <a:rPr lang="nl-NL" baseline="0"/>
              <a:t> with data, metadata and documentation –</a:t>
            </a:r>
            <a:r>
              <a:rPr lang="nl-NL"/>
              <a:t> look like at the moment that you start sharing - outside your team - and archiving?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When you are part of a</a:t>
            </a:r>
            <a:r>
              <a:rPr lang="nl-NL" baseline="0"/>
              <a:t> large project which has been going on for some years already, this may be obvious, but for many researchers it isn’t clear from the start.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To</a:t>
            </a:r>
            <a:r>
              <a:rPr lang="nl-NL" baseline="0"/>
              <a:t> answer that broad question, you want to come up, at an early stage, with answers regarding: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Types and formats of data;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New and/or existing;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Expected size;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Metadata;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Documentation;</a:t>
            </a:r>
          </a:p>
          <a:p>
            <a:pPr marL="171450" indent="-171450">
              <a:buFont typeface="Arial" charset="0"/>
              <a:buChar char="•"/>
            </a:pPr>
            <a:r>
              <a:rPr lang="nl-NL" sz="1200"/>
              <a:t>Software.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73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It’s no fun to do the exercise</a:t>
            </a:r>
            <a:r>
              <a:rPr lang="nl-NL" baseline="0"/>
              <a:t> by yourself, so use this as a communication opportunity. </a:t>
            </a:r>
          </a:p>
          <a:p>
            <a:endParaRPr lang="nl-NL" baseline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23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96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85C1-2930-4BC7-8C98-6875A001E8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289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758" indent="-275292" defTabSz="954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166" indent="-220233" defTabSz="954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1633" indent="-220233" defTabSz="954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2099" indent="-220233" defTabSz="954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2566" indent="-220233" defTabSz="954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3032" indent="-220233" defTabSz="954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3499" indent="-220233" defTabSz="954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3965" indent="-220233" defTabSz="9543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758" indent="-275292" defTabSz="995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166" indent="-220233" defTabSz="995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1633" indent="-220233" defTabSz="995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2099" indent="-220233" defTabSz="995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2566" indent="-220233" defTabSz="995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3032" indent="-220233" defTabSz="995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3499" indent="-220233" defTabSz="995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3965" indent="-220233" defTabSz="995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BDD890-5B5C-48F2-9FC4-F54FAD2A1D16}" type="slidenum">
              <a:rPr lang="en-GB" altLang="en-US" sz="13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 sz="13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127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data-management-pla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dmponline.dcc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hrc.ac.uk/funding/research/researchfundingguide/attachments/technicalpla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bsrc.ac.uk/funding/apply/application-guidance/data-manageme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o.nl/en/documents/nwo/data-management/data-management-plan-for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wo.nl/en/policies/open+science/data+managemen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ms.data.jhu.edu/data-management-resources/plan-research/write-a-data-management-plan/grant-reviewers-guide/" TargetMode="External"/><Relationship Id="rId2" Type="http://schemas.openxmlformats.org/officeDocument/2006/relationships/hyperlink" Target="http://www.esrc.ac.uk/files/funding/guidance-for-peer-reviewers/data-management-plan-guidance-for-peer-reviewer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sf.io/kh2y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sites/default/files/documents/IDCC16/Workshop8/Whitmire_DARTPres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-data-network.readme.io/docs/compliance-tool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-sxe4ro-QTTSzlIRDBUeHlGY0U" TargetMode="External"/><Relationship Id="rId2" Type="http://schemas.openxmlformats.org/officeDocument/2006/relationships/hyperlink" Target="http://www.data-archive.ac.uk/create-manage/planning-for-sharing/cos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pport.researchdata.nl/en/start-de-cursus/iii-onderzoeksfase/organising-dat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openaire.eu/briefpaper-rdm-infonoa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80920" cy="1224136"/>
          </a:xfrm>
        </p:spPr>
        <p:txBody>
          <a:bodyPr/>
          <a:lstStyle/>
          <a:p>
            <a:r>
              <a:rPr lang="en-GB" sz="4400" dirty="0" smtClean="0">
                <a:solidFill>
                  <a:srgbClr val="0635BA"/>
                </a:solidFill>
              </a:rPr>
              <a:t>Developing and Reviewing Data Management Plans</a:t>
            </a:r>
            <a:r>
              <a:rPr lang="en-US" sz="4400" dirty="0" smtClean="0">
                <a:solidFill>
                  <a:srgbClr val="0635BA"/>
                </a:solidFill>
              </a:rPr>
              <a:t/>
            </a:r>
            <a:br>
              <a:rPr lang="en-US" sz="4400" dirty="0" smtClean="0">
                <a:solidFill>
                  <a:srgbClr val="0635BA"/>
                </a:solidFill>
              </a:rPr>
            </a:br>
            <a:endParaRPr lang="en-GB" sz="44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645024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 smtClean="0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6381328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Supporting Open Research, 26 January 2017, Amsterdam</a:t>
            </a:r>
            <a:endParaRPr lang="en-GB" sz="1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350418" cy="4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DCC support on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564606"/>
          </a:xfrm>
        </p:spPr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Webinars and training materials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How-to guides and other advisory documents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Checklist on what to cover in DMPs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Example DMPs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itchFamily="34" charset="0"/>
              </a:rPr>
              <a:t>DMPonline </a:t>
            </a:r>
          </a:p>
          <a:p>
            <a:pPr>
              <a:spcAft>
                <a:spcPts val="1800"/>
              </a:spcAft>
            </a:pPr>
            <a:endParaRPr lang="en-GB" sz="1000" dirty="0">
              <a:cs typeface="Calibri" pitchFamily="34" charset="0"/>
            </a:endParaRPr>
          </a:p>
          <a:p>
            <a:r>
              <a:rPr lang="en-GB" sz="2000" dirty="0" smtClean="0">
                <a:cs typeface="Calibri" pitchFamily="34" charset="0"/>
                <a:hlinkClick r:id="rId3"/>
              </a:rPr>
              <a:t>www.dcc.ac.uk/resources/data-management-plans</a:t>
            </a:r>
            <a:r>
              <a:rPr lang="en-GB" sz="2000" dirty="0" smtClean="0">
                <a:cs typeface="Calibri" pitchFamily="34" charset="0"/>
              </a:rPr>
              <a:t>  </a:t>
            </a:r>
            <a:endParaRPr lang="en-GB" sz="2000" dirty="0">
              <a:cs typeface="Calibri" pitchFamily="34" charset="0"/>
            </a:endParaRPr>
          </a:p>
          <a:p>
            <a:pPr marL="0" indent="0">
              <a:buNone/>
            </a:pPr>
            <a:endParaRPr lang="en-GB" sz="1600" dirty="0"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04" y="5805263"/>
            <a:ext cx="1067469" cy="1067469"/>
          </a:xfrm>
          <a:prstGeom prst="rect">
            <a:avLst/>
          </a:prstGeom>
        </p:spPr>
      </p:pic>
      <p:pic>
        <p:nvPicPr>
          <p:cNvPr id="6" name="Picture 4" descr="Captu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" t="310" r="923" b="443"/>
          <a:stretch>
            <a:fillRect/>
          </a:stretch>
        </p:blipFill>
        <p:spPr>
          <a:xfrm>
            <a:off x="6732240" y="3653358"/>
            <a:ext cx="2268469" cy="320464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066274" y="5134269"/>
            <a:ext cx="1800200" cy="17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41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13" y="116632"/>
            <a:ext cx="5999668" cy="9906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What is DMPonline?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 descr="DMPonline_logo_biggerjp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118" y="116632"/>
            <a:ext cx="985864" cy="9827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291264" cy="14501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dirty="0">
                <a:latin typeface="Calibri" panose="020F0502020204030204" pitchFamily="34" charset="0"/>
              </a:rPr>
              <a:t>A web-based tool to help researchers write DMPs</a:t>
            </a:r>
          </a:p>
          <a:p>
            <a:pPr algn="ctr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GB" sz="2400" dirty="0">
                <a:latin typeface="Calibri" panose="020F0502020204030204" pitchFamily="34" charset="0"/>
              </a:rPr>
              <a:t>Includes a template for Horizon </a:t>
            </a:r>
            <a:r>
              <a:rPr lang="en-GB" sz="2400" dirty="0" smtClean="0">
                <a:latin typeface="Calibri" panose="020F0502020204030204" pitchFamily="34" charset="0"/>
              </a:rPr>
              <a:t>2020</a:t>
            </a:r>
          </a:p>
          <a:p>
            <a:pPr algn="ctr">
              <a:buNone/>
            </a:pPr>
            <a:endParaRPr lang="en-GB" sz="800" dirty="0" smtClean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65304"/>
            <a:ext cx="92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Century Gothic" charset="0"/>
                <a:cs typeface="Century Gothic" charset="0"/>
                <a:hlinkClick r:id="rId4"/>
              </a:rPr>
              <a:t>https://dmponline.dcc.ac.uk</a:t>
            </a:r>
            <a:endParaRPr lang="en-GB" sz="2400" dirty="0"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algn="ctr"/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636912"/>
            <a:ext cx="7920880" cy="3249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278429" cy="4785395"/>
          </a:xfrm>
        </p:spPr>
        <p:txBody>
          <a:bodyPr/>
          <a:lstStyle/>
          <a:p>
            <a:r>
              <a:rPr lang="en-GB" dirty="0" smtClean="0"/>
              <a:t>Lots of funders have DMP requirements but the picture in terms of review differs and monitoring is patchier still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5445224"/>
            <a:ext cx="1452196" cy="1210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24944"/>
            <a:ext cx="3168352" cy="759300"/>
          </a:xfrm>
          <a:prstGeom prst="rect">
            <a:avLst/>
          </a:prstGeom>
        </p:spPr>
      </p:pic>
      <p:pic>
        <p:nvPicPr>
          <p:cNvPr id="15" name="Picture 14" descr="nwo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924944"/>
            <a:ext cx="2458036" cy="1368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517232"/>
            <a:ext cx="2757068" cy="1039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933056"/>
            <a:ext cx="2342008" cy="173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47248" cy="507342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Established a technical peer review college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If a proposal has a significant technical component, 1 of the 4 reviewers will be a technical reviewer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Reviewers see technical plan AND full application. They submit a written technical review, but don’t sit on academic review panel.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 poor DMP can be a reason for rejecting a proposal, but conditional awards are more likely</a:t>
            </a:r>
          </a:p>
          <a:p>
            <a:pPr algn="ctr">
              <a:spcAft>
                <a:spcPts val="1800"/>
              </a:spcAft>
            </a:pPr>
            <a:r>
              <a:rPr lang="en-GB" sz="2400" dirty="0" smtClean="0">
                <a:hlinkClick r:id="rId2"/>
              </a:rPr>
              <a:t>www.ahrc.ac.uk/funding/research/researchfundingguide/      attachments/</a:t>
            </a:r>
            <a:r>
              <a:rPr lang="en-GB" sz="2400" dirty="0" err="1" smtClean="0">
                <a:hlinkClick r:id="rId2"/>
              </a:rPr>
              <a:t>technicalplan</a:t>
            </a:r>
            <a:r>
              <a:rPr lang="en-GB" sz="2400" dirty="0" smtClean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6093296"/>
            <a:ext cx="2773072" cy="66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BBSRC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478539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dirty="0" smtClean="0"/>
              <a:t>An application’s Data Management Plan </a:t>
            </a:r>
            <a:r>
              <a:rPr lang="en-GB" b="1" dirty="0" smtClean="0"/>
              <a:t>will be assessed by reviewers </a:t>
            </a:r>
            <a:r>
              <a:rPr lang="en-GB" dirty="0" smtClean="0"/>
              <a:t>and BBSRC responsive mode Research Committees or assessment Panels. The plan will be </a:t>
            </a:r>
            <a:r>
              <a:rPr lang="en-GB" b="1" dirty="0" smtClean="0"/>
              <a:t>considered separately from the scientific excellence</a:t>
            </a:r>
            <a:r>
              <a:rPr lang="en-GB" dirty="0" smtClean="0"/>
              <a:t> of the proposed research; however, an application’s credibility will suffer if peer review agrees the statement is inappropriate. In the case where a highly-rated proposal has an inappropriate Data Management Plan, Research Committees and Panels may choose to </a:t>
            </a:r>
            <a:r>
              <a:rPr lang="en-GB" b="1" dirty="0" smtClean="0"/>
              <a:t>offer conditional awards </a:t>
            </a:r>
            <a:r>
              <a:rPr lang="en-GB" dirty="0" smtClean="0"/>
              <a:t>and/or provide specific feedback to the applicants. Appropriate plans are expected to be those where the proposed data sharing activities are in-line with current best practice in the field and both the scientific and cost benefits are considered.</a:t>
            </a:r>
          </a:p>
          <a:p>
            <a:endParaRPr lang="en-GB" dirty="0" smtClean="0"/>
          </a:p>
          <a:p>
            <a:pPr algn="ctr"/>
            <a:r>
              <a:rPr lang="en-GB" sz="2600" dirty="0" smtClean="0">
                <a:hlinkClick r:id="rId2"/>
              </a:rPr>
              <a:t>www.bbsrc.ac.uk/funding/apply/application-guidance/data-management</a:t>
            </a:r>
            <a:r>
              <a:rPr lang="en-GB" sz="2600" dirty="0" smtClean="0"/>
              <a:t> </a:t>
            </a: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5799558"/>
            <a:ext cx="2757068" cy="103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71338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DMPs are a deliverable, checked primarily by project officers and in some cases external reviewers too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Guidelines are being developed to give reviewers pointers on what to check. These are based on </a:t>
            </a:r>
            <a:r>
              <a:rPr lang="en-GB" sz="2400" smtClean="0"/>
              <a:t>the template.</a:t>
            </a:r>
            <a:endParaRPr lang="en-GB" sz="2400" dirty="0" smtClean="0"/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reviewer has access to the full project documentation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Process is only just evolving and this is a pilot so feedback may be variable initially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1" y="5047664"/>
            <a:ext cx="2342008" cy="173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wo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949640"/>
            <a:ext cx="1512168" cy="841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683994"/>
          </a:xfrm>
        </p:spPr>
        <p:txBody>
          <a:bodyPr/>
          <a:lstStyle/>
          <a:p>
            <a:r>
              <a:rPr lang="nl-NL" dirty="0"/>
              <a:t>NWO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61662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nl-NL" dirty="0"/>
              <a:t>Grant proposal template contains data section with 4 questions. The data section plays no role in grant decision</a:t>
            </a:r>
            <a:r>
              <a:rPr lang="nl-NL" dirty="0" smtClean="0"/>
              <a:t>.</a:t>
            </a:r>
          </a:p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nl-NL" dirty="0" smtClean="0"/>
              <a:t>“</a:t>
            </a:r>
            <a:r>
              <a:rPr lang="nl-NL" dirty="0"/>
              <a:t>Referees and selection committees of NWO can, however, issue advice about the data management section. Their input will be communicated to applicants as feedback.”</a:t>
            </a:r>
          </a:p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nl-NL" dirty="0"/>
              <a:t>DMP should be written post-award. The project can start once the DMP has been accepted. </a:t>
            </a:r>
          </a:p>
          <a:p>
            <a:pPr marL="457200" indent="-457200">
              <a:spcAft>
                <a:spcPts val="1800"/>
              </a:spcAft>
              <a:buFont typeface="Arial" charset="0"/>
              <a:buChar char="•"/>
            </a:pPr>
            <a:r>
              <a:rPr lang="nl-NL" dirty="0"/>
              <a:t>The (still internal) evaluation guidelines focus on specificity, plausibility, and indications that the team has been in touch with the local IT office, library and/or service provider</a:t>
            </a:r>
            <a:r>
              <a:rPr lang="nl-NL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endParaRPr lang="nl-NL" sz="2100" dirty="0"/>
          </a:p>
          <a:p>
            <a:pPr marL="457200" indent="-457200"/>
            <a:r>
              <a:rPr lang="nl-NL" sz="2100" dirty="0" smtClean="0">
                <a:hlinkClick r:id="rId3"/>
              </a:rPr>
              <a:t>www.nwo.nl/en/documents/nwo/data-management/data-management-plan-form</a:t>
            </a:r>
            <a:endParaRPr lang="nl-NL" sz="2100" dirty="0">
              <a:hlinkClick r:id="rId4"/>
            </a:endParaRPr>
          </a:p>
          <a:p>
            <a:pPr>
              <a:spcBef>
                <a:spcPts val="1200"/>
              </a:spcBef>
            </a:pPr>
            <a:r>
              <a:rPr lang="nl-NL" sz="2100" dirty="0" smtClean="0">
                <a:hlinkClick r:id="rId4"/>
              </a:rPr>
              <a:t>www.nwo.nl/en/policies/open+science/data+management</a:t>
            </a:r>
            <a:r>
              <a:rPr lang="nl-NL" sz="2100" dirty="0" smtClean="0">
                <a:hlinkClick r:id="rId3"/>
              </a:rPr>
              <a:t> </a:t>
            </a:r>
            <a:endParaRPr lang="nl-NL" sz="2100" dirty="0">
              <a:hlinkClick r:id="rId3"/>
            </a:endParaRPr>
          </a:p>
          <a:p>
            <a:r>
              <a:rPr lang="nl-NL" sz="2400" dirty="0" smtClean="0"/>
              <a:t> </a:t>
            </a:r>
            <a:endParaRPr lang="nl-NL" sz="2400" dirty="0"/>
          </a:p>
          <a:p>
            <a:pPr marL="457200" indent="-457200">
              <a:buFont typeface="Arial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815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guidelines for reviewers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Economic and Social Research Council – DMP guidance for peer-reviewers</a:t>
            </a:r>
          </a:p>
          <a:p>
            <a:r>
              <a:rPr lang="en-GB" dirty="0" smtClean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www.esrc.ac.uk/files/funding/guidance-for-peer-reviewers/data-management-plan-guidance-for-peer-reviewers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Reviewers worksheet developed by Johns Hopkins based on US funder requirements</a:t>
            </a:r>
          </a:p>
          <a:p>
            <a:r>
              <a:rPr lang="en-GB" dirty="0" smtClean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dms.data.jhu.edu/data-management-resources/plan-research/write-a-data-management-plan/grant-reviewers-guide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683994"/>
          </a:xfrm>
        </p:spPr>
        <p:txBody>
          <a:bodyPr/>
          <a:lstStyle/>
          <a:p>
            <a:r>
              <a:rPr lang="en-GB" dirty="0" smtClean="0"/>
              <a:t>What makes a good DMP?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352928" cy="44644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200" b="1" dirty="0"/>
              <a:t>Has the researcher taken time </a:t>
            </a:r>
          </a:p>
          <a:p>
            <a:pPr marL="0" indent="0" algn="ctr">
              <a:buNone/>
            </a:pPr>
            <a:r>
              <a:rPr lang="en-GB" sz="3200" b="1" dirty="0"/>
              <a:t>to reflect on what to do?</a:t>
            </a:r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800" dirty="0"/>
              <a:t>There are no absolute right answers. </a:t>
            </a:r>
            <a:endParaRPr lang="en-GB" sz="2800" dirty="0" smtClean="0"/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800" dirty="0" smtClean="0"/>
              <a:t>You want </a:t>
            </a:r>
            <a:r>
              <a:rPr lang="en-GB" sz="2800" dirty="0"/>
              <a:t>to be reassured that due consideration has been given and the approach seems reasonable</a:t>
            </a:r>
            <a:r>
              <a:rPr lang="en-GB" sz="2800" dirty="0" smtClean="0"/>
              <a:t>. 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800" dirty="0" smtClean="0"/>
              <a:t>Look for proper engagement with the issues.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11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things to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6523" y="1556792"/>
            <a:ext cx="8572500" cy="46773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Is the plan appropriate?</a:t>
            </a:r>
          </a:p>
          <a:p>
            <a:pPr lvl="2">
              <a:buClrTx/>
              <a:buFont typeface="Trebuchet MS" panose="020B0603020202020204" pitchFamily="34" charset="0"/>
              <a:buChar char="–"/>
            </a:pPr>
            <a:r>
              <a:rPr lang="en-GB" sz="2200" dirty="0"/>
              <a:t>adopting relevant standards</a:t>
            </a:r>
          </a:p>
          <a:p>
            <a:pPr lvl="2">
              <a:buClrTx/>
              <a:buFont typeface="Trebuchet MS" panose="020B0603020202020204" pitchFamily="34" charset="0"/>
              <a:buChar char="–"/>
            </a:pPr>
            <a:r>
              <a:rPr lang="en-GB" sz="2200" dirty="0"/>
              <a:t>practices in line with norms for that field</a:t>
            </a:r>
          </a:p>
          <a:p>
            <a:pPr lvl="2">
              <a:spcAft>
                <a:spcPts val="1800"/>
              </a:spcAft>
              <a:buClrTx/>
              <a:buFont typeface="Trebuchet MS" panose="020B0603020202020204" pitchFamily="34" charset="0"/>
              <a:buChar char="–"/>
            </a:pPr>
            <a:r>
              <a:rPr lang="en-GB" sz="2200" dirty="0"/>
              <a:t>use of support services e.g. university storage, subject repositories</a:t>
            </a:r>
            <a:r>
              <a:rPr lang="en-GB" sz="2200" dirty="0" smtClean="0"/>
              <a:t>…</a:t>
            </a:r>
            <a:endParaRPr lang="en-GB" sz="1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Does it seem feasible to implement</a:t>
            </a:r>
            <a:r>
              <a:rPr lang="en-GB" dirty="0" smtClean="0"/>
              <a:t>?</a:t>
            </a:r>
            <a:endParaRPr lang="en-GB" sz="1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Has sufficient </a:t>
            </a:r>
            <a:r>
              <a:rPr lang="en-GB" dirty="0" smtClean="0"/>
              <a:t>detailed information </a:t>
            </a:r>
            <a:r>
              <a:rPr lang="en-GB" dirty="0"/>
              <a:t>been provided</a:t>
            </a:r>
            <a:r>
              <a:rPr lang="en-GB" dirty="0" smtClean="0"/>
              <a:t>?</a:t>
            </a:r>
            <a:endParaRPr lang="en-GB" sz="1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Has advice been sought where needed</a:t>
            </a:r>
            <a:r>
              <a:rPr lang="en-GB" dirty="0" smtClean="0"/>
              <a:t>?</a:t>
            </a:r>
            <a:endParaRPr lang="en-GB" sz="1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/>
              <a:t>Are restrictions and costs properly justified?</a:t>
            </a:r>
          </a:p>
          <a:p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99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we cover?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97165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Developing DMPs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How </a:t>
            </a:r>
            <a:r>
              <a:rPr lang="en-GB" dirty="0" smtClean="0"/>
              <a:t>are funders currently evaluating DMPs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What makes a ‘good’ DMP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Lessons from DART and UK </a:t>
            </a:r>
            <a:r>
              <a:rPr lang="en-GB" dirty="0" smtClean="0"/>
              <a:t>reviewing</a:t>
            </a:r>
            <a:endParaRPr lang="en-GB" dirty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 smtClean="0"/>
              <a:t>Exercise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the information specific enough?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929411"/>
          </a:xfrm>
        </p:spPr>
        <p:txBody>
          <a:bodyPr/>
          <a:lstStyle/>
          <a:p>
            <a:endParaRPr lang="en-GB" dirty="0" smtClean="0"/>
          </a:p>
          <a:p>
            <a:pPr algn="ctr"/>
            <a:r>
              <a:rPr lang="en-GB" i="1" dirty="0" smtClean="0"/>
              <a:t>“we will use suitable formats to ensure that our data can be preserved and sustained over the long term”</a:t>
            </a:r>
          </a:p>
          <a:p>
            <a:endParaRPr lang="en-GB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Which </a:t>
            </a:r>
            <a:r>
              <a:rPr lang="en-GB" dirty="0" smtClean="0"/>
              <a:t>formats? </a:t>
            </a:r>
            <a:r>
              <a:rPr lang="en-GB" dirty="0" smtClean="0"/>
              <a:t>Name them!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Does the team know which are suitable?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Does the chosen repository have preferences?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9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decisions justified?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5001419"/>
          </a:xfrm>
        </p:spPr>
        <p:txBody>
          <a:bodyPr/>
          <a:lstStyle/>
          <a:p>
            <a:endParaRPr lang="en-GB" dirty="0" smtClean="0"/>
          </a:p>
          <a:p>
            <a:pPr algn="ctr"/>
            <a:r>
              <a:rPr lang="en-GB" i="1" dirty="0" smtClean="0"/>
              <a:t>“data will be made available upon request to </a:t>
            </a:r>
          </a:p>
          <a:p>
            <a:pPr algn="ctr"/>
            <a:r>
              <a:rPr lang="en-GB" i="1" dirty="0" smtClean="0"/>
              <a:t>bona fide medieval historians”</a:t>
            </a:r>
          </a:p>
          <a:p>
            <a:pPr algn="ctr"/>
            <a:endParaRPr lang="en-GB" i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Why is it restricted?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Could other communities not reuse the data?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Will the research team be around to handle access requests in the future?</a:t>
            </a: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3176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better response…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algn="ctr"/>
            <a:r>
              <a:rPr lang="en-GB" i="1" dirty="0" smtClean="0"/>
              <a:t>“We will provide MP3 audio files for online dissemination. While this is not an open format, it is well-established and the most widely supported. High-resolution WAV files will be used for the archival master recordings.”</a:t>
            </a:r>
          </a:p>
          <a:p>
            <a:endParaRPr lang="en-GB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Be clear, specific and detailed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Justify decisions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306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it easy for reviewers to evaluate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075240" cy="4497363"/>
          </a:xfrm>
        </p:spPr>
        <p:txBody>
          <a:bodyPr/>
          <a:lstStyle/>
          <a:p>
            <a:pPr algn="ctr"/>
            <a:r>
              <a:rPr lang="en-GB" i="1" dirty="0" smtClean="0"/>
              <a:t>“Online resource development will cost £21,000”</a:t>
            </a:r>
            <a:endParaRPr lang="en-GB" i="1" dirty="0"/>
          </a:p>
          <a:p>
            <a:pPr algn="ctr"/>
            <a:r>
              <a:rPr lang="en-GB" dirty="0" smtClean="0"/>
              <a:t>versus</a:t>
            </a:r>
          </a:p>
          <a:p>
            <a:pPr algn="ctr"/>
            <a:r>
              <a:rPr lang="en-GB" i="1" dirty="0" smtClean="0"/>
              <a:t>“Online resource development, 60 days at £350”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Don’t make reviewers dig around for information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Be consistent in what you say in DMP and proposal</a:t>
            </a:r>
          </a:p>
        </p:txBody>
      </p:sp>
    </p:spTree>
    <p:extLst>
      <p:ext uri="{BB962C8B-B14F-4D97-AF65-F5344CB8AC3E}">
        <p14:creationId xmlns:p14="http://schemas.microsoft.com/office/powerpoint/2010/main" xmlns="" val="18801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from reviewers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20880" cy="525658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/>
              <a:t>First impressions count </a:t>
            </a:r>
          </a:p>
          <a:p>
            <a:pPr marL="936000" lvl="1" indent="-4572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US" sz="2400" dirty="0" smtClean="0"/>
              <a:t>Stick to page limits, follow the template if mandated, provide information in the relevant section…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400" dirty="0" smtClean="0"/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 smtClean="0"/>
              <a:t>Beware blanket copy/paste</a:t>
            </a:r>
          </a:p>
          <a:p>
            <a:pPr marL="936000" lvl="1" indent="-4572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US" sz="2400" dirty="0" smtClean="0"/>
              <a:t>A limited amount of information can be provided as boilerplate text. Always read and adjust to your </a:t>
            </a:r>
            <a:r>
              <a:rPr lang="en-US" sz="2400" dirty="0" smtClean="0"/>
              <a:t>project.</a:t>
            </a:r>
            <a:endParaRPr lang="en-US" sz="2400" dirty="0" smtClean="0"/>
          </a:p>
          <a:p>
            <a:pPr marL="457200" indent="-457200">
              <a:buFontTx/>
              <a:buChar char="-"/>
            </a:pPr>
            <a:endParaRPr lang="en-US" sz="1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/>
              <a:t>Avoid hyperbole, buzzwords and jargon</a:t>
            </a:r>
          </a:p>
          <a:p>
            <a:pPr marL="936000" lvl="1" indent="-4572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US" sz="2400" dirty="0" smtClean="0"/>
              <a:t>Stick </a:t>
            </a:r>
            <a:r>
              <a:rPr lang="en-US" sz="2400" dirty="0" smtClean="0"/>
              <a:t>to clear statements and the strength of your technical approach will evidence itself. </a:t>
            </a:r>
            <a:r>
              <a:rPr lang="en-US" sz="2400" dirty="0" smtClean="0"/>
              <a:t>Remember to explain abbreviations.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3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/>
              <a:t>Be clear and inspire trust in your plan</a:t>
            </a:r>
            <a:endParaRPr lang="en-US" sz="3400" dirty="0" smtClean="0"/>
          </a:p>
          <a:p>
            <a:pPr marL="914400" lvl="1" indent="-457200">
              <a:spcBef>
                <a:spcPts val="600"/>
              </a:spcBef>
              <a:buClrTx/>
              <a:buFont typeface="Calibri" pitchFamily="34" charset="0"/>
              <a:buChar char="–"/>
            </a:pPr>
            <a:r>
              <a:rPr lang="en-GB" sz="2400" dirty="0" smtClean="0"/>
              <a:t>M</a:t>
            </a:r>
            <a:r>
              <a:rPr lang="nl-NL" sz="2400" dirty="0" smtClean="0"/>
              <a:t>ention the agreements you have made with service providers</a:t>
            </a:r>
          </a:p>
          <a:p>
            <a:pPr marL="914400" lvl="1" indent="-457200">
              <a:spcBef>
                <a:spcPts val="600"/>
              </a:spcBef>
              <a:buClrTx/>
              <a:buFont typeface="Calibri" pitchFamily="34" charset="0"/>
              <a:buChar char="–"/>
            </a:pPr>
            <a:r>
              <a:rPr lang="nl-NL" sz="2400" dirty="0" smtClean="0"/>
              <a:t>Make all </a:t>
            </a:r>
            <a:r>
              <a:rPr lang="nl-NL" sz="2400" dirty="0" smtClean="0"/>
              <a:t>project </a:t>
            </a:r>
            <a:r>
              <a:rPr lang="nl-NL" sz="2400" dirty="0" smtClean="0"/>
              <a:t>partners contribute and commit to the </a:t>
            </a:r>
            <a:r>
              <a:rPr lang="nl-NL" sz="2400" dirty="0" smtClean="0"/>
              <a:t>DMP</a:t>
            </a:r>
          </a:p>
          <a:p>
            <a:pPr marL="914400" lvl="1" indent="-457200">
              <a:spcBef>
                <a:spcPts val="600"/>
              </a:spcBef>
              <a:buClrTx/>
              <a:buFont typeface="Calibri" pitchFamily="34" charset="0"/>
              <a:buChar char="–"/>
            </a:pPr>
            <a:r>
              <a:rPr lang="nl-NL" sz="2400" dirty="0" smtClean="0"/>
              <a:t>Mention </a:t>
            </a:r>
            <a:r>
              <a:rPr lang="nl-NL" sz="2400" dirty="0" smtClean="0"/>
              <a:t>community </a:t>
            </a:r>
            <a:r>
              <a:rPr lang="nl-NL" sz="2400" dirty="0" smtClean="0"/>
              <a:t>procedures or good </a:t>
            </a:r>
            <a:r>
              <a:rPr lang="nl-NL" sz="2400" dirty="0" smtClean="0"/>
              <a:t>practices, </a:t>
            </a:r>
            <a:r>
              <a:rPr lang="nl-NL" sz="2400" dirty="0" smtClean="0"/>
              <a:t>but avoid lip service</a:t>
            </a:r>
          </a:p>
          <a:p>
            <a:pPr marL="914400" lvl="1" indent="-457200">
              <a:spcBef>
                <a:spcPts val="600"/>
              </a:spcBef>
              <a:buClrTx/>
              <a:buFont typeface="Calibri" pitchFamily="34" charset="0"/>
              <a:buChar char="–"/>
            </a:pPr>
            <a:endParaRPr lang="nl-NL" sz="2400" dirty="0" smtClean="0"/>
          </a:p>
          <a:p>
            <a:pPr marL="914400" lvl="1" indent="-457200">
              <a:spcBef>
                <a:spcPts val="600"/>
              </a:spcBef>
            </a:pPr>
            <a:endParaRPr lang="nl-NL" sz="2400" dirty="0" smtClean="0"/>
          </a:p>
          <a:p>
            <a:pPr marL="914400" lvl="1" indent="-457200">
              <a:buClrTx/>
              <a:buFont typeface="Calibri" pitchFamily="34" charset="0"/>
              <a:buChar char="–"/>
            </a:pPr>
            <a:endParaRPr lang="en-US" sz="2400" dirty="0" smtClean="0"/>
          </a:p>
          <a:p>
            <a:pPr marL="457200" indent="-457200">
              <a:buFont typeface="Calibri" pitchFamily="34" charset="0"/>
              <a:buChar char="–"/>
            </a:pP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Common themes to cover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0484" y="1608992"/>
            <a:ext cx="8459988" cy="4772336"/>
          </a:xfrm>
        </p:spPr>
        <p:txBody>
          <a:bodyPr>
            <a:normAutofit/>
          </a:bodyPr>
          <a:lstStyle/>
          <a:p>
            <a:pPr marL="640080" indent="-457200" defTabSz="457200">
              <a:lnSpc>
                <a:spcPct val="85000"/>
              </a:lnSpc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 pitchFamily="34" charset="-128"/>
              </a:rPr>
              <a:t>Data Description</a:t>
            </a:r>
          </a:p>
          <a:p>
            <a:pPr marL="640080" indent="-457200" defTabSz="457200">
              <a:lnSpc>
                <a:spcPct val="85000"/>
              </a:lnSpc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 pitchFamily="34" charset="-128"/>
              </a:rPr>
              <a:t>Standards and Metadata                      			</a:t>
            </a:r>
            <a:endParaRPr lang="en-GB" i="1" dirty="0">
              <a:ea typeface="ＭＳ Ｐゴシック" pitchFamily="34" charset="-128"/>
            </a:endParaRPr>
          </a:p>
          <a:p>
            <a:pPr marL="640080" indent="-457200" defTabSz="457200">
              <a:lnSpc>
                <a:spcPct val="85000"/>
              </a:lnSpc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 pitchFamily="34" charset="-128"/>
              </a:rPr>
              <a:t>Data Sharing                                                  		</a:t>
            </a:r>
            <a:endParaRPr lang="en-GB" i="1" dirty="0">
              <a:ea typeface="ＭＳ Ｐゴシック" pitchFamily="34" charset="-128"/>
            </a:endParaRPr>
          </a:p>
          <a:p>
            <a:pPr marL="640080" indent="-457200" defTabSz="457200">
              <a:lnSpc>
                <a:spcPct val="85000"/>
              </a:lnSpc>
              <a:spcBef>
                <a:spcPts val="24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 pitchFamily="34" charset="-128"/>
              </a:rPr>
              <a:t>Archiving and preservation</a:t>
            </a:r>
          </a:p>
          <a:p>
            <a:pPr marL="742950" lvl="1" indent="-285750" defTabSz="457200">
              <a:lnSpc>
                <a:spcPct val="85000"/>
              </a:lnSpc>
              <a:spcBef>
                <a:spcPts val="1800"/>
              </a:spcBef>
              <a:defRPr/>
            </a:pPr>
            <a:endParaRPr lang="en-GB" sz="19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Description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9716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Is there a </a:t>
            </a:r>
            <a:r>
              <a:rPr lang="en-GB" b="1" dirty="0" smtClean="0"/>
              <a:t>full</a:t>
            </a:r>
            <a:r>
              <a:rPr lang="en-GB" dirty="0" smtClean="0"/>
              <a:t> </a:t>
            </a:r>
            <a:r>
              <a:rPr lang="en-GB" dirty="0"/>
              <a:t>description of the data to be produced</a:t>
            </a:r>
            <a:r>
              <a:rPr lang="en-GB" dirty="0" smtClean="0"/>
              <a:t>? Statistics about the size, quantity and duration help reviewers to get a proper sense of scale.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If </a:t>
            </a:r>
            <a:r>
              <a:rPr lang="en-GB" dirty="0"/>
              <a:t>third-party data will be reused, </a:t>
            </a:r>
            <a:r>
              <a:rPr lang="en-GB" dirty="0" smtClean="0"/>
              <a:t>or the project will work with human subjects, has </a:t>
            </a:r>
            <a:r>
              <a:rPr lang="en-GB" dirty="0"/>
              <a:t>sharing been considered in the </a:t>
            </a:r>
            <a:r>
              <a:rPr lang="en-GB" dirty="0" smtClean="0"/>
              <a:t>consent and licence agreements</a:t>
            </a:r>
            <a:r>
              <a:rPr lang="en-GB" dirty="0"/>
              <a:t>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3272" cy="683994"/>
          </a:xfrm>
        </p:spPr>
        <p:txBody>
          <a:bodyPr/>
          <a:lstStyle/>
          <a:p>
            <a:r>
              <a:rPr lang="en-GB" dirty="0"/>
              <a:t>Standards and Metadata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36312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Are metadata standards being used?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Will sufficient metadata and documentation be provided to allow others </a:t>
            </a:r>
            <a:r>
              <a:rPr lang="en-GB" dirty="0"/>
              <a:t>to find, understand and reuse the data?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Is the choice of file format explained, so it is clear that appropriate decisions have been made?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93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731"/>
            <a:ext cx="8229600" cy="47658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3000" dirty="0"/>
              <a:t>Is it clear which data will be shared and with whom?</a:t>
            </a:r>
          </a:p>
          <a:p>
            <a:pPr marL="1080000" lvl="4" indent="-504000">
              <a:spcAft>
                <a:spcPts val="1200"/>
              </a:spcAft>
              <a:buClrTx/>
              <a:buFont typeface="Trebuchet MS" panose="020B0603020202020204" pitchFamily="34" charset="0"/>
              <a:buChar char="–"/>
            </a:pPr>
            <a:r>
              <a:rPr lang="en-GB" dirty="0"/>
              <a:t>Are opportunities to share data openly maximised? e.g. by seeking consent to share, anonymising data…</a:t>
            </a:r>
          </a:p>
          <a:p>
            <a:pPr marL="1080000" lvl="4" indent="-504000">
              <a:spcAft>
                <a:spcPts val="1200"/>
              </a:spcAft>
              <a:buClrTx/>
              <a:buFont typeface="Trebuchet MS" panose="020B0603020202020204" pitchFamily="34" charset="0"/>
              <a:buChar char="–"/>
            </a:pPr>
            <a:r>
              <a:rPr lang="en-GB" dirty="0"/>
              <a:t>If data can’t be shared, are the reasons why explained?</a:t>
            </a:r>
          </a:p>
          <a:p>
            <a:endParaRPr lang="en-GB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/>
              <a:t>How will the data be shared? e.g. deposit in repository</a:t>
            </a: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000" dirty="0" smtClean="0"/>
              <a:t>If </a:t>
            </a:r>
            <a:r>
              <a:rPr lang="en-GB" sz="3000" dirty="0"/>
              <a:t>an embargo period is planned, is that in line with norms for that discipline?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6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98878" cy="990600"/>
          </a:xfrm>
        </p:spPr>
        <p:txBody>
          <a:bodyPr>
            <a:normAutofit/>
          </a:bodyPr>
          <a:lstStyle/>
          <a:p>
            <a:r>
              <a:rPr lang="en-GB" dirty="0"/>
              <a:t>Archiving and Preservation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2816"/>
            <a:ext cx="8326316" cy="451094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Will the research data be deposited in a suitable community database, repository or archive?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Is it clear which data should be preserved and for how long?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Are there any costs associated with preservation, and if so, how will these be covered?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86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405446" cy="4525963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en-GB" dirty="0" smtClean="0">
                <a:latin typeface="+mn-lt"/>
                <a:cs typeface="Calibri" pitchFamily="34" charset="0"/>
              </a:rPr>
              <a:t>A DMP is a brief </a:t>
            </a:r>
            <a:r>
              <a:rPr lang="en-GB" dirty="0">
                <a:latin typeface="+mn-lt"/>
                <a:cs typeface="Calibri" pitchFamily="34" charset="0"/>
              </a:rPr>
              <a:t>plan </a:t>
            </a:r>
            <a:r>
              <a:rPr lang="en-GB" dirty="0" smtClean="0">
                <a:latin typeface="+mn-lt"/>
                <a:cs typeface="Calibri" pitchFamily="34" charset="0"/>
              </a:rPr>
              <a:t>to </a:t>
            </a:r>
            <a:r>
              <a:rPr lang="en-GB" dirty="0">
                <a:latin typeface="+mn-lt"/>
                <a:cs typeface="Calibri" pitchFamily="34" charset="0"/>
              </a:rPr>
              <a:t>define: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  <a:cs typeface="Calibri" pitchFamily="34" charset="0"/>
              </a:rPr>
              <a:t>  </a:t>
            </a:r>
            <a:r>
              <a:rPr lang="en-GB" dirty="0">
                <a:latin typeface="+mn-lt"/>
                <a:cs typeface="Calibri" pitchFamily="34" charset="0"/>
              </a:rPr>
              <a:t>how the data will be created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Calibri" pitchFamily="34" charset="0"/>
              </a:rPr>
              <a:t>  how it will be documented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Calibri" pitchFamily="34" charset="0"/>
              </a:rPr>
              <a:t>  who will be able to access it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Calibri" pitchFamily="34" charset="0"/>
              </a:rPr>
              <a:t>  where it will be stored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Calibri" pitchFamily="34" charset="0"/>
              </a:rPr>
              <a:t>  who will back it up</a:t>
            </a:r>
          </a:p>
          <a:p>
            <a:pPr marL="360000" indent="-3600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Calibri" pitchFamily="34" charset="0"/>
              </a:rPr>
              <a:t>  whether (and how) it will be shared &amp; preserved</a:t>
            </a:r>
          </a:p>
          <a:p>
            <a:pPr>
              <a:buFontTx/>
              <a:buNone/>
              <a:defRPr/>
            </a:pPr>
            <a:endParaRPr lang="en-GB" dirty="0">
              <a:latin typeface="+mn-lt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dirty="0">
                <a:latin typeface="+mn-lt"/>
                <a:cs typeface="Calibri" pitchFamily="34" charset="0"/>
              </a:rPr>
              <a:t>DMPs are often submitted as part of grant applications, but are useful whenever researchers are creating data.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2183" cy="792162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+mn-lt"/>
              </a:rPr>
              <a:t>What is a DMP?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DART - D</a:t>
            </a:r>
            <a:r>
              <a:rPr lang="en-GB" b="0" dirty="0" smtClean="0"/>
              <a:t>MPs as </a:t>
            </a:r>
            <a:r>
              <a:rPr lang="en-GB" dirty="0" smtClean="0"/>
              <a:t>A R</a:t>
            </a:r>
            <a:r>
              <a:rPr lang="en-GB" b="0" dirty="0" smtClean="0"/>
              <a:t>esearch </a:t>
            </a:r>
            <a:r>
              <a:rPr lang="en-GB" dirty="0" smtClean="0"/>
              <a:t>T</a:t>
            </a:r>
            <a:r>
              <a:rPr lang="en-GB" b="0" dirty="0" smtClean="0"/>
              <a:t>ool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13387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GB" dirty="0" smtClean="0"/>
              <a:t>A 3 year IMLS funded project run across 5 US </a:t>
            </a:r>
            <a:r>
              <a:rPr lang="en-GB" dirty="0" err="1" smtClean="0"/>
              <a:t>unis</a:t>
            </a:r>
            <a:endParaRPr lang="en-GB" dirty="0" smtClean="0"/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GB" dirty="0" smtClean="0"/>
              <a:t>Developed an analytic rubric to standardize the review of data management plans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GB" dirty="0" smtClean="0"/>
              <a:t>Analysed DMPs to inform expansion or development of research data services at academic libraries</a:t>
            </a:r>
          </a:p>
          <a:p>
            <a:pPr marL="457200" indent="-457200" algn="ctr"/>
            <a:r>
              <a:rPr lang="en-GB" dirty="0" smtClean="0">
                <a:hlinkClick r:id="rId2"/>
              </a:rPr>
              <a:t>https://osf.io/kh2y6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5661247"/>
            <a:ext cx="3248994" cy="1129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DART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8457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400" dirty="0" smtClean="0"/>
              <a:t>Lots of useful info about what is going well and not</a:t>
            </a:r>
          </a:p>
          <a:p>
            <a:pPr marL="817200" lvl="1" indent="-3600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dirty="0" smtClean="0"/>
              <a:t>Basics often missing, 20-50% of plans didn’t mention file formats</a:t>
            </a:r>
          </a:p>
          <a:p>
            <a:pPr marL="817200" lvl="1" indent="-3600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dirty="0" smtClean="0"/>
              <a:t>Data sharing most formalised in Geo and Bio (high use of repos)</a:t>
            </a:r>
          </a:p>
          <a:p>
            <a:pPr marL="817200" lvl="1" indent="-3600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dirty="0" smtClean="0"/>
              <a:t>Many others proposed to share via website or on request</a:t>
            </a:r>
          </a:p>
          <a:p>
            <a:pPr marL="817200" lvl="1" indent="-360000">
              <a:spcBef>
                <a:spcPts val="600"/>
              </a:spcBef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dirty="0" smtClean="0"/>
              <a:t>Metadata wasn’t addressed in majority of plans</a:t>
            </a:r>
          </a:p>
          <a:p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400" dirty="0" smtClean="0"/>
              <a:t>Analysing DMPs can help you to target support services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3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400" dirty="0" smtClean="0"/>
              <a:t>When evaluating, assess what the DMP guidelines stipulate, not what you think the DMP should include!</a:t>
            </a:r>
          </a:p>
          <a:p>
            <a:endParaRPr lang="en-GB" dirty="0" smtClean="0"/>
          </a:p>
          <a:p>
            <a:r>
              <a:rPr lang="en-GB" sz="2200" dirty="0" smtClean="0">
                <a:hlinkClick r:id="rId2"/>
              </a:rPr>
              <a:t>www.dcc.ac.uk/sites/default/files/documents/IDCC16/Workshop8 /Whitmire_DARTPres.pdf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rubrics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Collaboration established by Mary Donaldson to develop rubrics for major research funders.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All RCUK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Wellcome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NIHR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H2020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rubric for the 'ideal' non-funded DMP</a:t>
            </a:r>
          </a:p>
          <a:p>
            <a:endParaRPr lang="en-GB" dirty="0" smtClean="0"/>
          </a:p>
          <a:p>
            <a:pPr algn="ctr"/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research-data-network.readme.io/docs/compliance-tools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framework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075612" cy="337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1717848"/>
                <a:gridCol w="2024261"/>
                <a:gridCol w="20189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Performance</a:t>
                      </a:r>
                      <a:r>
                        <a:rPr lang="en-GB" sz="1600" baseline="0" dirty="0" smtClean="0"/>
                        <a:t> criteria </a:t>
                      </a:r>
                    </a:p>
                    <a:p>
                      <a:r>
                        <a:rPr lang="en-GB" sz="1600" b="0" baseline="0" dirty="0" smtClean="0"/>
                        <a:t>(based on f</a:t>
                      </a:r>
                      <a:r>
                        <a:rPr lang="en-GB" sz="1600" b="0" dirty="0" smtClean="0"/>
                        <a:t>under reqs )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Detailed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Performance Levels</a:t>
                      </a:r>
                    </a:p>
                    <a:p>
                      <a:pPr algn="ctr"/>
                      <a:r>
                        <a:rPr lang="en-GB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Incomplete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 addressed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Summary of digital outputs and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provides a clear description … 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is insufficient information to assess whether the overall plans are sound.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unclear what will be created or how. 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2a. Standards and formats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2b.</a:t>
                      </a:r>
                      <a:r>
                        <a:rPr lang="en-GB" sz="1400" baseline="0" dirty="0" smtClean="0"/>
                        <a:t> Hardware and software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2c....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20888"/>
            <a:ext cx="7200800" cy="3888432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dirty="0" smtClean="0">
                <a:hlinkClick r:id="rId2"/>
              </a:rPr>
              <a:t>www.dcc.ac.uk/resources/ </a:t>
            </a:r>
          </a:p>
          <a:p>
            <a:pPr algn="ctr">
              <a:defRPr/>
            </a:pPr>
            <a:r>
              <a:rPr lang="en-GB" sz="3200" dirty="0" smtClean="0">
                <a:hlinkClick r:id="rId2"/>
              </a:rPr>
              <a:t>data-management-plans</a:t>
            </a:r>
            <a:r>
              <a:rPr lang="en-GB" sz="3200" dirty="0" smtClean="0"/>
              <a:t> 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</a:t>
            </a:r>
            <a:r>
              <a:rPr lang="en-GB" sz="3200" dirty="0" smtClean="0"/>
              <a:t>@DMPonline </a:t>
            </a:r>
            <a:r>
              <a:rPr lang="en-GB" sz="3200" dirty="0"/>
              <a:t>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88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Exercise on reviewing DMPs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(Skim) </a:t>
            </a:r>
            <a:r>
              <a:rPr lang="en-GB" dirty="0" smtClean="0"/>
              <a:t>read </a:t>
            </a:r>
            <a:r>
              <a:rPr lang="en-GB" dirty="0" smtClean="0"/>
              <a:t>one of the H2020 plans to get a sense of the project, the data and plans for sharing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Assess the DMP against </a:t>
            </a:r>
            <a:r>
              <a:rPr lang="en-GB" dirty="0" smtClean="0"/>
              <a:t>the rubric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Identify key strengths and weaknesses</a:t>
            </a:r>
          </a:p>
          <a:p>
            <a:pPr marL="457200" indent="-457200">
              <a:spcAft>
                <a:spcPts val="3000"/>
              </a:spcAft>
              <a:buFont typeface="Arial" pitchFamily="34" charset="0"/>
              <a:buChar char="•"/>
            </a:pPr>
            <a:r>
              <a:rPr lang="en-GB" dirty="0" smtClean="0"/>
              <a:t>Suggest changes / revisions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79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683994"/>
          </a:xfrm>
        </p:spPr>
        <p:txBody>
          <a:bodyPr/>
          <a:lstStyle/>
          <a:p>
            <a:r>
              <a:rPr lang="en-GB" dirty="0" smtClean="0"/>
              <a:t>Benefits of DMPs for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75240" cy="4641379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Opportunity to engage with researchers and improve RDM practice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Raise awareness of support available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Collate information to inform service delivery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Ensure the University is not exposed to </a:t>
            </a:r>
            <a:r>
              <a:rPr lang="en-GB" dirty="0" smtClean="0"/>
              <a:t>risk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Ability to recover costs via grants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345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683994"/>
          </a:xfrm>
        </p:spPr>
        <p:txBody>
          <a:bodyPr/>
          <a:lstStyle/>
          <a:p>
            <a:r>
              <a:rPr lang="en-GB" dirty="0" smtClean="0"/>
              <a:t>Costs to write into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075240" cy="547260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800" dirty="0" smtClean="0"/>
              <a:t>Charges for additional storage</a:t>
            </a:r>
          </a:p>
          <a:p>
            <a:pPr marL="720000" lvl="2" indent="-180000"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sz="2600" dirty="0" smtClean="0"/>
              <a:t> 5TB free, then £1500 </a:t>
            </a:r>
            <a:r>
              <a:rPr lang="en-GB" sz="2600" dirty="0" smtClean="0"/>
              <a:t>per </a:t>
            </a:r>
            <a:r>
              <a:rPr lang="en-GB" sz="2600" dirty="0" smtClean="0"/>
              <a:t>TB at Bristol</a:t>
            </a:r>
          </a:p>
          <a:p>
            <a:pPr marL="720000" lvl="2" indent="-180000">
              <a:spcAft>
                <a:spcPts val="1800"/>
              </a:spcAft>
              <a:buClrTx/>
              <a:buFont typeface="Calibri" pitchFamily="34" charset="0"/>
              <a:buChar char="–"/>
            </a:pPr>
            <a:r>
              <a:rPr lang="en-GB" sz="2600" dirty="0" smtClean="0"/>
              <a:t> </a:t>
            </a:r>
            <a:r>
              <a:rPr lang="en-GB" sz="2600" dirty="0" smtClean="0"/>
              <a:t>0.5TB free, then £</a:t>
            </a:r>
            <a:r>
              <a:rPr lang="en-GB" sz="2600" dirty="0" smtClean="0"/>
              <a:t>175 per TB per annum</a:t>
            </a:r>
            <a:r>
              <a:rPr lang="en-GB" sz="2600" dirty="0" smtClean="0"/>
              <a:t> at Edinburgh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800" dirty="0" smtClean="0"/>
              <a:t>Deposit </a:t>
            </a:r>
            <a:r>
              <a:rPr lang="en-GB" sz="3800" dirty="0" smtClean="0"/>
              <a:t>charges for preservation</a:t>
            </a:r>
          </a:p>
          <a:p>
            <a:pPr marL="720000" lvl="2" indent="-180000"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sz="2600" dirty="0" smtClean="0"/>
              <a:t>£4/GB for datasets above </a:t>
            </a:r>
            <a:r>
              <a:rPr lang="en-GB" sz="2600" dirty="0" smtClean="0"/>
              <a:t>20GB at </a:t>
            </a:r>
            <a:r>
              <a:rPr lang="en-GB" sz="2600" dirty="0" smtClean="0"/>
              <a:t>Cambridge</a:t>
            </a:r>
          </a:p>
          <a:p>
            <a:pPr marL="720000" lvl="2" indent="-180000"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sz="2600" dirty="0" smtClean="0"/>
              <a:t>For data packages in excess of the 20GB size limit, submitters will be charged $50 for each additional 10GB, or part </a:t>
            </a:r>
            <a:r>
              <a:rPr lang="en-GB" sz="2600" dirty="0" smtClean="0"/>
              <a:t>thereof at </a:t>
            </a:r>
            <a:r>
              <a:rPr lang="en-GB" sz="2600" dirty="0" smtClean="0"/>
              <a:t>Dryad</a:t>
            </a:r>
          </a:p>
          <a:p>
            <a:pPr marL="720000" lvl="2" indent="-180000">
              <a:spcAft>
                <a:spcPts val="600"/>
              </a:spcAft>
              <a:buClrTx/>
              <a:buFont typeface="Calibri" pitchFamily="34" charset="0"/>
              <a:buChar char="–"/>
            </a:pPr>
            <a:r>
              <a:rPr lang="en-GB" sz="2600" dirty="0" err="1" smtClean="0"/>
              <a:t>Zenodo</a:t>
            </a:r>
            <a:r>
              <a:rPr lang="en-GB" sz="2600" dirty="0" smtClean="0"/>
              <a:t> </a:t>
            </a:r>
            <a:r>
              <a:rPr lang="en-GB" sz="2600" dirty="0" smtClean="0"/>
              <a:t>currently accept up to 50GB per </a:t>
            </a:r>
            <a:r>
              <a:rPr lang="en-GB" sz="2600" dirty="0" smtClean="0"/>
              <a:t>dataset, but cannot </a:t>
            </a:r>
            <a:r>
              <a:rPr lang="en-GB" sz="2600" dirty="0" smtClean="0"/>
              <a:t>offer infinite space for free, so donations from heavy users towards sustainability are encouraged</a:t>
            </a:r>
            <a:r>
              <a:rPr lang="en-GB" sz="2600" dirty="0" smtClean="0"/>
              <a:t>.</a:t>
            </a:r>
          </a:p>
          <a:p>
            <a:pPr marL="720000" lvl="2" indent="-180000">
              <a:buClrTx/>
              <a:buNone/>
            </a:pPr>
            <a:endParaRPr lang="en-GB" sz="2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800" dirty="0" smtClean="0"/>
              <a:t>Staff time for data management support, or outsourcing certain activities e.g. </a:t>
            </a:r>
            <a:r>
              <a:rPr lang="en-GB" sz="3800" dirty="0" smtClean="0"/>
              <a:t>transcription...</a:t>
            </a:r>
            <a:endParaRPr lang="en-GB" sz="3800" dirty="0" smtClean="0"/>
          </a:p>
          <a:p>
            <a:endParaRPr lang="en-GB" dirty="0" smtClean="0"/>
          </a:p>
          <a:p>
            <a:r>
              <a:rPr lang="en-GB" sz="3300" dirty="0" smtClean="0"/>
              <a:t>UK Data Service </a:t>
            </a:r>
            <a:r>
              <a:rPr lang="en-GB" sz="3300" dirty="0" smtClean="0"/>
              <a:t>costing checklist - </a:t>
            </a:r>
            <a:r>
              <a:rPr lang="en-GB" sz="3300" dirty="0" smtClean="0">
                <a:hlinkClick r:id="rId2"/>
              </a:rPr>
              <a:t>http://</a:t>
            </a:r>
            <a:r>
              <a:rPr lang="en-GB" sz="3300" dirty="0" smtClean="0">
                <a:hlinkClick r:id="rId2"/>
              </a:rPr>
              <a:t>www.data-archive.ac.uk/create-manage/planning-for-sharing/costing</a:t>
            </a:r>
            <a:r>
              <a:rPr lang="en-GB" sz="3300" dirty="0" smtClean="0"/>
              <a:t> </a:t>
            </a:r>
          </a:p>
          <a:p>
            <a:endParaRPr lang="en-GB" sz="1500" dirty="0" smtClean="0"/>
          </a:p>
          <a:p>
            <a:r>
              <a:rPr lang="en-GB" sz="3300" dirty="0" smtClean="0"/>
              <a:t>Anticipating </a:t>
            </a:r>
            <a:r>
              <a:rPr lang="en-GB" sz="3300" dirty="0" smtClean="0"/>
              <a:t>the costs of RDM </a:t>
            </a:r>
            <a:r>
              <a:rPr lang="en-GB" sz="3300" dirty="0" smtClean="0"/>
              <a:t>activities, University of Bristol guide </a:t>
            </a:r>
            <a:r>
              <a:rPr lang="en-GB" sz="3300" dirty="0" smtClean="0"/>
              <a:t>- </a:t>
            </a:r>
            <a:r>
              <a:rPr lang="en-GB" sz="3300" dirty="0" smtClean="0">
                <a:hlinkClick r:id="rId3"/>
              </a:rPr>
              <a:t>https://drive.google.com/drive/folders/0B-sxe4ro-QTTSzlIRDBUeHlGY0U</a:t>
            </a:r>
            <a:r>
              <a:rPr lang="en-GB" sz="3300" dirty="0" smtClean="0"/>
              <a:t> </a:t>
            </a:r>
            <a:endParaRPr lang="en-GB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4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What data organisation would a re-user like?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5294" cy="868362"/>
          </a:xfrm>
        </p:spPr>
        <p:txBody>
          <a:bodyPr>
            <a:noAutofit/>
          </a:bodyPr>
          <a:lstStyle/>
          <a:p>
            <a:r>
              <a:rPr lang="nl-NL" dirty="0"/>
              <a:t>Planning trick 1: think backwards</a:t>
            </a:r>
          </a:p>
        </p:txBody>
      </p:sp>
      <p:grpSp>
        <p:nvGrpSpPr>
          <p:cNvPr id="2" name="Groeperen 27"/>
          <p:cNvGrpSpPr/>
          <p:nvPr/>
        </p:nvGrpSpPr>
        <p:grpSpPr>
          <a:xfrm>
            <a:off x="5536757" y="2634260"/>
            <a:ext cx="2832065" cy="2728223"/>
            <a:chOff x="5536757" y="2634260"/>
            <a:chExt cx="2832065" cy="2728223"/>
          </a:xfrm>
        </p:grpSpPr>
        <p:pic>
          <p:nvPicPr>
            <p:cNvPr id="14" name="Picture 2" descr="http://datasupport.researchdata.nl/uploads/pics/folderstructuur_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757" y="2634260"/>
              <a:ext cx="2832065" cy="27282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243" y="2820366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9" name="Picture 4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243" y="3349047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0" name="Picture 4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876" y="3898226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7058191"/>
              </p:ext>
            </p:extLst>
          </p:nvPr>
        </p:nvGraphicFramePr>
        <p:xfrm>
          <a:off x="-1501098" y="21077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 flipH="1">
            <a:off x="1295401" y="2107750"/>
            <a:ext cx="258723" cy="71261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457200" y="2107750"/>
            <a:ext cx="388189" cy="71261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977423" y="2085842"/>
            <a:ext cx="74614" cy="71261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14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902"/>
            <a:ext cx="8322023" cy="868362"/>
          </a:xfrm>
        </p:spPr>
        <p:txBody>
          <a:bodyPr>
            <a:normAutofit/>
          </a:bodyPr>
          <a:lstStyle/>
          <a:p>
            <a:r>
              <a:rPr lang="nl-NL" dirty="0"/>
              <a:t>Data organisation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1034935"/>
            <a:ext cx="7607720" cy="521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34" y="6396335"/>
            <a:ext cx="8794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nl-NL" sz="1400" dirty="0">
                <a:ea typeface="ＭＳ Ｐゴシック" charset="-128"/>
                <a:hlinkClick r:id="rId3"/>
              </a:rPr>
              <a:t>http://datasupport.researchdata.nl/en/start-de-cursus/iii-onderzoeksfase/organising-data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179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990"/>
            <a:ext cx="8496944" cy="868362"/>
          </a:xfrm>
        </p:spPr>
        <p:txBody>
          <a:bodyPr>
            <a:noAutofit/>
          </a:bodyPr>
          <a:lstStyle/>
          <a:p>
            <a:r>
              <a:rPr lang="nl-NL" sz="3600" dirty="0" smtClean="0">
                <a:latin typeface="+mn-lt"/>
              </a:rPr>
              <a:t>Planning trick 2: include RDM stakeholders</a:t>
            </a:r>
            <a:endParaRPr lang="nl-NL" sz="3600" dirty="0">
              <a:latin typeface="+mn-lt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44415" y="1371604"/>
            <a:ext cx="5124450" cy="4676775"/>
            <a:chOff x="3309971" y="2180706"/>
            <a:chExt cx="5124417" cy="4677294"/>
          </a:xfrm>
        </p:grpSpPr>
        <p:pic>
          <p:nvPicPr>
            <p:cNvPr id="5" name="Picture 3" descr="Screen Shot 2012-12-17 at 11.54.04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971" y="2180706"/>
              <a:ext cx="5124417" cy="467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/>
            <p:nvPr/>
          </p:nvSpPr>
          <p:spPr>
            <a:xfrm>
              <a:off x="6529400" y="4090680"/>
              <a:ext cx="996944" cy="22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Rectangle 15"/>
            <p:cNvSpPr/>
            <p:nvPr/>
          </p:nvSpPr>
          <p:spPr>
            <a:xfrm>
              <a:off x="5153046" y="6303901"/>
              <a:ext cx="727070" cy="16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4" name="Groeperen 33"/>
          <p:cNvGrpSpPr/>
          <p:nvPr/>
        </p:nvGrpSpPr>
        <p:grpSpPr>
          <a:xfrm>
            <a:off x="-270108" y="1364313"/>
            <a:ext cx="9642942" cy="4684066"/>
            <a:chOff x="-270108" y="1364313"/>
            <a:chExt cx="9642942" cy="4684066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7128650" y="1364313"/>
              <a:ext cx="1758012" cy="2386776"/>
              <a:chOff x="7122128" y="2960706"/>
              <a:chExt cx="1318490" cy="1790136"/>
            </a:xfrm>
          </p:grpSpPr>
          <p:pic>
            <p:nvPicPr>
              <p:cNvPr id="21" name="Picture 6" descr="databelei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128" y="2960706"/>
                <a:ext cx="1318490" cy="126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19"/>
              <p:cNvSpPr txBox="1"/>
              <p:nvPr/>
            </p:nvSpPr>
            <p:spPr>
              <a:xfrm>
                <a:off x="7229372" y="4142916"/>
                <a:ext cx="1114409" cy="6079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867" b="1">
                    <a:solidFill>
                      <a:srgbClr val="DC0000"/>
                    </a:solidFill>
                    <a:latin typeface="Arial"/>
                    <a:ea typeface="ＭＳ Ｐゴシック" charset="0"/>
                    <a:cs typeface="Arial"/>
                  </a:rPr>
                  <a:t>Institution</a:t>
                </a:r>
              </a:p>
              <a:p>
                <a:pPr algn="ctr">
                  <a:defRPr/>
                </a:pPr>
                <a:r>
                  <a:rPr lang="en-US" sz="1400" b="1">
                    <a:solidFill>
                      <a:srgbClr val="00A7D4"/>
                    </a:solidFill>
                    <a:latin typeface="Arial"/>
                    <a:ea typeface="ＭＳ Ｐゴシック" charset="0"/>
                    <a:cs typeface="Arial"/>
                  </a:rPr>
                  <a:t>RDM policy</a:t>
                </a:r>
              </a:p>
              <a:p>
                <a:pPr algn="ctr">
                  <a:defRPr/>
                </a:pPr>
                <a:r>
                  <a:rPr lang="en-US" sz="1400" b="1">
                    <a:solidFill>
                      <a:srgbClr val="00A7D4"/>
                    </a:solidFill>
                    <a:latin typeface="Arial"/>
                    <a:ea typeface="ＭＳ Ｐゴシック" charset="0"/>
                    <a:cs typeface="Arial"/>
                  </a:rPr>
                  <a:t>Facilities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299214" y="4282560"/>
              <a:ext cx="3073620" cy="1765819"/>
              <a:chOff x="0" y="2180706"/>
              <a:chExt cx="2305182" cy="1324404"/>
            </a:xfrm>
          </p:grpSpPr>
          <p:grpSp>
            <p:nvGrpSpPr>
              <p:cNvPr id="10" name="Group 18"/>
              <p:cNvGrpSpPr>
                <a:grpSpLocks/>
              </p:cNvGrpSpPr>
              <p:nvPr/>
            </p:nvGrpSpPr>
            <p:grpSpPr bwMode="auto">
              <a:xfrm>
                <a:off x="721373" y="2180706"/>
                <a:ext cx="849449" cy="1039653"/>
                <a:chOff x="386664" y="2632926"/>
                <a:chExt cx="849449" cy="1039653"/>
              </a:xfrm>
            </p:grpSpPr>
            <p:pic>
              <p:nvPicPr>
                <p:cNvPr id="26" name="Picture 16" descr="Schermafbeelding 2014-04-09 om 13.12.03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664" y="2632926"/>
                  <a:ext cx="849449" cy="10396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57200" y="3178098"/>
                  <a:ext cx="688898" cy="438594"/>
                </a:xfrm>
                <a:prstGeom prst="rect">
                  <a:avLst/>
                </a:prstGeom>
                <a:solidFill>
                  <a:srgbClr val="009DC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nl-NL" sz="3200">
                      <a:solidFill>
                        <a:schemeClr val="bg1"/>
                      </a:solidFill>
                    </a:rPr>
                    <a:t>€$£</a:t>
                  </a:r>
                  <a:endParaRPr lang="en-US" altLang="nl-NL" sz="4267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" name="TextBox 21"/>
              <p:cNvSpPr txBox="1">
                <a:spLocks noChangeArrowheads="1"/>
              </p:cNvSpPr>
              <p:nvPr/>
            </p:nvSpPr>
            <p:spPr bwMode="auto">
              <a:xfrm>
                <a:off x="0" y="3220359"/>
                <a:ext cx="2305182" cy="284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nl-NL" sz="1867" b="1">
                    <a:solidFill>
                      <a:srgbClr val="DC0000"/>
                    </a:solidFill>
                    <a:latin typeface="Arial" charset="0"/>
                  </a:rPr>
                  <a:t>Research funders </a:t>
                </a: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68631" y="3901970"/>
              <a:ext cx="1737715" cy="1982893"/>
              <a:chOff x="-82817" y="1906588"/>
              <a:chExt cx="1737721" cy="1983116"/>
            </a:xfrm>
          </p:grpSpPr>
          <p:pic>
            <p:nvPicPr>
              <p:cNvPr id="29" name="Picture 6" descr="databelei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34" y="1906588"/>
                <a:ext cx="1318509" cy="1265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1"/>
              <p:cNvSpPr txBox="1"/>
              <p:nvPr/>
            </p:nvSpPr>
            <p:spPr bwMode="auto">
              <a:xfrm>
                <a:off x="-82817" y="3089395"/>
                <a:ext cx="1737721" cy="800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>
                    <a:solidFill>
                      <a:srgbClr val="DC0000"/>
                    </a:solidFill>
                    <a:latin typeface="Arial"/>
                    <a:ea typeface="ＭＳ Ｐゴシック" charset="0"/>
                    <a:cs typeface="Arial"/>
                  </a:rPr>
                  <a:t>Publishers</a:t>
                </a:r>
              </a:p>
              <a:p>
                <a:pPr algn="ctr" eaLnBrk="1" hangingPunct="1">
                  <a:defRPr/>
                </a:pPr>
                <a:r>
                  <a:rPr lang="en-US" sz="1400" b="1">
                    <a:solidFill>
                      <a:srgbClr val="00A7D4"/>
                    </a:solidFill>
                    <a:latin typeface="Arial"/>
                    <a:ea typeface="ＭＳ Ｐゴシック" charset="0"/>
                    <a:cs typeface="Arial"/>
                  </a:rPr>
                  <a:t>Data Availability policy</a:t>
                </a:r>
              </a:p>
            </p:txBody>
          </p:sp>
        </p:grpSp>
        <p:grpSp>
          <p:nvGrpSpPr>
            <p:cNvPr id="12" name="Groeperen 30"/>
            <p:cNvGrpSpPr/>
            <p:nvPr/>
          </p:nvGrpSpPr>
          <p:grpSpPr>
            <a:xfrm>
              <a:off x="-270108" y="1686764"/>
              <a:ext cx="3073620" cy="1635575"/>
              <a:chOff x="1984588" y="3104209"/>
              <a:chExt cx="3073620" cy="1635575"/>
            </a:xfrm>
          </p:grpSpPr>
          <p:sp>
            <p:nvSpPr>
              <p:cNvPr id="32" name="TextBox 21"/>
              <p:cNvSpPr txBox="1">
                <a:spLocks noChangeArrowheads="1"/>
              </p:cNvSpPr>
              <p:nvPr/>
            </p:nvSpPr>
            <p:spPr bwMode="auto">
              <a:xfrm>
                <a:off x="1984588" y="4360127"/>
                <a:ext cx="3073620" cy="379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nl-NL" sz="1867" b="1">
                    <a:solidFill>
                      <a:srgbClr val="DC0000"/>
                    </a:solidFill>
                    <a:latin typeface="Arial" charset="0"/>
                  </a:rPr>
                  <a:t>Commercial partners</a:t>
                </a:r>
              </a:p>
            </p:txBody>
          </p:sp>
          <p:pic>
            <p:nvPicPr>
              <p:cNvPr id="33" name="Afbeelding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160" y="3104209"/>
                <a:ext cx="1157822" cy="1288485"/>
              </a:xfrm>
              <a:prstGeom prst="rect">
                <a:avLst/>
              </a:prstGeom>
            </p:spPr>
          </p:pic>
        </p:grpSp>
      </p:grpSp>
      <p:sp>
        <p:nvSpPr>
          <p:cNvPr id="37" name="Rectangle 4"/>
          <p:cNvSpPr/>
          <p:nvPr/>
        </p:nvSpPr>
        <p:spPr>
          <a:xfrm>
            <a:off x="349134" y="6396335"/>
            <a:ext cx="879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>
                <a:hlinkClick r:id="rId7"/>
              </a:rPr>
              <a:t>www.openaire.eu/briefpaper-rdm-infonoads</a:t>
            </a:r>
            <a:r>
              <a:rPr lang="nl-NL" dirty="0" smtClean="0"/>
              <a:t>   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9761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512" y="142786"/>
            <a:ext cx="8682063" cy="868362"/>
          </a:xfrm>
        </p:spPr>
        <p:txBody>
          <a:bodyPr>
            <a:noAutofit/>
          </a:bodyPr>
          <a:lstStyle/>
          <a:p>
            <a:r>
              <a:rPr lang="en-GB" altLang="en-US" sz="3600" dirty="0" smtClean="0">
                <a:latin typeface="+mn-lt"/>
              </a:rPr>
              <a:t>Planning trick 3: ground your plan in reality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42595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ea typeface="MS PGothic" pitchFamily="34" charset="-128"/>
              </a:rPr>
              <a:t>Base plans on available skills, support and good practice for the field – show it’s feasible to implement</a:t>
            </a:r>
          </a:p>
          <a:p>
            <a:endParaRPr lang="en-GB" altLang="en-US" dirty="0" smtClean="0">
              <a:ea typeface="MS PGothic" pitchFamily="34" charset="-128"/>
            </a:endParaRPr>
          </a:p>
          <a:p>
            <a:endParaRPr lang="en-GB" altLang="en-US" dirty="0" smtClean="0">
              <a:ea typeface="MS PGothic" pitchFamily="34" charset="-128"/>
            </a:endParaRPr>
          </a:p>
          <a:p>
            <a:endParaRPr lang="en-GB" altLang="en-US" sz="2400" dirty="0" smtClean="0">
              <a:ea typeface="MS PGothic" pitchFamily="34" charset="-128"/>
            </a:endParaRPr>
          </a:p>
          <a:p>
            <a:endParaRPr lang="en-GB" altLang="en-US" sz="2000" dirty="0" smtClean="0">
              <a:ea typeface="MS PGothic" pitchFamily="34" charset="-128"/>
            </a:endParaRPr>
          </a:p>
        </p:txBody>
      </p:sp>
      <p:sp>
        <p:nvSpPr>
          <p:cNvPr id="18434" name="AutoShape 2" descr="Image result for track rec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25144"/>
            <a:ext cx="2390775" cy="1914525"/>
          </a:xfrm>
          <a:prstGeom prst="rect">
            <a:avLst/>
          </a:prstGeom>
        </p:spPr>
      </p:pic>
      <p:pic>
        <p:nvPicPr>
          <p:cNvPr id="9" name="Picture 2" descr="http://rd-alliance.github.io/metadata-directory/images/Cloud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268203" cy="1419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818391" cy="2052443"/>
          </a:xfrm>
          <a:prstGeom prst="rect">
            <a:avLst/>
          </a:prstGeom>
        </p:spPr>
      </p:pic>
      <p:pic>
        <p:nvPicPr>
          <p:cNvPr id="11" name="Picture 10" descr="cropped-re3data_Logo_RGB_header.png"/>
          <p:cNvPicPr>
            <a:picLocks noChangeAspect="1"/>
          </p:cNvPicPr>
          <p:nvPr/>
        </p:nvPicPr>
        <p:blipFill>
          <a:blip r:embed="rId5" cstate="print"/>
          <a:srcRect l="8274" t="14232" r="52751"/>
          <a:stretch>
            <a:fillRect/>
          </a:stretch>
        </p:blipFill>
        <p:spPr>
          <a:xfrm>
            <a:off x="1331640" y="3212976"/>
            <a:ext cx="2483768" cy="907315"/>
          </a:xfrm>
          <a:prstGeom prst="rect">
            <a:avLst/>
          </a:prstGeom>
        </p:spPr>
      </p:pic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429000"/>
            <a:ext cx="1474294" cy="518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92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239674FA6F8C4BBC0DC060AE169262" ma:contentTypeVersion="2" ma:contentTypeDescription="Create a new document." ma:contentTypeScope="" ma:versionID="4e4d793f6d4f27dc95911de5bd875c9b">
  <xsd:schema xmlns:xsd="http://www.w3.org/2001/XMLSchema" xmlns:xs="http://www.w3.org/2001/XMLSchema" xmlns:p="http://schemas.microsoft.com/office/2006/metadata/properties" xmlns:ns2="d536e841-cd56-4005-911d-b94ea658e6f1" targetNamespace="http://schemas.microsoft.com/office/2006/metadata/properties" ma:root="true" ma:fieldsID="e7014a95be0ca25cb48e13a7aa48b59b" ns2:_="">
    <xsd:import namespace="d536e841-cd56-4005-911d-b94ea658e6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6e841-cd56-4005-911d-b94ea658e6f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36e841-cd56-4005-911d-b94ea658e6f1">XXPDCT5YA6HM-18-638</_dlc_DocId>
    <_dlc_DocIdUrl xmlns="d536e841-cd56-4005-911d-b94ea658e6f1">
      <Url>https://dcc3.sharepoint.com/_layouts/15/DocIdRedir.aspx?ID=XXPDCT5YA6HM-18-638</Url>
      <Description>XXPDCT5YA6HM-18-638</Description>
    </_dlc_DocIdUrl>
  </documentManagement>
</p:properties>
</file>

<file path=customXml/itemProps1.xml><?xml version="1.0" encoding="utf-8"?>
<ds:datastoreItem xmlns:ds="http://schemas.openxmlformats.org/officeDocument/2006/customXml" ds:itemID="{135ADDD5-4011-42E6-8AEB-BC8DFAE375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EBBE1-25AF-4325-98ED-8B8F8FAECF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911382F-38B9-4914-B6AA-710437862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6e841-cd56-4005-911d-b94ea658e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735CF94-D94E-45E4-9E68-79DED13F600F}">
  <ds:schemaRefs>
    <ds:schemaRef ds:uri="http://schemas.microsoft.com/office/2006/metadata/properties"/>
    <ds:schemaRef ds:uri="http://schemas.microsoft.com/office/infopath/2007/PartnerControls"/>
    <ds:schemaRef ds:uri="d536e841-cd56-4005-911d-b94ea658e6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1917</Words>
  <Application>Microsoft Office PowerPoint</Application>
  <PresentationFormat>On-screen Show (4:3)</PresentationFormat>
  <Paragraphs>277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Essential</vt:lpstr>
      <vt:lpstr>Developing and Reviewing Data Management Plans </vt:lpstr>
      <vt:lpstr>What will we cover?</vt:lpstr>
      <vt:lpstr>What is a DMP?</vt:lpstr>
      <vt:lpstr>Benefits of DMPs for institutions</vt:lpstr>
      <vt:lpstr>Costs to write into DMPs</vt:lpstr>
      <vt:lpstr>Planning trick 1: think backwards</vt:lpstr>
      <vt:lpstr>Data organisation</vt:lpstr>
      <vt:lpstr>Planning trick 2: include RDM stakeholders</vt:lpstr>
      <vt:lpstr>Planning trick 3: ground your plan in reality</vt:lpstr>
      <vt:lpstr>DCC support on DMPs</vt:lpstr>
      <vt:lpstr>What is DMPonline?</vt:lpstr>
      <vt:lpstr>Reviewing DMPs</vt:lpstr>
      <vt:lpstr>AHRC</vt:lpstr>
      <vt:lpstr>BBSRC</vt:lpstr>
      <vt:lpstr>Horizon 2020</vt:lpstr>
      <vt:lpstr>NWO</vt:lpstr>
      <vt:lpstr>Example guidelines for reviewers</vt:lpstr>
      <vt:lpstr>What makes a good DMP?</vt:lpstr>
      <vt:lpstr>Key things to check</vt:lpstr>
      <vt:lpstr>Is the information specific enough?</vt:lpstr>
      <vt:lpstr>Are decisions justified?</vt:lpstr>
      <vt:lpstr>A better response…</vt:lpstr>
      <vt:lpstr>Make it easy for reviewers to evaluate</vt:lpstr>
      <vt:lpstr>Advice from reviewers</vt:lpstr>
      <vt:lpstr>Common themes to cover</vt:lpstr>
      <vt:lpstr>Data Description</vt:lpstr>
      <vt:lpstr>Standards and Metadata</vt:lpstr>
      <vt:lpstr>Data Sharing</vt:lpstr>
      <vt:lpstr>Archiving and Preservation</vt:lpstr>
      <vt:lpstr>DART - DMPs as A Research Tool</vt:lpstr>
      <vt:lpstr>Lessons from DART</vt:lpstr>
      <vt:lpstr>UK rubrics project</vt:lpstr>
      <vt:lpstr>Basic framework</vt:lpstr>
      <vt:lpstr>Thanks for listening </vt:lpstr>
      <vt:lpstr>Exercise on reviewing DMPs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slj2z</cp:lastModifiedBy>
  <cp:revision>179</cp:revision>
  <dcterms:created xsi:type="dcterms:W3CDTF">2015-02-21T22:34:51Z</dcterms:created>
  <dcterms:modified xsi:type="dcterms:W3CDTF">2017-01-18T11:42:00Z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0x010100ED239674FA6F8C4BBC0DC060AE169262</vt:lpwstr>
  </property>
  <property fmtid="{D5CDD505-2E9C-101B-9397-08002B2CF9AE}" pid="3" name="_dlc_DocIdItemGuid">
    <vt:lpwstr>cf2d30bc-0044-457b-93e2-ccb191eaa0a9</vt:lpwstr>
  </property>
</Properties>
</file>