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022" autoAdjust="0"/>
  </p:normalViewPr>
  <p:slideViewPr>
    <p:cSldViewPr>
      <p:cViewPr varScale="1">
        <p:scale>
          <a:sx n="62" d="100"/>
          <a:sy n="62" d="100"/>
        </p:scale>
        <p:origin x="-15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A1AA-4971-411D-A723-2A1CC6C14838}" type="datetimeFigureOut">
              <a:rPr lang="en-GB" smtClean="0"/>
              <a:pPr/>
              <a:t>01/10/2012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55F448-A752-47A2-A929-24AE058FD14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This presentation will cover potential ways to classify</a:t>
            </a:r>
            <a:r>
              <a:rPr lang="en-GB" baseline="0" dirty="0" smtClean="0"/>
              <a:t> training material (lifecycle models and DMP frameworks) and profile materials emerging from the UK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5F448-A752-47A2-A929-24AE058FD14E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second MRD</a:t>
            </a:r>
            <a:r>
              <a:rPr lang="en-GB" baseline="0" dirty="0" smtClean="0"/>
              <a:t> programme has funded four training projects. These cover new disciplines and focus on training for research support staff.</a:t>
            </a:r>
          </a:p>
          <a:p>
            <a:endParaRPr lang="en-GB" baseline="0" dirty="0" smtClean="0"/>
          </a:p>
          <a:p>
            <a:r>
              <a:rPr lang="en-GB" baseline="0" dirty="0" smtClean="0"/>
              <a:t>Outputs will be available next Spring.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5F448-A752-47A2-A929-24AE058FD14E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</a:t>
            </a:r>
            <a:r>
              <a:rPr lang="en-GB" baseline="0" dirty="0" smtClean="0"/>
              <a:t> DCC lifecycle model is a way to think about the roles and activities involved in </a:t>
            </a:r>
            <a:r>
              <a:rPr lang="en-GB" baseline="0" dirty="0" err="1" smtClean="0"/>
              <a:t>curation</a:t>
            </a:r>
            <a:endParaRPr lang="en-GB" baseline="0" dirty="0" smtClean="0"/>
          </a:p>
          <a:p>
            <a:endParaRPr lang="en-GB" baseline="0" dirty="0" smtClean="0"/>
          </a:p>
          <a:p>
            <a:r>
              <a:rPr lang="en-GB" baseline="0" dirty="0" smtClean="0"/>
              <a:t>Terminology is best suited to information professionals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5F448-A752-47A2-A929-24AE058FD14E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JISC has funded two MRD programmes. The first programme supported</a:t>
            </a:r>
            <a:r>
              <a:rPr lang="en-GB" baseline="0" dirty="0" smtClean="0"/>
              <a:t> five disciplinary training projects. </a:t>
            </a:r>
          </a:p>
          <a:p>
            <a:endParaRPr lang="en-GB" baseline="0" dirty="0" smtClean="0"/>
          </a:p>
          <a:p>
            <a:r>
              <a:rPr lang="en-GB" baseline="0" dirty="0" smtClean="0"/>
              <a:t>These produced a variety of reusable training materials, some are online courses (e.g. MANTRA and CAIRO).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5F448-A752-47A2-A929-24AE058FD14E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To help people find relevant</a:t>
            </a:r>
            <a:r>
              <a:rPr lang="en-GB" baseline="0" dirty="0" smtClean="0"/>
              <a:t> content, the DCC has mapped all the materials to the lifecycle model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5F448-A752-47A2-A929-24AE058FD14E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Incremental project used a simpler lifecycle model to be more researcher</a:t>
            </a:r>
            <a:r>
              <a:rPr lang="en-GB" baseline="0" dirty="0" smtClean="0"/>
              <a:t> friendly</a:t>
            </a:r>
          </a:p>
          <a:p>
            <a:endParaRPr lang="en-GB" baseline="0" dirty="0" smtClean="0"/>
          </a:p>
          <a:p>
            <a:r>
              <a:rPr lang="en-GB" baseline="0" dirty="0" smtClean="0"/>
              <a:t>The website provides simple, accessible guidance and profiles support available at the University of Glasgow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5F448-A752-47A2-A929-24AE058FD14E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We moved away from information science terms to simpler language.</a:t>
            </a:r>
          </a:p>
          <a:p>
            <a:endParaRPr lang="en-GB" dirty="0" smtClean="0"/>
          </a:p>
          <a:p>
            <a:r>
              <a:rPr lang="en-GB" dirty="0" smtClean="0"/>
              <a:t>Case studies and examples bring out the disciplinary focus too, making</a:t>
            </a:r>
            <a:r>
              <a:rPr lang="en-GB" baseline="0" dirty="0" smtClean="0"/>
              <a:t> the guidance easier for researchers to apply to their context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5F448-A752-47A2-A929-24AE058FD14E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 the UK, many</a:t>
            </a:r>
            <a:r>
              <a:rPr lang="en-GB" baseline="0" dirty="0" smtClean="0"/>
              <a:t> funders expect DMPs to be submitted in grant applications.</a:t>
            </a:r>
          </a:p>
          <a:p>
            <a:endParaRPr lang="en-GB" baseline="0" dirty="0" smtClean="0"/>
          </a:p>
          <a:p>
            <a:r>
              <a:rPr lang="en-GB" baseline="0" dirty="0" smtClean="0"/>
              <a:t>The coverage of these may well be a useful framework to understand the skills and support required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5F448-A752-47A2-A929-24AE058FD14E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Based on the main themes / questions asked in DMPs, here are some ideas of the knowledge and skills support staff may require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5F448-A752-47A2-A929-24AE058FD14E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Many people have a stake in Research</a:t>
            </a:r>
            <a:r>
              <a:rPr lang="en-GB" baseline="0" dirty="0" smtClean="0"/>
              <a:t> Data Management – primarily researchers, but also a raft of people who support them</a:t>
            </a:r>
          </a:p>
          <a:p>
            <a:endParaRPr lang="en-GB" baseline="0" dirty="0" smtClean="0"/>
          </a:p>
          <a:p>
            <a:r>
              <a:rPr lang="en-GB" baseline="0" dirty="0" smtClean="0"/>
              <a:t>The DCC has two main categories of requests for training. Training for researchers and for all those who support them.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5F448-A752-47A2-A929-24AE058FD14E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B436D-C76D-42FE-8F9E-00017DF62451}" type="datetimeFigureOut">
              <a:rPr lang="en-GB" smtClean="0"/>
              <a:pPr/>
              <a:t>01/10/2012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32A60-5E25-45B3-AB16-CA1FF978730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B436D-C76D-42FE-8F9E-00017DF62451}" type="datetimeFigureOut">
              <a:rPr lang="en-GB" smtClean="0"/>
              <a:pPr/>
              <a:t>01/10/2012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32A60-5E25-45B3-AB16-CA1FF978730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B436D-C76D-42FE-8F9E-00017DF62451}" type="datetimeFigureOut">
              <a:rPr lang="en-GB" smtClean="0"/>
              <a:pPr/>
              <a:t>01/10/2012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32A60-5E25-45B3-AB16-CA1FF978730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B436D-C76D-42FE-8F9E-00017DF62451}" type="datetimeFigureOut">
              <a:rPr lang="en-GB" smtClean="0"/>
              <a:pPr/>
              <a:t>01/10/2012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32A60-5E25-45B3-AB16-CA1FF978730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B436D-C76D-42FE-8F9E-00017DF62451}" type="datetimeFigureOut">
              <a:rPr lang="en-GB" smtClean="0"/>
              <a:pPr/>
              <a:t>01/10/2012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32A60-5E25-45B3-AB16-CA1FF978730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B436D-C76D-42FE-8F9E-00017DF62451}" type="datetimeFigureOut">
              <a:rPr lang="en-GB" smtClean="0"/>
              <a:pPr/>
              <a:t>01/10/2012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32A60-5E25-45B3-AB16-CA1FF978730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B436D-C76D-42FE-8F9E-00017DF62451}" type="datetimeFigureOut">
              <a:rPr lang="en-GB" smtClean="0"/>
              <a:pPr/>
              <a:t>01/10/2012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32A60-5E25-45B3-AB16-CA1FF978730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B436D-C76D-42FE-8F9E-00017DF62451}" type="datetimeFigureOut">
              <a:rPr lang="en-GB" smtClean="0"/>
              <a:pPr/>
              <a:t>01/10/2012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32A60-5E25-45B3-AB16-CA1FF978730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B436D-C76D-42FE-8F9E-00017DF62451}" type="datetimeFigureOut">
              <a:rPr lang="en-GB" smtClean="0"/>
              <a:pPr/>
              <a:t>01/10/2012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32A60-5E25-45B3-AB16-CA1FF978730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B436D-C76D-42FE-8F9E-00017DF62451}" type="datetimeFigureOut">
              <a:rPr lang="en-GB" smtClean="0"/>
              <a:pPr/>
              <a:t>01/10/2012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32A60-5E25-45B3-AB16-CA1FF978730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B436D-C76D-42FE-8F9E-00017DF62451}" type="datetimeFigureOut">
              <a:rPr lang="en-GB" smtClean="0"/>
              <a:pPr/>
              <a:t>01/10/2012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32A60-5E25-45B3-AB16-CA1FF978730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B436D-C76D-42FE-8F9E-00017DF62451}" type="datetimeFigureOut">
              <a:rPr lang="en-GB" smtClean="0"/>
              <a:pPr/>
              <a:t>01/10/2012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32A60-5E25-45B3-AB16-CA1FF978730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tiny.cc/RDMTrain02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cc.ac.uk/resource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dcc.ac.uk/resources/curation-lifecycle-mode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isc.ac.uk/whatwedo/programmes/mrd.asp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dcc.ac.uk/training/train-trainer/disciplinary-rdm-trainin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glasgow.ac.uk/datamanagement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dcc.ac.uk/resources/data-management-plans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Classifying RDM training content and resources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Sarah Jones</a:t>
            </a:r>
          </a:p>
          <a:p>
            <a:r>
              <a:rPr lang="en-GB" dirty="0" smtClean="0"/>
              <a:t>DCC, University of Glasgow</a:t>
            </a:r>
            <a:endParaRPr lang="en-GB" dirty="0"/>
          </a:p>
        </p:txBody>
      </p:sp>
      <p:pic>
        <p:nvPicPr>
          <p:cNvPr id="4" name="Picture 3" descr="DCC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332656"/>
            <a:ext cx="4039322" cy="8420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New MRD training projects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032" y="1600200"/>
            <a:ext cx="889248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2800" b="1" dirty="0" smtClean="0"/>
              <a:t>RDMTPA </a:t>
            </a:r>
            <a:r>
              <a:rPr lang="en-GB" sz="2800" dirty="0" smtClean="0"/>
              <a:t>- </a:t>
            </a:r>
            <a:r>
              <a:rPr lang="en-GB" sz="2800" dirty="0" err="1" smtClean="0"/>
              <a:t>Postgrad</a:t>
            </a:r>
            <a:r>
              <a:rPr lang="en-GB" sz="2800" dirty="0" smtClean="0"/>
              <a:t> and ECRs in physics &amp; astronomy</a:t>
            </a:r>
          </a:p>
          <a:p>
            <a:pPr>
              <a:buNone/>
            </a:pPr>
            <a:endParaRPr lang="en-GB" sz="1600" dirty="0" smtClean="0"/>
          </a:p>
          <a:p>
            <a:pPr>
              <a:buNone/>
            </a:pPr>
            <a:r>
              <a:rPr lang="en-GB" sz="2800" b="1" dirty="0" err="1" smtClean="0"/>
              <a:t>SoDaMaT</a:t>
            </a:r>
            <a:r>
              <a:rPr lang="en-GB" sz="2800" dirty="0" smtClean="0"/>
              <a:t> - Sound Data Management Training</a:t>
            </a:r>
          </a:p>
          <a:p>
            <a:pPr>
              <a:buNone/>
            </a:pPr>
            <a:endParaRPr lang="en-GB" sz="1600" dirty="0" smtClean="0"/>
          </a:p>
          <a:p>
            <a:pPr>
              <a:buNone/>
            </a:pPr>
            <a:r>
              <a:rPr lang="en-GB" sz="2800" b="1" dirty="0" err="1" smtClean="0"/>
              <a:t>TraD</a:t>
            </a:r>
            <a:r>
              <a:rPr lang="en-GB" sz="2800" dirty="0" smtClean="0"/>
              <a:t>: psychology, computer science &amp; research </a:t>
            </a:r>
            <a:r>
              <a:rPr lang="en-GB" sz="2800" dirty="0" smtClean="0"/>
              <a:t>support</a:t>
            </a:r>
          </a:p>
          <a:p>
            <a:pPr>
              <a:buNone/>
            </a:pPr>
            <a:endParaRPr lang="en-GB" sz="1600" b="1" dirty="0" smtClean="0"/>
          </a:p>
          <a:p>
            <a:pPr>
              <a:buNone/>
            </a:pPr>
            <a:r>
              <a:rPr lang="en-GB" sz="2800" b="1" dirty="0" err="1" smtClean="0"/>
              <a:t>RDMRose</a:t>
            </a:r>
            <a:r>
              <a:rPr lang="en-GB" sz="2800" dirty="0" smtClean="0"/>
              <a:t> </a:t>
            </a:r>
            <a:r>
              <a:rPr lang="en-GB" sz="2800" dirty="0" smtClean="0"/>
              <a:t>– </a:t>
            </a:r>
            <a:r>
              <a:rPr lang="en-GB" sz="2800" dirty="0" err="1" smtClean="0"/>
              <a:t>iSchool</a:t>
            </a:r>
            <a:r>
              <a:rPr lang="en-GB" sz="2800" dirty="0" smtClean="0"/>
              <a:t> course for liaison librarians</a:t>
            </a:r>
          </a:p>
          <a:p>
            <a:pPr>
              <a:buNone/>
            </a:pPr>
            <a:endParaRPr lang="en-GB" sz="1800" dirty="0" smtClean="0"/>
          </a:p>
          <a:p>
            <a:pPr algn="ctr">
              <a:buNone/>
            </a:pPr>
            <a:r>
              <a:rPr lang="en-GB" sz="2800" dirty="0" smtClean="0">
                <a:hlinkClick r:id="rId3"/>
              </a:rPr>
              <a:t>http://tiny.cc/RDMTrain02</a:t>
            </a:r>
            <a:r>
              <a:rPr lang="en-GB" dirty="0" smtClean="0"/>
              <a:t> </a:t>
            </a:r>
          </a:p>
          <a:p>
            <a:pPr algn="ctr">
              <a:buNone/>
            </a:pPr>
            <a:r>
              <a:rPr lang="en-GB" sz="2400" dirty="0" smtClean="0"/>
              <a:t> </a:t>
            </a:r>
          </a:p>
          <a:p>
            <a:pPr algn="ctr">
              <a:buNone/>
            </a:pPr>
            <a:r>
              <a:rPr lang="en-GB" sz="2800" dirty="0" smtClean="0"/>
              <a:t>Watch this space!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723900" y="1755775"/>
            <a:ext cx="7772400" cy="914400"/>
          </a:xfrm>
        </p:spPr>
        <p:txBody>
          <a:bodyPr/>
          <a:lstStyle/>
          <a:p>
            <a:pPr eaLnBrk="1" hangingPunct="1"/>
            <a:r>
              <a:rPr lang="en-GB" smtClean="0"/>
              <a:t>Thanks - any questions?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3035300"/>
            <a:ext cx="8204200" cy="20447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GB" sz="2800" dirty="0" smtClean="0">
              <a:solidFill>
                <a:srgbClr val="FC6204"/>
              </a:solidFill>
            </a:endParaRPr>
          </a:p>
          <a:p>
            <a:pPr algn="ctr" eaLnBrk="1" hangingPunct="1">
              <a:buFontTx/>
              <a:buNone/>
            </a:pPr>
            <a:r>
              <a:rPr lang="en-GB" sz="2800" dirty="0" smtClean="0"/>
              <a:t>For DCC guidance, tools and case studies see:</a:t>
            </a:r>
          </a:p>
          <a:p>
            <a:pPr algn="ctr" eaLnBrk="1" hangingPunct="1">
              <a:buFontTx/>
              <a:buNone/>
            </a:pPr>
            <a:r>
              <a:rPr lang="en-GB" sz="2800" dirty="0" smtClean="0">
                <a:hlinkClick r:id="rId2"/>
              </a:rPr>
              <a:t>www.dcc.ac.uk/resources</a:t>
            </a:r>
            <a:r>
              <a:rPr lang="en-GB" sz="2800" dirty="0" smtClean="0"/>
              <a:t> </a:t>
            </a:r>
            <a:endParaRPr lang="en-GB" sz="2800" u="sng" dirty="0" smtClean="0">
              <a:solidFill>
                <a:srgbClr val="0096E3"/>
              </a:solidFill>
            </a:endParaRPr>
          </a:p>
          <a:p>
            <a:pPr eaLnBrk="1" hangingPunct="1">
              <a:buFontTx/>
              <a:buNone/>
            </a:pPr>
            <a:r>
              <a:rPr lang="en-GB" sz="2400" dirty="0" smtClean="0"/>
              <a:t>	</a:t>
            </a:r>
          </a:p>
          <a:p>
            <a:pPr eaLnBrk="1" hangingPunct="1">
              <a:buFontTx/>
              <a:buNone/>
            </a:pPr>
            <a:endParaRPr lang="en-GB" sz="2000" dirty="0" smtClean="0"/>
          </a:p>
          <a:p>
            <a:pPr eaLnBrk="1" hangingPunct="1">
              <a:buFontTx/>
              <a:buNone/>
            </a:pPr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DCC lifecycle model</a:t>
            </a:r>
            <a:endParaRPr lang="en-GB" dirty="0"/>
          </a:p>
        </p:txBody>
      </p:sp>
      <p:pic>
        <p:nvPicPr>
          <p:cNvPr id="4" name="Picture 5" descr="Lifecyc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1412776"/>
            <a:ext cx="5189759" cy="4647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259632" y="6237312"/>
            <a:ext cx="61744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>
                <a:hlinkClick r:id="rId4"/>
              </a:rPr>
              <a:t>http://www.dcc.ac.uk/resources/curation-lifecycle-model</a:t>
            </a:r>
            <a:r>
              <a:rPr lang="en-GB" sz="2000" dirty="0" smtClean="0"/>
              <a:t> 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Managing Research Data resources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2800" dirty="0" smtClean="0"/>
              <a:t>Five disciplinary training projects in first MRD programme:</a:t>
            </a:r>
          </a:p>
          <a:p>
            <a:pPr>
              <a:buNone/>
            </a:pPr>
            <a:endParaRPr lang="en-GB" sz="1000" dirty="0" smtClean="0"/>
          </a:p>
          <a:p>
            <a:pPr>
              <a:spcAft>
                <a:spcPts val="600"/>
              </a:spcAft>
            </a:pPr>
            <a:r>
              <a:rPr lang="en-GB" sz="2800" b="1" dirty="0" smtClean="0"/>
              <a:t>CAIRO</a:t>
            </a:r>
            <a:r>
              <a:rPr lang="en-GB" sz="2800" dirty="0" smtClean="0"/>
              <a:t> - performing </a:t>
            </a:r>
            <a:r>
              <a:rPr lang="en-GB" sz="2800" dirty="0"/>
              <a:t>arts</a:t>
            </a:r>
          </a:p>
          <a:p>
            <a:pPr>
              <a:spcAft>
                <a:spcPts val="600"/>
              </a:spcAft>
            </a:pPr>
            <a:r>
              <a:rPr lang="en-GB" sz="2800" b="1" dirty="0" err="1"/>
              <a:t>DataTrain</a:t>
            </a:r>
            <a:r>
              <a:rPr lang="en-GB" sz="2800" b="1" dirty="0"/>
              <a:t> </a:t>
            </a:r>
            <a:r>
              <a:rPr lang="en-GB" sz="2800" dirty="0"/>
              <a:t>- archaeology and social anthropology</a:t>
            </a:r>
          </a:p>
          <a:p>
            <a:pPr>
              <a:spcAft>
                <a:spcPts val="600"/>
              </a:spcAft>
            </a:pPr>
            <a:r>
              <a:rPr lang="en-GB" sz="2800" b="1" dirty="0"/>
              <a:t>DATUM for health </a:t>
            </a:r>
            <a:r>
              <a:rPr lang="en-GB" sz="2800" dirty="0"/>
              <a:t>- health studies</a:t>
            </a:r>
          </a:p>
          <a:p>
            <a:pPr>
              <a:spcAft>
                <a:spcPts val="600"/>
              </a:spcAft>
            </a:pPr>
            <a:r>
              <a:rPr lang="en-GB" sz="2800" b="1" dirty="0" err="1"/>
              <a:t>DMTpsych</a:t>
            </a:r>
            <a:r>
              <a:rPr lang="en-GB" sz="2800" dirty="0"/>
              <a:t> - psychology</a:t>
            </a:r>
          </a:p>
          <a:p>
            <a:pPr>
              <a:spcAft>
                <a:spcPts val="600"/>
              </a:spcAft>
            </a:pPr>
            <a:r>
              <a:rPr lang="en-GB" sz="2800" b="1" dirty="0"/>
              <a:t>Research Data MANTRA </a:t>
            </a:r>
            <a:r>
              <a:rPr lang="en-GB" sz="2800" dirty="0"/>
              <a:t>- geosciences, social science &amp; clinical psychology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899592" y="5949280"/>
            <a:ext cx="73448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>
                <a:hlinkClick r:id="rId3"/>
              </a:rPr>
              <a:t>http://www.jisc.ac.uk/whatwedo/programmes/mrd.aspx</a:t>
            </a:r>
            <a:r>
              <a:rPr lang="en-GB" sz="2400" dirty="0" smtClean="0"/>
              <a:t> 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MRD materials mapped to lifecycle</a:t>
            </a:r>
            <a:endParaRPr lang="en-GB" dirty="0"/>
          </a:p>
        </p:txBody>
      </p:sp>
      <p:pic>
        <p:nvPicPr>
          <p:cNvPr id="4" name="Content Placeholder 3" descr="Capture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755576" y="1844824"/>
            <a:ext cx="7297169" cy="3982006"/>
          </a:xfrm>
        </p:spPr>
      </p:pic>
      <p:sp>
        <p:nvSpPr>
          <p:cNvPr id="6" name="Rectangle 5"/>
          <p:cNvSpPr/>
          <p:nvPr/>
        </p:nvSpPr>
        <p:spPr>
          <a:xfrm>
            <a:off x="611560" y="6093296"/>
            <a:ext cx="77768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>
                <a:hlinkClick r:id="rId4"/>
              </a:rPr>
              <a:t>http://www.dcc.ac.uk/training/train-trainer/disciplinary-rdm-training</a:t>
            </a:r>
            <a:r>
              <a:rPr lang="en-GB" sz="2000" dirty="0" smtClean="0"/>
              <a:t> 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Researcher friendly lifecycle</a:t>
            </a:r>
            <a:endParaRPr lang="en-GB" dirty="0"/>
          </a:p>
        </p:txBody>
      </p:sp>
      <p:pic>
        <p:nvPicPr>
          <p:cNvPr id="4" name="Content Placeholder 3" descr="Capture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187624" y="1700808"/>
            <a:ext cx="6754168" cy="3400900"/>
          </a:xfrm>
        </p:spPr>
      </p:pic>
      <p:sp>
        <p:nvSpPr>
          <p:cNvPr id="5" name="Rectangle 4"/>
          <p:cNvSpPr/>
          <p:nvPr/>
        </p:nvSpPr>
        <p:spPr>
          <a:xfrm>
            <a:off x="1403648" y="5733256"/>
            <a:ext cx="64087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>
                <a:hlinkClick r:id="rId4"/>
              </a:rPr>
              <a:t>http://www.glasgow.ac.uk/datamanagement</a:t>
            </a:r>
            <a:r>
              <a:rPr lang="en-GB" sz="2400" dirty="0" smtClean="0"/>
              <a:t> 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Simplifying terminology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83357"/>
            <a:ext cx="8229600" cy="4525963"/>
          </a:xfrm>
        </p:spPr>
        <p:txBody>
          <a:bodyPr/>
          <a:lstStyle/>
          <a:p>
            <a:r>
              <a:rPr lang="en-GB" dirty="0" smtClean="0"/>
              <a:t>Metadata </a:t>
            </a:r>
            <a:r>
              <a:rPr lang="en-GB" dirty="0" smtClean="0">
                <a:sym typeface="Wingdings" pitchFamily="2" charset="2"/>
              </a:rPr>
              <a:t> documentation and context</a:t>
            </a:r>
          </a:p>
          <a:p>
            <a:r>
              <a:rPr lang="en-GB" dirty="0" smtClean="0"/>
              <a:t>Appraisal </a:t>
            </a:r>
            <a:r>
              <a:rPr lang="en-GB" dirty="0" smtClean="0">
                <a:sym typeface="Wingdings" pitchFamily="2" charset="2"/>
              </a:rPr>
              <a:t> selection, choosing what to keep</a:t>
            </a:r>
          </a:p>
          <a:p>
            <a:r>
              <a:rPr lang="en-GB" dirty="0" smtClean="0">
                <a:sym typeface="Wingdings" pitchFamily="2" charset="2"/>
              </a:rPr>
              <a:t>Preservation  looking after your data</a:t>
            </a:r>
          </a:p>
          <a:p>
            <a:endParaRPr lang="en-GB" dirty="0">
              <a:sym typeface="Wingdings" pitchFamily="2" charset="2"/>
            </a:endParaRPr>
          </a:p>
          <a:p>
            <a:pPr algn="ctr">
              <a:buNone/>
            </a:pPr>
            <a:r>
              <a:rPr lang="en-GB" dirty="0" smtClean="0">
                <a:sym typeface="Wingdings" pitchFamily="2" charset="2"/>
              </a:rPr>
              <a:t>avoid jargon </a:t>
            </a:r>
          </a:p>
          <a:p>
            <a:pPr algn="ctr">
              <a:buNone/>
            </a:pPr>
            <a:r>
              <a:rPr lang="en-GB" dirty="0" smtClean="0">
                <a:sym typeface="Wingdings" pitchFamily="2" charset="2"/>
              </a:rPr>
              <a:t>explain what you mean </a:t>
            </a:r>
          </a:p>
          <a:p>
            <a:pPr algn="ctr">
              <a:buNone/>
            </a:pPr>
            <a:r>
              <a:rPr lang="en-GB" dirty="0" smtClean="0">
                <a:sym typeface="Wingdings" pitchFamily="2" charset="2"/>
              </a:rPr>
              <a:t>keep things simple!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DMP requirements</a:t>
            </a:r>
            <a:endParaRPr lang="en-GB" dirty="0"/>
          </a:p>
        </p:txBody>
      </p:sp>
      <p:pic>
        <p:nvPicPr>
          <p:cNvPr id="4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 l="46825" t="25899" r="2238" b="20233"/>
          <a:stretch>
            <a:fillRect/>
          </a:stretch>
        </p:blipFill>
        <p:spPr bwMode="auto">
          <a:xfrm>
            <a:off x="7668344" y="5446518"/>
            <a:ext cx="1475656" cy="1438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79512" y="1751325"/>
            <a:ext cx="8640960" cy="3765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defTabSz="457200" eaLnBrk="0" hangingPunct="0">
              <a:lnSpc>
                <a:spcPct val="85000"/>
              </a:lnSpc>
              <a:spcBef>
                <a:spcPts val="600"/>
              </a:spcBef>
              <a:buClr>
                <a:srgbClr val="FF6600"/>
              </a:buClr>
              <a:buSzPct val="100000"/>
              <a:buFont typeface="Arial" charset="0"/>
              <a:buNone/>
              <a:defRPr/>
            </a:pPr>
            <a:r>
              <a:rPr lang="en-GB" sz="3200" dirty="0">
                <a:solidFill>
                  <a:srgbClr val="000000"/>
                </a:solidFill>
                <a:ea typeface="DejaVu Sans Condensed" pitchFamily="34" charset="0"/>
                <a:cs typeface="DejaVu Sans Condensed" pitchFamily="34" charset="0"/>
              </a:rPr>
              <a:t>Funders typically want a short statement covering:</a:t>
            </a:r>
          </a:p>
          <a:p>
            <a:pPr marL="914400" lvl="1" indent="-457200" defTabSz="457200" eaLnBrk="0" hangingPunct="0">
              <a:lnSpc>
                <a:spcPct val="85000"/>
              </a:lnSpc>
              <a:spcBef>
                <a:spcPts val="600"/>
              </a:spcBef>
              <a:buClr>
                <a:srgbClr val="FF6600"/>
              </a:buClr>
              <a:buSzPct val="100000"/>
              <a:buFont typeface="Arial" charset="0"/>
              <a:buNone/>
              <a:defRPr/>
            </a:pPr>
            <a:endParaRPr lang="en-GB" sz="800" dirty="0">
              <a:solidFill>
                <a:srgbClr val="000000"/>
              </a:solidFill>
              <a:ea typeface="DejaVu Sans Condensed" pitchFamily="34" charset="0"/>
              <a:cs typeface="DejaVu Sans Condensed" pitchFamily="34" charset="0"/>
            </a:endParaRPr>
          </a:p>
          <a:p>
            <a:pPr marL="457200" indent="-457200" defTabSz="457200" eaLnBrk="0" hangingPunct="0">
              <a:lnSpc>
                <a:spcPct val="85000"/>
              </a:lnSpc>
              <a:spcBef>
                <a:spcPts val="600"/>
              </a:spcBef>
              <a:buSzPct val="100000"/>
              <a:buFontTx/>
              <a:buChar char="-"/>
              <a:defRPr/>
            </a:pPr>
            <a:r>
              <a:rPr lang="en-GB" sz="2800" dirty="0">
                <a:solidFill>
                  <a:srgbClr val="000000"/>
                </a:solidFill>
                <a:ea typeface="DejaVu Sans Condensed" pitchFamily="34" charset="0"/>
                <a:cs typeface="DejaVu Sans Condensed" pitchFamily="34" charset="0"/>
              </a:rPr>
              <a:t>What data will be </a:t>
            </a:r>
            <a:r>
              <a:rPr lang="en-GB" sz="2800" dirty="0" smtClean="0">
                <a:solidFill>
                  <a:srgbClr val="000000"/>
                </a:solidFill>
                <a:ea typeface="DejaVu Sans Condensed" pitchFamily="34" charset="0"/>
                <a:cs typeface="DejaVu Sans Condensed" pitchFamily="34" charset="0"/>
              </a:rPr>
              <a:t>created? </a:t>
            </a:r>
            <a:r>
              <a:rPr lang="en-GB" sz="2800" dirty="0">
                <a:solidFill>
                  <a:srgbClr val="000000"/>
                </a:solidFill>
                <a:ea typeface="DejaVu Sans Condensed" pitchFamily="34" charset="0"/>
                <a:cs typeface="DejaVu Sans Condensed" pitchFamily="34" charset="0"/>
              </a:rPr>
              <a:t>(format, </a:t>
            </a:r>
            <a:r>
              <a:rPr lang="en-GB" sz="2800" dirty="0" smtClean="0">
                <a:solidFill>
                  <a:srgbClr val="000000"/>
                </a:solidFill>
                <a:ea typeface="DejaVu Sans Condensed" pitchFamily="34" charset="0"/>
                <a:cs typeface="DejaVu Sans Condensed" pitchFamily="34" charset="0"/>
              </a:rPr>
              <a:t>types, volume)</a:t>
            </a:r>
          </a:p>
          <a:p>
            <a:pPr marL="457200" indent="-457200" defTabSz="457200" eaLnBrk="0" hangingPunct="0">
              <a:lnSpc>
                <a:spcPct val="85000"/>
              </a:lnSpc>
              <a:spcBef>
                <a:spcPts val="600"/>
              </a:spcBef>
              <a:buSzPct val="100000"/>
              <a:buFontTx/>
              <a:buChar char="-"/>
              <a:defRPr/>
            </a:pPr>
            <a:endParaRPr lang="en-GB" sz="1050" dirty="0">
              <a:solidFill>
                <a:srgbClr val="000000"/>
              </a:solidFill>
              <a:ea typeface="DejaVu Sans Condensed" pitchFamily="34" charset="0"/>
              <a:cs typeface="DejaVu Sans Condensed" pitchFamily="34" charset="0"/>
            </a:endParaRPr>
          </a:p>
          <a:p>
            <a:pPr marL="457200" indent="-457200" defTabSz="457200" eaLnBrk="0" hangingPunct="0">
              <a:lnSpc>
                <a:spcPct val="85000"/>
              </a:lnSpc>
              <a:spcBef>
                <a:spcPts val="600"/>
              </a:spcBef>
              <a:buSzPct val="100000"/>
              <a:buFontTx/>
              <a:buChar char="-"/>
              <a:defRPr/>
            </a:pPr>
            <a:r>
              <a:rPr lang="en-GB" sz="2800" dirty="0" smtClean="0">
                <a:solidFill>
                  <a:srgbClr val="000000"/>
                </a:solidFill>
                <a:ea typeface="DejaVu Sans Condensed" pitchFamily="34" charset="0"/>
                <a:cs typeface="DejaVu Sans Condensed" pitchFamily="34" charset="0"/>
              </a:rPr>
              <a:t>What standards and methodologies will be used?</a:t>
            </a:r>
            <a:endParaRPr lang="en-GB" sz="2800" dirty="0">
              <a:solidFill>
                <a:srgbClr val="000000"/>
              </a:solidFill>
              <a:ea typeface="DejaVu Sans Condensed" pitchFamily="34" charset="0"/>
              <a:cs typeface="DejaVu Sans Condensed" pitchFamily="34" charset="0"/>
            </a:endParaRPr>
          </a:p>
          <a:p>
            <a:pPr marL="457200" indent="-457200" defTabSz="457200" eaLnBrk="0" hangingPunct="0">
              <a:lnSpc>
                <a:spcPct val="85000"/>
              </a:lnSpc>
              <a:spcBef>
                <a:spcPts val="600"/>
              </a:spcBef>
              <a:buSzPct val="100000"/>
              <a:buFontTx/>
              <a:buChar char="-"/>
              <a:defRPr/>
            </a:pPr>
            <a:endParaRPr lang="en-GB" sz="1050" dirty="0">
              <a:solidFill>
                <a:srgbClr val="000000"/>
              </a:solidFill>
              <a:ea typeface="DejaVu Sans Condensed" pitchFamily="34" charset="0"/>
              <a:cs typeface="DejaVu Sans Condensed" pitchFamily="34" charset="0"/>
            </a:endParaRPr>
          </a:p>
          <a:p>
            <a:pPr marL="457200" indent="-457200" defTabSz="457200" eaLnBrk="0" hangingPunct="0">
              <a:lnSpc>
                <a:spcPct val="85000"/>
              </a:lnSpc>
              <a:spcBef>
                <a:spcPts val="600"/>
              </a:spcBef>
              <a:buSzPct val="100000"/>
              <a:buFontTx/>
              <a:buChar char="-"/>
              <a:defRPr/>
            </a:pPr>
            <a:r>
              <a:rPr lang="en-GB" sz="2800" dirty="0">
                <a:solidFill>
                  <a:srgbClr val="000000"/>
                </a:solidFill>
                <a:ea typeface="DejaVu Sans Condensed" pitchFamily="34" charset="0"/>
                <a:cs typeface="DejaVu Sans Condensed" pitchFamily="34" charset="0"/>
              </a:rPr>
              <a:t>How will you manage ethics and Intellectual Property?</a:t>
            </a:r>
          </a:p>
          <a:p>
            <a:pPr marL="457200" indent="-457200" defTabSz="457200" eaLnBrk="0" hangingPunct="0">
              <a:lnSpc>
                <a:spcPct val="85000"/>
              </a:lnSpc>
              <a:spcBef>
                <a:spcPts val="600"/>
              </a:spcBef>
              <a:buSzPct val="100000"/>
              <a:buFontTx/>
              <a:buChar char="-"/>
              <a:defRPr/>
            </a:pPr>
            <a:endParaRPr lang="en-GB" sz="1050" dirty="0">
              <a:solidFill>
                <a:srgbClr val="000000"/>
              </a:solidFill>
              <a:ea typeface="DejaVu Sans Condensed" pitchFamily="34" charset="0"/>
              <a:cs typeface="DejaVu Sans Condensed" pitchFamily="34" charset="0"/>
            </a:endParaRPr>
          </a:p>
          <a:p>
            <a:pPr marL="457200" indent="-457200" defTabSz="457200" eaLnBrk="0" hangingPunct="0">
              <a:lnSpc>
                <a:spcPct val="85000"/>
              </a:lnSpc>
              <a:spcBef>
                <a:spcPts val="600"/>
              </a:spcBef>
              <a:buSzPct val="100000"/>
              <a:buFontTx/>
              <a:buChar char="-"/>
              <a:defRPr/>
            </a:pPr>
            <a:r>
              <a:rPr lang="en-GB" sz="2800" dirty="0">
                <a:solidFill>
                  <a:srgbClr val="000000"/>
                </a:solidFill>
                <a:ea typeface="DejaVu Sans Condensed" pitchFamily="34" charset="0"/>
                <a:cs typeface="DejaVu Sans Condensed" pitchFamily="34" charset="0"/>
              </a:rPr>
              <a:t>What are the plans for data sharing and access? </a:t>
            </a:r>
          </a:p>
          <a:p>
            <a:pPr marL="457200" indent="-457200" defTabSz="457200" eaLnBrk="0" hangingPunct="0">
              <a:lnSpc>
                <a:spcPct val="85000"/>
              </a:lnSpc>
              <a:spcBef>
                <a:spcPts val="600"/>
              </a:spcBef>
              <a:buSzPct val="100000"/>
              <a:buFontTx/>
              <a:buChar char="-"/>
              <a:defRPr/>
            </a:pPr>
            <a:endParaRPr lang="en-GB" sz="1050" dirty="0">
              <a:solidFill>
                <a:srgbClr val="000000"/>
              </a:solidFill>
              <a:ea typeface="DejaVu Sans Condensed" pitchFamily="34" charset="0"/>
              <a:cs typeface="DejaVu Sans Condensed" pitchFamily="34" charset="0"/>
            </a:endParaRPr>
          </a:p>
          <a:p>
            <a:pPr marL="457200" indent="-457200" defTabSz="457200" eaLnBrk="0" hangingPunct="0">
              <a:lnSpc>
                <a:spcPct val="85000"/>
              </a:lnSpc>
              <a:spcBef>
                <a:spcPts val="600"/>
              </a:spcBef>
              <a:buSzPct val="100000"/>
              <a:buFontTx/>
              <a:buChar char="-"/>
              <a:defRPr/>
            </a:pPr>
            <a:r>
              <a:rPr lang="en-GB" sz="2800" dirty="0">
                <a:solidFill>
                  <a:srgbClr val="000000"/>
                </a:solidFill>
                <a:ea typeface="DejaVu Sans Condensed" pitchFamily="34" charset="0"/>
                <a:cs typeface="DejaVu Sans Condensed" pitchFamily="34" charset="0"/>
              </a:rPr>
              <a:t>What is the strategy for long-term preservation?</a:t>
            </a:r>
          </a:p>
        </p:txBody>
      </p:sp>
      <p:sp>
        <p:nvSpPr>
          <p:cNvPr id="5" name="Rectangle 4"/>
          <p:cNvSpPr/>
          <p:nvPr/>
        </p:nvSpPr>
        <p:spPr>
          <a:xfrm>
            <a:off x="179512" y="6063679"/>
            <a:ext cx="75243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>
                <a:hlinkClick r:id="rId4"/>
              </a:rPr>
              <a:t>http://www.dcc.ac.uk/resources/data-management-plans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Skills and training needed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24" y="1711349"/>
            <a:ext cx="8820472" cy="4525963"/>
          </a:xfrm>
        </p:spPr>
        <p:txBody>
          <a:bodyPr>
            <a:noAutofit/>
          </a:bodyPr>
          <a:lstStyle/>
          <a:p>
            <a:pPr marL="514350" indent="-457200" defTabSz="457200" eaLnBrk="0" hangingPunct="0">
              <a:lnSpc>
                <a:spcPct val="85000"/>
              </a:lnSpc>
              <a:spcBef>
                <a:spcPts val="600"/>
              </a:spcBef>
              <a:buSzPct val="100000"/>
              <a:buNone/>
              <a:defRPr/>
            </a:pPr>
            <a:r>
              <a:rPr lang="en-GB" sz="2800" b="1" dirty="0">
                <a:solidFill>
                  <a:srgbClr val="000000"/>
                </a:solidFill>
                <a:ea typeface="DejaVu Sans Condensed" pitchFamily="34" charset="0"/>
                <a:cs typeface="DejaVu Sans Condensed" pitchFamily="34" charset="0"/>
              </a:rPr>
              <a:t>What data will be </a:t>
            </a:r>
            <a:r>
              <a:rPr lang="en-GB" sz="2800" b="1" dirty="0" smtClean="0">
                <a:solidFill>
                  <a:srgbClr val="000000"/>
                </a:solidFill>
                <a:ea typeface="DejaVu Sans Condensed" pitchFamily="34" charset="0"/>
                <a:cs typeface="DejaVu Sans Condensed" pitchFamily="34" charset="0"/>
              </a:rPr>
              <a:t>created? </a:t>
            </a:r>
            <a:r>
              <a:rPr lang="en-GB" sz="2800" b="1" dirty="0">
                <a:solidFill>
                  <a:srgbClr val="000000"/>
                </a:solidFill>
                <a:ea typeface="DejaVu Sans Condensed" pitchFamily="34" charset="0"/>
                <a:cs typeface="DejaVu Sans Condensed" pitchFamily="34" charset="0"/>
              </a:rPr>
              <a:t>(format, </a:t>
            </a:r>
            <a:r>
              <a:rPr lang="en-GB" sz="2800" b="1" dirty="0" smtClean="0">
                <a:solidFill>
                  <a:srgbClr val="000000"/>
                </a:solidFill>
                <a:ea typeface="DejaVu Sans Condensed" pitchFamily="34" charset="0"/>
                <a:cs typeface="DejaVu Sans Condensed" pitchFamily="34" charset="0"/>
              </a:rPr>
              <a:t>types, volume)</a:t>
            </a:r>
          </a:p>
          <a:p>
            <a:pPr marL="514350" indent="-457200" defTabSz="457200" eaLnBrk="0" hangingPunct="0">
              <a:lnSpc>
                <a:spcPct val="85000"/>
              </a:lnSpc>
              <a:spcBef>
                <a:spcPts val="600"/>
              </a:spcBef>
              <a:buSzPct val="100000"/>
              <a:buNone/>
              <a:defRPr/>
            </a:pPr>
            <a:r>
              <a:rPr lang="en-GB" sz="2800" dirty="0" smtClean="0">
                <a:solidFill>
                  <a:srgbClr val="000000"/>
                </a:solidFill>
                <a:ea typeface="DejaVu Sans Condensed" pitchFamily="34" charset="0"/>
                <a:cs typeface="DejaVu Sans Condensed" pitchFamily="34" charset="0"/>
              </a:rPr>
              <a:t>- Knowledge of formats, handling large volumes...</a:t>
            </a:r>
            <a:endParaRPr lang="en-GB" sz="2800" dirty="0">
              <a:solidFill>
                <a:srgbClr val="000000"/>
              </a:solidFill>
              <a:ea typeface="DejaVu Sans Condensed" pitchFamily="34" charset="0"/>
              <a:cs typeface="DejaVu Sans Condensed" pitchFamily="34" charset="0"/>
            </a:endParaRPr>
          </a:p>
          <a:p>
            <a:pPr marL="514350" indent="-457200" defTabSz="457200" eaLnBrk="0" hangingPunct="0">
              <a:lnSpc>
                <a:spcPct val="85000"/>
              </a:lnSpc>
              <a:spcBef>
                <a:spcPts val="600"/>
              </a:spcBef>
              <a:buSzPct val="100000"/>
              <a:buFontTx/>
              <a:buChar char="-"/>
              <a:defRPr/>
            </a:pPr>
            <a:endParaRPr lang="en-GB" sz="1800" dirty="0">
              <a:solidFill>
                <a:srgbClr val="000000"/>
              </a:solidFill>
              <a:ea typeface="DejaVu Sans Condensed" pitchFamily="34" charset="0"/>
              <a:cs typeface="DejaVu Sans Condensed" pitchFamily="34" charset="0"/>
            </a:endParaRPr>
          </a:p>
          <a:p>
            <a:pPr marL="514350" indent="-457200" defTabSz="457200" eaLnBrk="0" hangingPunct="0">
              <a:lnSpc>
                <a:spcPct val="85000"/>
              </a:lnSpc>
              <a:spcBef>
                <a:spcPts val="600"/>
              </a:spcBef>
              <a:buSzPct val="100000"/>
              <a:buNone/>
              <a:defRPr/>
            </a:pPr>
            <a:r>
              <a:rPr lang="en-GB" sz="2800" b="1" dirty="0" smtClean="0">
                <a:solidFill>
                  <a:srgbClr val="000000"/>
                </a:solidFill>
                <a:ea typeface="DejaVu Sans Condensed" pitchFamily="34" charset="0"/>
                <a:cs typeface="DejaVu Sans Condensed" pitchFamily="34" charset="0"/>
              </a:rPr>
              <a:t>What standards and methodologies will be used?</a:t>
            </a:r>
          </a:p>
          <a:p>
            <a:pPr marL="514350" indent="-457200" defTabSz="457200" eaLnBrk="0" hangingPunct="0">
              <a:lnSpc>
                <a:spcPct val="85000"/>
              </a:lnSpc>
              <a:spcBef>
                <a:spcPts val="600"/>
              </a:spcBef>
              <a:buSzPct val="100000"/>
              <a:buNone/>
              <a:defRPr/>
            </a:pPr>
            <a:r>
              <a:rPr lang="en-GB" sz="2800" dirty="0">
                <a:solidFill>
                  <a:srgbClr val="000000"/>
                </a:solidFill>
                <a:ea typeface="DejaVu Sans Condensed" pitchFamily="34" charset="0"/>
                <a:cs typeface="DejaVu Sans Condensed" pitchFamily="34" charset="0"/>
              </a:rPr>
              <a:t>- </a:t>
            </a:r>
            <a:r>
              <a:rPr lang="en-GB" sz="2800" dirty="0" smtClean="0">
                <a:solidFill>
                  <a:srgbClr val="000000"/>
                </a:solidFill>
                <a:ea typeface="DejaVu Sans Condensed" pitchFamily="34" charset="0"/>
                <a:cs typeface="DejaVu Sans Condensed" pitchFamily="34" charset="0"/>
              </a:rPr>
              <a:t>Metadata, methods / good practice, data handling....</a:t>
            </a:r>
            <a:endParaRPr lang="en-GB" sz="2800" dirty="0">
              <a:solidFill>
                <a:srgbClr val="000000"/>
              </a:solidFill>
              <a:ea typeface="DejaVu Sans Condensed" pitchFamily="34" charset="0"/>
              <a:cs typeface="DejaVu Sans Condensed" pitchFamily="34" charset="0"/>
            </a:endParaRPr>
          </a:p>
          <a:p>
            <a:pPr marL="514350" indent="-457200" defTabSz="457200" eaLnBrk="0" hangingPunct="0">
              <a:lnSpc>
                <a:spcPct val="85000"/>
              </a:lnSpc>
              <a:spcBef>
                <a:spcPts val="600"/>
              </a:spcBef>
              <a:buSzPct val="100000"/>
              <a:buFontTx/>
              <a:buChar char="-"/>
              <a:defRPr/>
            </a:pPr>
            <a:endParaRPr lang="en-GB" sz="1800" dirty="0">
              <a:solidFill>
                <a:srgbClr val="000000"/>
              </a:solidFill>
              <a:ea typeface="DejaVu Sans Condensed" pitchFamily="34" charset="0"/>
              <a:cs typeface="DejaVu Sans Condensed" pitchFamily="34" charset="0"/>
            </a:endParaRPr>
          </a:p>
          <a:p>
            <a:pPr marL="514350" indent="-457200" defTabSz="457200" eaLnBrk="0" hangingPunct="0">
              <a:lnSpc>
                <a:spcPct val="85000"/>
              </a:lnSpc>
              <a:spcBef>
                <a:spcPts val="600"/>
              </a:spcBef>
              <a:buSzPct val="100000"/>
              <a:buNone/>
              <a:defRPr/>
            </a:pPr>
            <a:r>
              <a:rPr lang="en-GB" sz="2800" b="1" dirty="0">
                <a:solidFill>
                  <a:srgbClr val="000000"/>
                </a:solidFill>
                <a:ea typeface="DejaVu Sans Condensed" pitchFamily="34" charset="0"/>
                <a:cs typeface="DejaVu Sans Condensed" pitchFamily="34" charset="0"/>
              </a:rPr>
              <a:t>How will you manage ethics and Intellectual Property</a:t>
            </a:r>
            <a:r>
              <a:rPr lang="en-GB" sz="2800" b="1" dirty="0" smtClean="0">
                <a:solidFill>
                  <a:srgbClr val="000000"/>
                </a:solidFill>
                <a:ea typeface="DejaVu Sans Condensed" pitchFamily="34" charset="0"/>
                <a:cs typeface="DejaVu Sans Condensed" pitchFamily="34" charset="0"/>
              </a:rPr>
              <a:t>?</a:t>
            </a:r>
          </a:p>
          <a:p>
            <a:pPr marL="514350" indent="-457200" defTabSz="457200" eaLnBrk="0" hangingPunct="0">
              <a:lnSpc>
                <a:spcPct val="85000"/>
              </a:lnSpc>
              <a:spcBef>
                <a:spcPts val="600"/>
              </a:spcBef>
              <a:buSzPct val="100000"/>
              <a:buNone/>
              <a:defRPr/>
            </a:pPr>
            <a:r>
              <a:rPr lang="en-GB" sz="2800" dirty="0" smtClean="0">
                <a:solidFill>
                  <a:srgbClr val="000000"/>
                </a:solidFill>
                <a:ea typeface="DejaVu Sans Condensed" pitchFamily="34" charset="0"/>
                <a:cs typeface="DejaVu Sans Condensed" pitchFamily="34" charset="0"/>
              </a:rPr>
              <a:t>- Consent agreements, security, licensing, legal expertise...</a:t>
            </a:r>
            <a:endParaRPr lang="en-GB" sz="2800" dirty="0">
              <a:solidFill>
                <a:srgbClr val="000000"/>
              </a:solidFill>
              <a:ea typeface="DejaVu Sans Condensed" pitchFamily="34" charset="0"/>
              <a:cs typeface="DejaVu Sans Condensed" pitchFamily="34" charset="0"/>
            </a:endParaRPr>
          </a:p>
          <a:p>
            <a:pPr marL="514350" indent="-457200" defTabSz="457200" eaLnBrk="0" hangingPunct="0">
              <a:lnSpc>
                <a:spcPct val="85000"/>
              </a:lnSpc>
              <a:spcBef>
                <a:spcPts val="600"/>
              </a:spcBef>
              <a:buSzPct val="100000"/>
              <a:buFontTx/>
              <a:buChar char="-"/>
              <a:defRPr/>
            </a:pPr>
            <a:endParaRPr lang="en-GB" sz="1800" dirty="0">
              <a:solidFill>
                <a:srgbClr val="000000"/>
              </a:solidFill>
              <a:ea typeface="DejaVu Sans Condensed" pitchFamily="34" charset="0"/>
              <a:cs typeface="DejaVu Sans Condensed" pitchFamily="34" charset="0"/>
            </a:endParaRPr>
          </a:p>
          <a:p>
            <a:pPr marL="514350" indent="-457200" defTabSz="457200" eaLnBrk="0" hangingPunct="0">
              <a:lnSpc>
                <a:spcPct val="85000"/>
              </a:lnSpc>
              <a:spcBef>
                <a:spcPts val="600"/>
              </a:spcBef>
              <a:buSzPct val="100000"/>
              <a:buNone/>
              <a:defRPr/>
            </a:pPr>
            <a:r>
              <a:rPr lang="en-GB" sz="2800" b="1" dirty="0">
                <a:solidFill>
                  <a:srgbClr val="000000"/>
                </a:solidFill>
                <a:ea typeface="DejaVu Sans Condensed" pitchFamily="34" charset="0"/>
                <a:cs typeface="DejaVu Sans Condensed" pitchFamily="34" charset="0"/>
              </a:rPr>
              <a:t>What are the plans for data sharing and </a:t>
            </a:r>
            <a:r>
              <a:rPr lang="en-GB" sz="2800" b="1" dirty="0" smtClean="0">
                <a:solidFill>
                  <a:srgbClr val="000000"/>
                </a:solidFill>
                <a:ea typeface="DejaVu Sans Condensed" pitchFamily="34" charset="0"/>
                <a:cs typeface="DejaVu Sans Condensed" pitchFamily="34" charset="0"/>
              </a:rPr>
              <a:t>preservation? </a:t>
            </a:r>
            <a:endParaRPr lang="en-GB" sz="1400" b="1" dirty="0" smtClean="0">
              <a:solidFill>
                <a:srgbClr val="000000"/>
              </a:solidFill>
              <a:ea typeface="DejaVu Sans Condensed" pitchFamily="34" charset="0"/>
              <a:cs typeface="DejaVu Sans Condensed" pitchFamily="34" charset="0"/>
            </a:endParaRPr>
          </a:p>
          <a:p>
            <a:pPr marL="514350" indent="-457200" defTabSz="457200" eaLnBrk="0" hangingPunct="0">
              <a:lnSpc>
                <a:spcPct val="85000"/>
              </a:lnSpc>
              <a:spcBef>
                <a:spcPts val="600"/>
              </a:spcBef>
              <a:buSzPct val="100000"/>
              <a:buNone/>
              <a:defRPr/>
            </a:pPr>
            <a:r>
              <a:rPr lang="en-GB" sz="2800" dirty="0">
                <a:solidFill>
                  <a:srgbClr val="000000"/>
                </a:solidFill>
                <a:ea typeface="DejaVu Sans Condensed" pitchFamily="34" charset="0"/>
                <a:cs typeface="DejaVu Sans Condensed" pitchFamily="34" charset="0"/>
              </a:rPr>
              <a:t>- Data centres, repositories, </a:t>
            </a:r>
            <a:r>
              <a:rPr lang="en-GB" sz="2800" dirty="0" smtClean="0">
                <a:solidFill>
                  <a:srgbClr val="000000"/>
                </a:solidFill>
                <a:ea typeface="DejaVu Sans Condensed" pitchFamily="34" charset="0"/>
                <a:cs typeface="DejaVu Sans Condensed" pitchFamily="34" charset="0"/>
              </a:rPr>
              <a:t>preservation approaches...</a:t>
            </a:r>
            <a:endParaRPr lang="en-GB" sz="2800" dirty="0">
              <a:solidFill>
                <a:srgbClr val="000000"/>
              </a:solidFill>
              <a:ea typeface="DejaVu Sans Condensed" pitchFamily="34" charset="0"/>
              <a:cs typeface="DejaVu Sans Condense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Roles and responsibilities for RDM</a:t>
            </a:r>
            <a:endParaRPr lang="en-GB" dirty="0"/>
          </a:p>
        </p:txBody>
      </p:sp>
      <p:grpSp>
        <p:nvGrpSpPr>
          <p:cNvPr id="13" name="Group 12"/>
          <p:cNvGrpSpPr/>
          <p:nvPr/>
        </p:nvGrpSpPr>
        <p:grpSpPr>
          <a:xfrm>
            <a:off x="1907704" y="1628800"/>
            <a:ext cx="5184576" cy="4176464"/>
            <a:chOff x="1547664" y="2204864"/>
            <a:chExt cx="4464496" cy="3744416"/>
          </a:xfrm>
        </p:grpSpPr>
        <p:sp>
          <p:nvSpPr>
            <p:cNvPr id="12" name="Oval 11"/>
            <p:cNvSpPr/>
            <p:nvPr/>
          </p:nvSpPr>
          <p:spPr>
            <a:xfrm>
              <a:off x="4644008" y="3501008"/>
              <a:ext cx="1368152" cy="1160512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Data centres</a:t>
              </a:r>
              <a:endParaRPr lang="en-GB"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4355976" y="4437112"/>
              <a:ext cx="1584176" cy="1224136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Ethics advisors</a:t>
              </a:r>
              <a:endParaRPr lang="en-GB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1547664" y="4221088"/>
              <a:ext cx="1863824" cy="1584176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Lawyers, copyright experts</a:t>
              </a:r>
              <a:endParaRPr lang="en-GB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3059832" y="4644752"/>
              <a:ext cx="1575792" cy="1304528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IT experts</a:t>
              </a:r>
              <a:endParaRPr lang="en-GB" dirty="0"/>
            </a:p>
          </p:txBody>
        </p:sp>
        <p:sp>
          <p:nvSpPr>
            <p:cNvPr id="4" name="Oval 3"/>
            <p:cNvSpPr/>
            <p:nvPr/>
          </p:nvSpPr>
          <p:spPr>
            <a:xfrm>
              <a:off x="1907704" y="2996952"/>
              <a:ext cx="1584176" cy="1368152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Senior managers</a:t>
              </a:r>
              <a:endParaRPr lang="en-GB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3131840" y="2204864"/>
              <a:ext cx="2016224" cy="1944216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Librarians, archivists, information professionals</a:t>
              </a:r>
              <a:endParaRPr lang="en-GB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2843808" y="3861048"/>
              <a:ext cx="2088232" cy="1008112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Researchers</a:t>
              </a:r>
              <a:endParaRPr lang="en-GB" dirty="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395536" y="6093296"/>
            <a:ext cx="8388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Training for researchers and all those who support them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652</Words>
  <Application>Microsoft Office PowerPoint</Application>
  <PresentationFormat>On-screen Show (4:3)</PresentationFormat>
  <Paragraphs>111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Classifying RDM training content and resources</vt:lpstr>
      <vt:lpstr>The DCC lifecycle model</vt:lpstr>
      <vt:lpstr>Managing Research Data resources</vt:lpstr>
      <vt:lpstr>MRD materials mapped to lifecycle</vt:lpstr>
      <vt:lpstr>Researcher friendly lifecycle</vt:lpstr>
      <vt:lpstr>Simplifying terminology</vt:lpstr>
      <vt:lpstr>DMP requirements</vt:lpstr>
      <vt:lpstr>Skills and training needed</vt:lpstr>
      <vt:lpstr>Roles and responsibilities for RDM</vt:lpstr>
      <vt:lpstr>New MRD training projects</vt:lpstr>
      <vt:lpstr>Thanks - any questions?</vt:lpstr>
    </vt:vector>
  </TitlesOfParts>
  <Company>University of Glasgow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Classifying course content and resources</dc:title>
  <dc:creator>slj2z</dc:creator>
  <cp:lastModifiedBy>sarahjones</cp:lastModifiedBy>
  <cp:revision>16</cp:revision>
  <dcterms:created xsi:type="dcterms:W3CDTF">2012-09-28T10:16:29Z</dcterms:created>
  <dcterms:modified xsi:type="dcterms:W3CDTF">2012-10-01T12:58:25Z</dcterms:modified>
</cp:coreProperties>
</file>