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3" r:id="rId3"/>
    <p:sldId id="289" r:id="rId4"/>
    <p:sldId id="290" r:id="rId5"/>
    <p:sldId id="281" r:id="rId6"/>
    <p:sldId id="282" r:id="rId7"/>
    <p:sldId id="283" r:id="rId8"/>
    <p:sldId id="285" r:id="rId9"/>
    <p:sldId id="278" r:id="rId10"/>
    <p:sldId id="268" r:id="rId11"/>
    <p:sldId id="274" r:id="rId12"/>
    <p:sldId id="267" r:id="rId13"/>
    <p:sldId id="298" r:id="rId14"/>
    <p:sldId id="292" r:id="rId15"/>
    <p:sldId id="297" r:id="rId16"/>
    <p:sldId id="294" r:id="rId17"/>
    <p:sldId id="296" r:id="rId18"/>
    <p:sldId id="303" r:id="rId19"/>
    <p:sldId id="273" r:id="rId20"/>
    <p:sldId id="301" r:id="rId21"/>
    <p:sldId id="302" r:id="rId22"/>
    <p:sldId id="2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65" autoAdjust="0"/>
  </p:normalViewPr>
  <p:slideViewPr>
    <p:cSldViewPr>
      <p:cViewPr varScale="1">
        <p:scale>
          <a:sx n="90" d="100"/>
          <a:sy n="90" d="100"/>
        </p:scale>
        <p:origin x="-56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DE965E-AE3C-48D5-A383-6F74402B1129}" type="datetimeFigureOut">
              <a:rPr lang="en-GB" smtClean="0"/>
              <a:pPr/>
              <a:t>28/10/2011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AE6FCB-0823-477A-953B-DF7DA18F3895}" type="slidenum">
              <a:rPr lang="en-GB" smtClean="0"/>
              <a:pPr/>
              <a:t>‹#›</a:t>
            </a:fld>
            <a:endParaRPr lang="en-GB"/>
          </a:p>
        </p:txBody>
      </p:sp>
    </p:spTree>
    <p:extLst>
      <p:ext uri="{BB962C8B-B14F-4D97-AF65-F5344CB8AC3E}">
        <p14:creationId xmlns:p14="http://schemas.microsoft.com/office/powerpoint/2010/main" val="2431360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pressure brought to bear on researchers to improve their data management and data sharing practice has come from research funders seeking to add value to expensive research and solve cross-disciplinary grand challenges; publishers seeking to be responsive to calls for transparency and </a:t>
            </a:r>
            <a:r>
              <a:rPr lang="en-US" sz="1200" kern="1200" dirty="0" err="1" smtClean="0">
                <a:solidFill>
                  <a:schemeClr val="tx1"/>
                </a:solidFill>
                <a:latin typeface="+mn-lt"/>
                <a:ea typeface="+mn-ea"/>
                <a:cs typeface="+mn-cs"/>
              </a:rPr>
              <a:t>reproducability</a:t>
            </a:r>
            <a:r>
              <a:rPr lang="en-US" sz="1200" kern="1200" dirty="0" smtClean="0">
                <a:solidFill>
                  <a:schemeClr val="tx1"/>
                </a:solidFill>
                <a:latin typeface="+mn-lt"/>
                <a:ea typeface="+mn-ea"/>
                <a:cs typeface="+mn-cs"/>
              </a:rPr>
              <a:t> of the scientific record; and the public seeking to gain and re-use knowledge for their own purposes using new online tools. </a:t>
            </a:r>
          </a:p>
          <a:p>
            <a:r>
              <a:rPr lang="en-US" sz="1200" kern="1200" dirty="0" smtClean="0">
                <a:solidFill>
                  <a:schemeClr val="tx1"/>
                </a:solidFill>
                <a:latin typeface="+mn-lt"/>
                <a:ea typeface="+mn-ea"/>
                <a:cs typeface="+mn-cs"/>
              </a:rPr>
              <a:t>Higher education institutions have been rather reluctant to assert their role in either </a:t>
            </a:r>
            <a:r>
              <a:rPr lang="en-US" sz="1200" kern="1200" dirty="0" err="1" smtClean="0">
                <a:solidFill>
                  <a:schemeClr val="tx1"/>
                </a:solidFill>
                <a:latin typeface="+mn-lt"/>
                <a:ea typeface="+mn-ea"/>
                <a:cs typeface="+mn-cs"/>
              </a:rPr>
              <a:t>incentivising</a:t>
            </a:r>
            <a:r>
              <a:rPr lang="en-US" sz="1200" kern="1200" dirty="0" smtClean="0">
                <a:solidFill>
                  <a:schemeClr val="tx1"/>
                </a:solidFill>
                <a:latin typeface="+mn-lt"/>
                <a:ea typeface="+mn-ea"/>
                <a:cs typeface="+mn-cs"/>
              </a:rPr>
              <a:t> or supporting their academic staff in meeting these more demanding requirements for research practice</a:t>
            </a:r>
            <a:endParaRPr lang="en-GB" dirty="0"/>
          </a:p>
        </p:txBody>
      </p:sp>
      <p:sp>
        <p:nvSpPr>
          <p:cNvPr id="4" name="Slide Number Placeholder 3"/>
          <p:cNvSpPr>
            <a:spLocks noGrp="1"/>
          </p:cNvSpPr>
          <p:nvPr>
            <p:ph type="sldNum" sz="quarter" idx="10"/>
          </p:nvPr>
        </p:nvSpPr>
        <p:spPr/>
        <p:txBody>
          <a:bodyPr/>
          <a:lstStyle/>
          <a:p>
            <a:pPr>
              <a:defRPr/>
            </a:pPr>
            <a:fld id="{1D7A27D4-0379-4208-9E69-C20870606FB3}" type="slidenum">
              <a:rPr lang="en-GB" smtClean="0"/>
              <a:pPr>
                <a:defRPr/>
              </a:pPr>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 data library is normally part of a larger institution (academic, corporate, scientific, medical, governmental, etc.) established to serve the data users of that organisation.</a:t>
            </a:r>
            <a:endParaRPr lang="en-GB" dirty="0"/>
          </a:p>
        </p:txBody>
      </p:sp>
      <p:sp>
        <p:nvSpPr>
          <p:cNvPr id="4" name="Slide Number Placeholder 3"/>
          <p:cNvSpPr>
            <a:spLocks noGrp="1"/>
          </p:cNvSpPr>
          <p:nvPr>
            <p:ph type="sldNum" sz="quarter" idx="10"/>
          </p:nvPr>
        </p:nvSpPr>
        <p:spPr/>
        <p:txBody>
          <a:bodyPr/>
          <a:lstStyle/>
          <a:p>
            <a:pPr>
              <a:defRPr/>
            </a:pPr>
            <a:fld id="{1D7A27D4-0379-4208-9E69-C20870606FB3}" type="slidenum">
              <a:rPr lang="en-GB" smtClean="0"/>
              <a:pPr>
                <a:defRPr/>
              </a:pPr>
              <a:t>15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TextEdi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17" name="Footer Placeholder 16"/>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29" name="Slide Number Placeholder 28"/>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774825"/>
            <a:ext cx="4038600" cy="4625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648200" y="1774825"/>
            <a:ext cx="4038600" cy="4625975"/>
          </a:xfrm>
        </p:spPr>
        <p:txBody>
          <a:bodyPr/>
          <a:lstStyle/>
          <a:p>
            <a:endParaRPr lang="en-GB"/>
          </a:p>
        </p:txBody>
      </p:sp>
      <p:sp>
        <p:nvSpPr>
          <p:cNvPr id="5" name="Date Placeholder 4"/>
          <p:cNvSpPr>
            <a:spLocks noGrp="1"/>
          </p:cNvSpPr>
          <p:nvPr>
            <p:ph type="dt" sz="half" idx="10"/>
          </p:nvPr>
        </p:nvSpPr>
        <p:spPr>
          <a:xfrm>
            <a:off x="457200" y="6477000"/>
            <a:ext cx="2133600" cy="274638"/>
          </a:xfrm>
        </p:spPr>
        <p:txBody>
          <a:bodyPr/>
          <a:lstStyle>
            <a:lvl1pPr>
              <a:defRPr/>
            </a:lvl1pPr>
          </a:lstStyle>
          <a:p>
            <a:pPr>
              <a:defRPr/>
            </a:pPr>
            <a:fld id="{FE178FC7-026B-4679-B301-FE03EE552B1C}" type="datetime1">
              <a:rPr lang="en-US" smtClean="0"/>
              <a:pPr>
                <a:defRPr/>
              </a:pPr>
              <a:t>28/10/2011</a:t>
            </a:fld>
            <a:endParaRPr lang="en-GB"/>
          </a:p>
        </p:txBody>
      </p:sp>
      <p:sp>
        <p:nvSpPr>
          <p:cNvPr id="6" name="Footer Placeholder 5"/>
          <p:cNvSpPr>
            <a:spLocks noGrp="1"/>
          </p:cNvSpPr>
          <p:nvPr>
            <p:ph type="ftr" sz="quarter" idx="11"/>
          </p:nvPr>
        </p:nvSpPr>
        <p:spPr>
          <a:xfrm>
            <a:off x="2640013" y="6477000"/>
            <a:ext cx="5508625" cy="274638"/>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8204200" y="6477000"/>
            <a:ext cx="733425" cy="274638"/>
          </a:xfrm>
        </p:spPr>
        <p:txBody>
          <a:bodyPr/>
          <a:lstStyle>
            <a:lvl1pPr>
              <a:defRPr/>
            </a:lvl1pPr>
          </a:lstStyle>
          <a:p>
            <a:pPr>
              <a:defRPr/>
            </a:pPr>
            <a:fld id="{38126C1C-BC1C-4174-86EB-24F027B75A5B}" type="slidenum">
              <a:rPr lang="en-GB"/>
              <a:pPr>
                <a:defRPr/>
              </a:pPr>
              <a:t>‹#›</a:t>
            </a:fld>
            <a:endParaRPr lang="en-GB"/>
          </a:p>
        </p:txBody>
      </p:sp>
    </p:spTree>
  </p:cSld>
  <p:clrMapOvr>
    <a:masterClrMapping/>
  </p:clrMapOvr>
  <p:transition xmlns:p14="http://schemas.microsoft.com/office/powerpoint/2010/main" advClick="0" advTm="20000"/>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p:spPr>
        <p:txBody>
          <a:bodyPr/>
          <a:lstStyle/>
          <a:p>
            <a:r>
              <a:rPr lang="en-US" smtClean="0"/>
              <a:t>Click to edit Master title style</a:t>
            </a:r>
            <a:endParaRPr lang="en-GB"/>
          </a:p>
        </p:txBody>
      </p:sp>
      <p:sp>
        <p:nvSpPr>
          <p:cNvPr id="3" name="ClipArt Placeholder 2"/>
          <p:cNvSpPr>
            <a:spLocks noGrp="1"/>
          </p:cNvSpPr>
          <p:nvPr>
            <p:ph type="clipArt" sz="half" idx="1"/>
          </p:nvPr>
        </p:nvSpPr>
        <p:spPr>
          <a:xfrm>
            <a:off x="457200" y="1774825"/>
            <a:ext cx="4038600" cy="4625975"/>
          </a:xfrm>
        </p:spPr>
        <p:txBody>
          <a:bodyPr/>
          <a:lstStyle/>
          <a:p>
            <a:endParaRPr lang="en-GB"/>
          </a:p>
        </p:txBody>
      </p:sp>
      <p:sp>
        <p:nvSpPr>
          <p:cNvPr id="4" name="Text Placeholder 3"/>
          <p:cNvSpPr>
            <a:spLocks noGrp="1"/>
          </p:cNvSpPr>
          <p:nvPr>
            <p:ph type="body" sz="half" idx="2"/>
          </p:nvPr>
        </p:nvSpPr>
        <p:spPr>
          <a:xfrm>
            <a:off x="4648200" y="1774825"/>
            <a:ext cx="4038600" cy="4625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477000"/>
            <a:ext cx="2133600" cy="274638"/>
          </a:xfrm>
        </p:spPr>
        <p:txBody>
          <a:bodyPr/>
          <a:lstStyle>
            <a:lvl1pPr>
              <a:defRPr/>
            </a:lvl1pPr>
          </a:lstStyle>
          <a:p>
            <a:pPr>
              <a:defRPr/>
            </a:pPr>
            <a:fld id="{744F8894-5A9B-47C2-A40F-DACEC314F02C}" type="datetime1">
              <a:rPr lang="en-US" smtClean="0"/>
              <a:pPr>
                <a:defRPr/>
              </a:pPr>
              <a:t>28/10/2011</a:t>
            </a:fld>
            <a:endParaRPr lang="en-GB"/>
          </a:p>
        </p:txBody>
      </p:sp>
      <p:sp>
        <p:nvSpPr>
          <p:cNvPr id="6" name="Footer Placeholder 5"/>
          <p:cNvSpPr>
            <a:spLocks noGrp="1"/>
          </p:cNvSpPr>
          <p:nvPr>
            <p:ph type="ftr" sz="quarter" idx="11"/>
          </p:nvPr>
        </p:nvSpPr>
        <p:spPr>
          <a:xfrm>
            <a:off x="2640013" y="6477000"/>
            <a:ext cx="5508625" cy="274638"/>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8204200" y="6477000"/>
            <a:ext cx="733425" cy="274638"/>
          </a:xfrm>
        </p:spPr>
        <p:txBody>
          <a:bodyPr/>
          <a:lstStyle>
            <a:lvl1pPr>
              <a:defRPr/>
            </a:lvl1pPr>
          </a:lstStyle>
          <a:p>
            <a:pPr>
              <a:defRPr/>
            </a:pPr>
            <a:fld id="{91D1FC6D-5431-4FD9-84F4-89BF24F114C6}" type="slidenum">
              <a:rPr lang="en-GB"/>
              <a:pPr>
                <a:defRPr/>
              </a:pPr>
              <a:t>‹#›</a:t>
            </a:fld>
            <a:endParaRPr lang="en-GB"/>
          </a:p>
        </p:txBody>
      </p:sp>
    </p:spTree>
  </p:cSld>
  <p:clrMapOvr>
    <a:masterClrMapping/>
  </p:clrMapOvr>
  <p:transition xmlns:p14="http://schemas.microsoft.com/office/powerpoint/2010/main" advClick="0" advTm="2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6" name="Footer Placeholder 5"/>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8" name="Footer Placeholder 7"/>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9" name="Slide Number Placeholder 8"/>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4" name="Footer Placeholder 3"/>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3" name="Footer Placeholder 2"/>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4" name="Slide Number Placeholder 3"/>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6" name="Footer Placeholder 5"/>
          <p:cNvSpPr>
            <a:spLocks noGrp="1"/>
          </p:cNvSpPr>
          <p:nvPr>
            <p:ph type="ftr" sz="quarter" idx="11"/>
          </p:nvPr>
        </p:nvSpPr>
        <p:spPr/>
        <p:txBody>
          <a:bodyPr/>
          <a:lstStyle>
            <a:extLst/>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8F6BCBE8-30B0-4476-8762-9236B142003A}" type="datetimeFigureOut">
              <a:rPr lang="en-US" smtClean="0"/>
              <a:pPr/>
              <a:t>28/10/2011</a:t>
            </a:fld>
            <a:endParaRPr lang="en-US" sz="1100" dirty="0">
              <a:solidFill>
                <a:schemeClr val="tx2"/>
              </a:solidFill>
            </a:endParaRPr>
          </a:p>
        </p:txBody>
      </p:sp>
      <p:sp>
        <p:nvSpPr>
          <p:cNvPr id="6" name="Footer Placeholder 5"/>
          <p:cNvSpPr>
            <a:spLocks noGrp="1"/>
          </p:cNvSpPr>
          <p:nvPr>
            <p:ph type="ftr" sz="quarter" idx="11"/>
          </p:nvPr>
        </p:nvSpPr>
        <p:spPr>
          <a:xfrm>
            <a:off x="914400" y="55499"/>
            <a:ext cx="5562600" cy="365125"/>
          </a:xfrm>
        </p:spPr>
        <p:txBody>
          <a:bodyPr/>
          <a:lstStyle>
            <a:extLst/>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a:xfrm>
            <a:off x="8610600" y="55499"/>
            <a:ext cx="457200" cy="365125"/>
          </a:xfrm>
        </p:spPr>
        <p:txBody>
          <a:bodyPr/>
          <a:lstStyle>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F6BCBE8-30B0-4476-8762-9236B142003A}" type="datetimeFigureOut">
              <a:rPr lang="en-US" smtClean="0"/>
              <a:pPr/>
              <a:t>28/10/2011</a:t>
            </a:fld>
            <a:endParaRPr lang="en-US" sz="1100" dirty="0">
              <a:solidFill>
                <a:schemeClr val="tx2"/>
              </a:solidFil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lgn="r" eaLnBrk="1" latinLnBrk="0" hangingPunct="1"/>
            <a:endParaRPr kumimoji="0" lang="en-US" sz="1100" dirty="0">
              <a:solidFill>
                <a:schemeClr val="tx2"/>
              </a:solidFil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 Id="rId3" Type="http://schemas.openxmlformats.org/officeDocument/2006/relationships/image" Target="../media/image7.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9.jpeg"/></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png"/><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www.ed.ac.uk/is/data-library" TargetMode="External"/><Relationship Id="rId4" Type="http://schemas.openxmlformats.org/officeDocument/2006/relationships/hyperlink" Target="http://www.ed.ac.uk/is/research-data-management" TargetMode="External"/><Relationship Id="rId5" Type="http://schemas.openxmlformats.org/officeDocument/2006/relationships/hyperlink" Target="http://www.ed.ac.uk/is/research-data-policy" TargetMode="External"/><Relationship Id="rId1" Type="http://schemas.openxmlformats.org/officeDocument/2006/relationships/slideLayout" Target="../slideLayouts/slideLayout2.xml"/><Relationship Id="rId2" Type="http://schemas.openxmlformats.org/officeDocument/2006/relationships/hyperlink" Target="http://datalib.edina.ac.uk/mantr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ed.ac.uk/is/data-management" TargetMode="Externa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Research Data management: What </a:t>
            </a:r>
            <a:r>
              <a:rPr lang="en-GB" dirty="0" err="1" smtClean="0"/>
              <a:t>edinburgh</a:t>
            </a:r>
            <a:r>
              <a:rPr lang="en-GB" dirty="0" smtClean="0"/>
              <a:t> is already doing and how it’s working</a:t>
            </a:r>
            <a:endParaRPr lang="en-GB" dirty="0"/>
          </a:p>
        </p:txBody>
      </p:sp>
      <p:sp>
        <p:nvSpPr>
          <p:cNvPr id="3" name="Subtitle 2"/>
          <p:cNvSpPr>
            <a:spLocks noGrp="1"/>
          </p:cNvSpPr>
          <p:nvPr>
            <p:ph type="subTitle" idx="1"/>
          </p:nvPr>
        </p:nvSpPr>
        <p:spPr/>
        <p:txBody>
          <a:bodyPr>
            <a:normAutofit lnSpcReduction="10000"/>
          </a:bodyPr>
          <a:lstStyle/>
          <a:p>
            <a:r>
              <a:rPr lang="en-GB" dirty="0" smtClean="0"/>
              <a:t>Open University Seminar</a:t>
            </a:r>
          </a:p>
          <a:p>
            <a:r>
              <a:rPr lang="en-GB" dirty="0" smtClean="0"/>
              <a:t>Research School &amp; Library Services</a:t>
            </a:r>
          </a:p>
          <a:p>
            <a:r>
              <a:rPr lang="en-GB" dirty="0" smtClean="0"/>
              <a:t>20 October,2011</a:t>
            </a:r>
          </a:p>
          <a:p>
            <a:r>
              <a:rPr lang="en-GB" dirty="0" smtClean="0"/>
              <a:t>Robin Rice</a:t>
            </a:r>
          </a:p>
          <a:p>
            <a:r>
              <a:rPr lang="en-GB" dirty="0" smtClean="0"/>
              <a:t>University of Edinburgh</a:t>
            </a:r>
            <a:endParaRPr lang="en-GB" dirty="0"/>
          </a:p>
        </p:txBody>
      </p:sp>
      <p:sp>
        <p:nvSpPr>
          <p:cNvPr id="4" name="TextBox 3"/>
          <p:cNvSpPr txBox="1"/>
          <p:nvPr/>
        </p:nvSpPr>
        <p:spPr>
          <a:xfrm>
            <a:off x="899592" y="692696"/>
            <a:ext cx="184731" cy="369332"/>
          </a:xfrm>
          <a:prstGeom prst="rect">
            <a:avLst/>
          </a:prstGeom>
          <a:noFill/>
        </p:spPr>
        <p:txBody>
          <a:bodyPr wrap="none" rtlCol="0">
            <a:spAutoFit/>
          </a:bodyPr>
          <a:lstStyle/>
          <a:p>
            <a:endParaRPr lang="en-GB" dirty="0"/>
          </a:p>
        </p:txBody>
      </p:sp>
      <p:pic>
        <p:nvPicPr>
          <p:cNvPr id="7" name="Picture 6" descr="uoe-crest.gif"/>
          <p:cNvPicPr>
            <a:picLocks noChangeAspect="1"/>
          </p:cNvPicPr>
          <p:nvPr/>
        </p:nvPicPr>
        <p:blipFill>
          <a:blip r:embed="rId2" cstate="print"/>
          <a:stretch>
            <a:fillRect/>
          </a:stretch>
        </p:blipFill>
        <p:spPr>
          <a:xfrm>
            <a:off x="6732240" y="2780928"/>
            <a:ext cx="1296144" cy="1387101"/>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06902" y="1351672"/>
            <a:ext cx="5718048" cy="2005320"/>
          </a:xfrm>
        </p:spPr>
        <p:txBody>
          <a:bodyPr>
            <a:normAutofit/>
          </a:bodyPr>
          <a:lstStyle/>
          <a:p>
            <a:r>
              <a:rPr lang="en-GB" dirty="0" smtClean="0"/>
              <a:t>Raising the standards of data management practice by contributing to long-term culture change.</a:t>
            </a:r>
          </a:p>
          <a:p>
            <a:endParaRPr lang="en-GB" dirty="0" smtClean="0"/>
          </a:p>
          <a:p>
            <a:r>
              <a:rPr lang="en-GB" dirty="0" smtClean="0"/>
              <a:t>Creation of  a new PhD training course to promote data management skills</a:t>
            </a:r>
            <a:endParaRPr lang="en-GB" dirty="0"/>
          </a:p>
        </p:txBody>
      </p:sp>
      <p:sp>
        <p:nvSpPr>
          <p:cNvPr id="3" name="Title 2"/>
          <p:cNvSpPr>
            <a:spLocks noGrp="1"/>
          </p:cNvSpPr>
          <p:nvPr>
            <p:ph type="title"/>
          </p:nvPr>
        </p:nvSpPr>
        <p:spPr/>
        <p:txBody>
          <a:bodyPr/>
          <a:lstStyle/>
          <a:p>
            <a:r>
              <a:rPr lang="en-GB" dirty="0" smtClean="0"/>
              <a:t>Training: MANTRA for Change</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GB" dirty="0" smtClean="0">
                <a:solidFill>
                  <a:schemeClr val="accent1">
                    <a:satMod val="150000"/>
                  </a:schemeClr>
                </a:solidFill>
              </a:rPr>
              <a:t>Research Data MANTRA (</a:t>
            </a:r>
            <a:r>
              <a:rPr lang="en-GB" dirty="0" err="1" smtClean="0">
                <a:solidFill>
                  <a:schemeClr val="accent1">
                    <a:satMod val="150000"/>
                  </a:schemeClr>
                </a:solidFill>
              </a:rPr>
              <a:t>MANagement</a:t>
            </a:r>
            <a:r>
              <a:rPr lang="en-GB" dirty="0" smtClean="0">
                <a:solidFill>
                  <a:schemeClr val="accent1">
                    <a:satMod val="150000"/>
                  </a:schemeClr>
                </a:solidFill>
              </a:rPr>
              <a:t> </a:t>
            </a:r>
            <a:r>
              <a:rPr lang="en-GB" dirty="0" err="1" smtClean="0">
                <a:solidFill>
                  <a:schemeClr val="accent1">
                    <a:satMod val="150000"/>
                  </a:schemeClr>
                </a:solidFill>
              </a:rPr>
              <a:t>TRAining</a:t>
            </a:r>
            <a:r>
              <a:rPr lang="en-GB" dirty="0" smtClean="0">
                <a:solidFill>
                  <a:schemeClr val="accent1">
                    <a:satMod val="150000"/>
                  </a:schemeClr>
                </a:solidFill>
              </a:rPr>
              <a:t>)</a:t>
            </a:r>
            <a:endParaRPr lang="en-GB" dirty="0">
              <a:solidFill>
                <a:schemeClr val="accent1">
                  <a:satMod val="150000"/>
                </a:schemeClr>
              </a:solidFill>
            </a:endParaRPr>
          </a:p>
        </p:txBody>
      </p:sp>
      <p:sp>
        <p:nvSpPr>
          <p:cNvPr id="3" name="Content Placeholder 2"/>
          <p:cNvSpPr>
            <a:spLocks noGrp="1"/>
          </p:cNvSpPr>
          <p:nvPr>
            <p:ph idx="1"/>
          </p:nvPr>
        </p:nvSpPr>
        <p:spPr>
          <a:xfrm>
            <a:off x="214313" y="1428750"/>
            <a:ext cx="5365799" cy="5168602"/>
          </a:xfrm>
        </p:spPr>
        <p:txBody>
          <a:bodyPr rtlCol="0">
            <a:normAutofit fontScale="92500" lnSpcReduction="20000"/>
          </a:bodyPr>
          <a:lstStyle/>
          <a:p>
            <a:pPr marL="438912" indent="-320040" algn="just" fontAlgn="auto">
              <a:spcBef>
                <a:spcPts val="0"/>
              </a:spcBef>
              <a:spcAft>
                <a:spcPts val="0"/>
              </a:spcAft>
              <a:buFont typeface="Wingdings 2"/>
              <a:buNone/>
              <a:defRPr/>
            </a:pPr>
            <a:endParaRPr lang="en-GB" dirty="0" smtClean="0"/>
          </a:p>
          <a:p>
            <a:pPr marL="438912" indent="-320040" fontAlgn="auto">
              <a:spcBef>
                <a:spcPts val="0"/>
              </a:spcBef>
              <a:spcAft>
                <a:spcPts val="0"/>
              </a:spcAft>
              <a:defRPr/>
            </a:pPr>
            <a:r>
              <a:rPr lang="en-GB" dirty="0" smtClean="0"/>
              <a:t>Creation of open online learning materials in RDM for </a:t>
            </a:r>
            <a:r>
              <a:rPr lang="en-GB" dirty="0" err="1" smtClean="0"/>
              <a:t>postgrads</a:t>
            </a:r>
            <a:r>
              <a:rPr lang="en-GB" dirty="0" smtClean="0"/>
              <a:t> and early career researchers</a:t>
            </a:r>
          </a:p>
          <a:p>
            <a:pPr marL="438912" indent="-320040" fontAlgn="auto">
              <a:spcBef>
                <a:spcPts val="0"/>
              </a:spcBef>
              <a:spcAft>
                <a:spcPts val="0"/>
              </a:spcAft>
              <a:defRPr/>
            </a:pPr>
            <a:endParaRPr lang="en-GB" dirty="0" smtClean="0"/>
          </a:p>
          <a:p>
            <a:pPr marL="438912" indent="-320040" fontAlgn="auto">
              <a:spcBef>
                <a:spcPts val="0"/>
              </a:spcBef>
              <a:spcAft>
                <a:spcPts val="0"/>
              </a:spcAft>
              <a:defRPr/>
            </a:pPr>
            <a:r>
              <a:rPr lang="en-GB" dirty="0" smtClean="0"/>
              <a:t>Grounded in three disciplines, working with graduate schools</a:t>
            </a:r>
          </a:p>
          <a:p>
            <a:pPr marL="438912" indent="-320040" fontAlgn="auto">
              <a:spcBef>
                <a:spcPts val="0"/>
              </a:spcBef>
              <a:spcAft>
                <a:spcPts val="0"/>
              </a:spcAft>
              <a:defRPr/>
            </a:pPr>
            <a:endParaRPr lang="en-GB" dirty="0" smtClean="0"/>
          </a:p>
          <a:p>
            <a:pPr>
              <a:defRPr/>
            </a:pPr>
            <a:r>
              <a:rPr lang="en-GB" dirty="0" smtClean="0"/>
              <a:t>Video stories from researchers in variety of settings</a:t>
            </a:r>
          </a:p>
          <a:p>
            <a:pPr>
              <a:defRPr/>
            </a:pPr>
            <a:endParaRPr lang="en-GB" dirty="0" smtClean="0"/>
          </a:p>
          <a:p>
            <a:pPr>
              <a:defRPr/>
            </a:pPr>
            <a:r>
              <a:rPr lang="en-GB" dirty="0" smtClean="0"/>
              <a:t>Data handling exercises in four data analysis environments: R, SPSS, NVIVO and ArcGIS </a:t>
            </a:r>
          </a:p>
          <a:p>
            <a:pPr marL="438912" indent="-320040" fontAlgn="auto">
              <a:spcBef>
                <a:spcPts val="0"/>
              </a:spcBef>
              <a:spcAft>
                <a:spcPts val="0"/>
              </a:spcAft>
              <a:defRPr/>
            </a:pPr>
            <a:endParaRPr lang="en-GB" dirty="0" smtClean="0"/>
          </a:p>
          <a:p>
            <a:pPr marL="438912" indent="-320040" fontAlgn="auto">
              <a:spcBef>
                <a:spcPts val="0"/>
              </a:spcBef>
              <a:spcAft>
                <a:spcPts val="0"/>
              </a:spcAft>
              <a:defRPr/>
            </a:pPr>
            <a:endParaRPr lang="en-GB" dirty="0" smtClean="0"/>
          </a:p>
        </p:txBody>
      </p:sp>
      <p:sp>
        <p:nvSpPr>
          <p:cNvPr id="4" name="Slide Number Placeholder 3"/>
          <p:cNvSpPr>
            <a:spLocks noGrp="1"/>
          </p:cNvSpPr>
          <p:nvPr>
            <p:ph type="sldNum" sz="quarter" idx="12"/>
          </p:nvPr>
        </p:nvSpPr>
        <p:spPr/>
        <p:txBody>
          <a:bodyPr/>
          <a:lstStyle/>
          <a:p>
            <a:pPr>
              <a:defRPr/>
            </a:pPr>
            <a:fld id="{5752AE30-B192-400D-9AA6-5458FE99DD84}" type="slidenum">
              <a:rPr lang="en-GB" smtClean="0"/>
              <a:pPr>
                <a:defRPr/>
              </a:pPr>
              <a:t>11</a:t>
            </a:fld>
            <a:endParaRPr lang="en-GB"/>
          </a:p>
        </p:txBody>
      </p:sp>
      <p:pic>
        <p:nvPicPr>
          <p:cNvPr id="6" name="Picture 5" descr="backlit-buddha-by.ash-on-flickr.jpg"/>
          <p:cNvPicPr>
            <a:picLocks noChangeAspect="1"/>
          </p:cNvPicPr>
          <p:nvPr/>
        </p:nvPicPr>
        <p:blipFill>
          <a:blip r:embed="rId2" cstate="print"/>
          <a:stretch>
            <a:fillRect/>
          </a:stretch>
        </p:blipFill>
        <p:spPr>
          <a:xfrm>
            <a:off x="5508104" y="2276872"/>
            <a:ext cx="3312368" cy="3312368"/>
          </a:xfrm>
          <a:prstGeom prst="rect">
            <a:avLst/>
          </a:prstGeom>
        </p:spPr>
      </p:pic>
      <p:sp>
        <p:nvSpPr>
          <p:cNvPr id="7" name="TextBox 6"/>
          <p:cNvSpPr txBox="1"/>
          <p:nvPr/>
        </p:nvSpPr>
        <p:spPr>
          <a:xfrm>
            <a:off x="6444208" y="6021288"/>
            <a:ext cx="2483885" cy="369332"/>
          </a:xfrm>
          <a:prstGeom prst="rect">
            <a:avLst/>
          </a:prstGeom>
          <a:noFill/>
        </p:spPr>
        <p:txBody>
          <a:bodyPr wrap="none" rtlCol="0">
            <a:spAutoFit/>
          </a:bodyPr>
          <a:lstStyle/>
          <a:p>
            <a:r>
              <a:rPr lang="en-GB" i="1" dirty="0" smtClean="0"/>
              <a:t>.ash on </a:t>
            </a:r>
            <a:r>
              <a:rPr lang="en-GB" i="1" dirty="0" err="1" smtClean="0"/>
              <a:t>flickr</a:t>
            </a:r>
            <a:r>
              <a:rPr lang="en-GB" i="1" dirty="0" smtClean="0"/>
              <a:t> (CC-BY-ND)</a:t>
            </a:r>
            <a:endParaRPr lang="en-GB" i="1" dirty="0"/>
          </a:p>
        </p:txBody>
      </p:sp>
      <p:pic>
        <p:nvPicPr>
          <p:cNvPr id="8" name="Picture 7" descr="jiscresearch3.0.gif"/>
          <p:cNvPicPr>
            <a:picLocks noChangeAspect="1"/>
          </p:cNvPicPr>
          <p:nvPr/>
        </p:nvPicPr>
        <p:blipFill>
          <a:blip r:embed="rId3" cstate="print"/>
          <a:stretch>
            <a:fillRect/>
          </a:stretch>
        </p:blipFill>
        <p:spPr>
          <a:xfrm>
            <a:off x="7236296" y="0"/>
            <a:ext cx="1568491" cy="1584176"/>
          </a:xfrm>
          <a:prstGeom prst="rect">
            <a:avLst/>
          </a:prstGeom>
        </p:spPr>
      </p:pic>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8313" y="404813"/>
            <a:ext cx="7988300" cy="819150"/>
          </a:xfrm>
        </p:spPr>
        <p:txBody>
          <a:bodyPr/>
          <a:lstStyle/>
          <a:p>
            <a:pPr eaLnBrk="1" hangingPunct="1">
              <a:defRPr/>
            </a:pPr>
            <a:r>
              <a:rPr lang="en-US" dirty="0" smtClean="0"/>
              <a:t>Online learning materials</a:t>
            </a:r>
          </a:p>
        </p:txBody>
      </p:sp>
      <p:sp>
        <p:nvSpPr>
          <p:cNvPr id="6147" name="Rectangle 3"/>
          <p:cNvSpPr>
            <a:spLocks noGrp="1" noChangeArrowheads="1"/>
          </p:cNvSpPr>
          <p:nvPr>
            <p:ph type="body" idx="1"/>
          </p:nvPr>
        </p:nvSpPr>
        <p:spPr>
          <a:xfrm>
            <a:off x="539750" y="1341438"/>
            <a:ext cx="8604250" cy="5516562"/>
          </a:xfrm>
        </p:spPr>
        <p:txBody>
          <a:bodyPr>
            <a:normAutofit/>
          </a:bodyPr>
          <a:lstStyle/>
          <a:p>
            <a:pPr eaLnBrk="1" hangingPunct="1">
              <a:lnSpc>
                <a:spcPct val="90000"/>
              </a:lnSpc>
              <a:defRPr/>
            </a:pPr>
            <a:r>
              <a:rPr lang="en-US" sz="2400" dirty="0" smtClean="0"/>
              <a:t>Eight units with activities, scenarios and videos:</a:t>
            </a:r>
          </a:p>
          <a:p>
            <a:pPr eaLnBrk="1" hangingPunct="1">
              <a:lnSpc>
                <a:spcPct val="90000"/>
              </a:lnSpc>
              <a:buNone/>
              <a:defRPr/>
            </a:pPr>
            <a:endParaRPr lang="en-US" sz="2400" dirty="0" smtClean="0"/>
          </a:p>
          <a:p>
            <a:pPr lvl="1" eaLnBrk="1" hangingPunct="1">
              <a:lnSpc>
                <a:spcPct val="90000"/>
              </a:lnSpc>
              <a:defRPr/>
            </a:pPr>
            <a:r>
              <a:rPr lang="en-US" sz="2200" dirty="0" smtClean="0"/>
              <a:t>Research data explained</a:t>
            </a:r>
          </a:p>
          <a:p>
            <a:pPr lvl="1" eaLnBrk="1" hangingPunct="1">
              <a:lnSpc>
                <a:spcPct val="90000"/>
              </a:lnSpc>
              <a:defRPr/>
            </a:pPr>
            <a:r>
              <a:rPr lang="en-US" sz="2200" dirty="0" smtClean="0"/>
              <a:t>Data management plans</a:t>
            </a:r>
          </a:p>
          <a:p>
            <a:pPr lvl="1" eaLnBrk="1" hangingPunct="1">
              <a:lnSpc>
                <a:spcPct val="90000"/>
              </a:lnSpc>
              <a:defRPr/>
            </a:pPr>
            <a:r>
              <a:rPr lang="en-US" sz="2200" dirty="0" err="1" smtClean="0"/>
              <a:t>Organising</a:t>
            </a:r>
            <a:r>
              <a:rPr lang="en-US" sz="2200" dirty="0" smtClean="0"/>
              <a:t> data</a:t>
            </a:r>
          </a:p>
          <a:p>
            <a:pPr lvl="1" eaLnBrk="1" hangingPunct="1">
              <a:lnSpc>
                <a:spcPct val="90000"/>
              </a:lnSpc>
              <a:defRPr/>
            </a:pPr>
            <a:r>
              <a:rPr lang="en-US" sz="2200" dirty="0" smtClean="0"/>
              <a:t>File formats &amp; transformation</a:t>
            </a:r>
          </a:p>
          <a:p>
            <a:pPr lvl="1" eaLnBrk="1" hangingPunct="1">
              <a:lnSpc>
                <a:spcPct val="90000"/>
              </a:lnSpc>
              <a:defRPr/>
            </a:pPr>
            <a:r>
              <a:rPr lang="en-US" sz="2200" dirty="0" smtClean="0"/>
              <a:t>Documentation &amp; metadata</a:t>
            </a:r>
          </a:p>
          <a:p>
            <a:pPr lvl="1" eaLnBrk="1" hangingPunct="1">
              <a:lnSpc>
                <a:spcPct val="90000"/>
              </a:lnSpc>
              <a:defRPr/>
            </a:pPr>
            <a:r>
              <a:rPr lang="en-US" sz="2200" dirty="0" smtClean="0"/>
              <a:t>Storage &amp; security</a:t>
            </a:r>
          </a:p>
          <a:p>
            <a:pPr lvl="1" eaLnBrk="1" hangingPunct="1">
              <a:lnSpc>
                <a:spcPct val="90000"/>
              </a:lnSpc>
              <a:defRPr/>
            </a:pPr>
            <a:r>
              <a:rPr lang="en-US" sz="2200" dirty="0" smtClean="0"/>
              <a:t>Data protection, rights and access</a:t>
            </a:r>
          </a:p>
          <a:p>
            <a:pPr lvl="1" eaLnBrk="1" hangingPunct="1">
              <a:lnSpc>
                <a:spcPct val="90000"/>
              </a:lnSpc>
              <a:defRPr/>
            </a:pPr>
            <a:r>
              <a:rPr lang="en-US" sz="2200" dirty="0" smtClean="0"/>
              <a:t>Preservation, sharing and licensing</a:t>
            </a:r>
          </a:p>
          <a:p>
            <a:pPr eaLnBrk="1" hangingPunct="1">
              <a:lnSpc>
                <a:spcPct val="90000"/>
              </a:lnSpc>
              <a:defRPr/>
            </a:pPr>
            <a:endParaRPr lang="en-US" sz="2400" dirty="0" smtClean="0"/>
          </a:p>
          <a:p>
            <a:pPr eaLnBrk="1" hangingPunct="1">
              <a:lnSpc>
                <a:spcPct val="90000"/>
              </a:lnSpc>
              <a:defRPr/>
            </a:pPr>
            <a:r>
              <a:rPr lang="en-US" sz="2400" dirty="0" smtClean="0"/>
              <a:t>Used </a:t>
            </a:r>
            <a:r>
              <a:rPr lang="en-US" sz="2400" dirty="0" err="1" smtClean="0"/>
              <a:t>Xerte</a:t>
            </a:r>
            <a:r>
              <a:rPr lang="en-US" sz="2400" dirty="0" smtClean="0"/>
              <a:t> Online Toolkits to create – University of Nottingham</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Project success factors</a:t>
            </a:r>
            <a:endParaRPr lang="en-GB" dirty="0"/>
          </a:p>
        </p:txBody>
      </p:sp>
      <p:sp>
        <p:nvSpPr>
          <p:cNvPr id="3" name="Text Placeholder 2"/>
          <p:cNvSpPr>
            <a:spLocks noGrp="1"/>
          </p:cNvSpPr>
          <p:nvPr>
            <p:ph type="body" sz="half" idx="1"/>
          </p:nvPr>
        </p:nvSpPr>
        <p:spPr>
          <a:xfrm>
            <a:off x="467544" y="1340768"/>
            <a:ext cx="4038600" cy="5254575"/>
          </a:xfrm>
        </p:spPr>
        <p:txBody>
          <a:bodyPr>
            <a:normAutofit fontScale="85000" lnSpcReduction="20000"/>
          </a:bodyPr>
          <a:lstStyle/>
          <a:p>
            <a:pPr>
              <a:buNone/>
            </a:pPr>
            <a:r>
              <a:rPr lang="en-GB" dirty="0" smtClean="0"/>
              <a:t>1. The commitment of academic staff to the project</a:t>
            </a:r>
          </a:p>
          <a:p>
            <a:pPr>
              <a:buNone/>
            </a:pPr>
            <a:r>
              <a:rPr lang="en-GB" dirty="0" smtClean="0"/>
              <a:t>2. Positive feedback from user testing</a:t>
            </a:r>
          </a:p>
          <a:p>
            <a:pPr>
              <a:buNone/>
            </a:pPr>
            <a:r>
              <a:rPr lang="en-GB" dirty="0" smtClean="0"/>
              <a:t>3. Increased advocacy and awareness of research data management best practice across the University. </a:t>
            </a:r>
          </a:p>
          <a:p>
            <a:pPr>
              <a:buNone/>
            </a:pPr>
            <a:r>
              <a:rPr lang="en-GB" dirty="0" smtClean="0"/>
              <a:t>4. Evidence that the course is useful and used in other contexts </a:t>
            </a:r>
            <a:r>
              <a:rPr lang="en-GB" dirty="0" err="1" smtClean="0"/>
              <a:t>outwith</a:t>
            </a:r>
            <a:r>
              <a:rPr lang="en-GB" dirty="0" smtClean="0"/>
              <a:t> the University of Edinburgh. </a:t>
            </a:r>
          </a:p>
          <a:p>
            <a:endParaRPr lang="en-GB" dirty="0"/>
          </a:p>
        </p:txBody>
      </p:sp>
      <p:pic>
        <p:nvPicPr>
          <p:cNvPr id="5" name="ClipArt Placeholder 4" descr="curlew-mikebaird-flickr.jpg"/>
          <p:cNvPicPr>
            <a:picLocks noGrp="1" noChangeAspect="1"/>
          </p:cNvPicPr>
          <p:nvPr>
            <p:ph type="clipArt" sz="half" idx="2"/>
          </p:nvPr>
        </p:nvPicPr>
        <p:blipFill>
          <a:blip r:embed="rId2" cstate="print"/>
          <a:stretch>
            <a:fillRect/>
          </a:stretch>
        </p:blipFill>
        <p:spPr>
          <a:xfrm>
            <a:off x="5148064" y="1556792"/>
            <a:ext cx="3995936" cy="4802807"/>
          </a:xfrm>
        </p:spPr>
      </p:pic>
      <p:sp>
        <p:nvSpPr>
          <p:cNvPr id="6" name="TextBox 5"/>
          <p:cNvSpPr txBox="1"/>
          <p:nvPr/>
        </p:nvSpPr>
        <p:spPr>
          <a:xfrm>
            <a:off x="5580112" y="6488668"/>
            <a:ext cx="3096344" cy="369332"/>
          </a:xfrm>
          <a:prstGeom prst="rect">
            <a:avLst/>
          </a:prstGeom>
          <a:noFill/>
        </p:spPr>
        <p:txBody>
          <a:bodyPr wrap="square" rtlCol="0">
            <a:spAutoFit/>
          </a:bodyPr>
          <a:lstStyle/>
          <a:p>
            <a:r>
              <a:rPr lang="en-GB" i="1" dirty="0" smtClean="0"/>
              <a:t>Curlew, </a:t>
            </a:r>
            <a:r>
              <a:rPr lang="en-GB" i="1" dirty="0" err="1" smtClean="0"/>
              <a:t>Mikebaird</a:t>
            </a:r>
            <a:r>
              <a:rPr lang="en-GB" i="1" dirty="0" smtClean="0"/>
              <a:t> on </a:t>
            </a:r>
            <a:r>
              <a:rPr lang="en-GB" i="1" dirty="0" err="1" smtClean="0"/>
              <a:t>flickr</a:t>
            </a:r>
            <a:endParaRPr lang="en-GB" i="1" dirty="0"/>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GB" dirty="0"/>
          </a:p>
        </p:txBody>
      </p:sp>
      <p:sp>
        <p:nvSpPr>
          <p:cNvPr id="3" name="Title 2"/>
          <p:cNvSpPr>
            <a:spLocks noGrp="1"/>
          </p:cNvSpPr>
          <p:nvPr>
            <p:ph type="title"/>
          </p:nvPr>
        </p:nvSpPr>
        <p:spPr/>
        <p:txBody>
          <a:bodyPr/>
          <a:lstStyle/>
          <a:p>
            <a:r>
              <a:rPr lang="en-GB" dirty="0" smtClean="0"/>
              <a:t>Research data services</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3C496D3E-DBB7-46E0-B0E5-8C5B8DF26417}" type="slidenum">
              <a:rPr lang="en-GB"/>
              <a:pPr/>
              <a:t>15</a:t>
            </a:fld>
            <a:endParaRPr lang="en-GB" dirty="0"/>
          </a:p>
        </p:txBody>
      </p:sp>
      <p:sp>
        <p:nvSpPr>
          <p:cNvPr id="54274" name="Rectangle 2"/>
          <p:cNvSpPr>
            <a:spLocks noGrp="1" noChangeArrowheads="1"/>
          </p:cNvSpPr>
          <p:nvPr>
            <p:ph type="title"/>
          </p:nvPr>
        </p:nvSpPr>
        <p:spPr>
          <a:xfrm>
            <a:off x="468313" y="476250"/>
            <a:ext cx="8229600" cy="1368425"/>
          </a:xfrm>
        </p:spPr>
        <p:txBody>
          <a:bodyPr/>
          <a:lstStyle/>
          <a:p>
            <a:r>
              <a:rPr lang="en-GB" sz="4000"/>
              <a:t>What is a data library? </a:t>
            </a:r>
            <a:br>
              <a:rPr lang="en-GB" sz="4000"/>
            </a:br>
            <a:endParaRPr lang="en-GB" sz="4000"/>
          </a:p>
        </p:txBody>
      </p:sp>
      <p:sp>
        <p:nvSpPr>
          <p:cNvPr id="54275" name="Rectangle 3"/>
          <p:cNvSpPr>
            <a:spLocks noGrp="1" noChangeArrowheads="1"/>
          </p:cNvSpPr>
          <p:nvPr>
            <p:ph type="body" idx="1"/>
          </p:nvPr>
        </p:nvSpPr>
        <p:spPr>
          <a:xfrm>
            <a:off x="395536" y="3573016"/>
            <a:ext cx="8229600" cy="2807568"/>
          </a:xfrm>
        </p:spPr>
        <p:txBody>
          <a:bodyPr>
            <a:normAutofit/>
          </a:bodyPr>
          <a:lstStyle/>
          <a:p>
            <a:pPr>
              <a:lnSpc>
                <a:spcPct val="80000"/>
              </a:lnSpc>
              <a:buFont typeface="Wingdings" pitchFamily="2" charset="2"/>
              <a:buNone/>
            </a:pPr>
            <a:r>
              <a:rPr lang="en-GB" sz="1800" dirty="0"/>
              <a:t>	</a:t>
            </a:r>
          </a:p>
          <a:p>
            <a:pPr>
              <a:lnSpc>
                <a:spcPct val="80000"/>
              </a:lnSpc>
            </a:pPr>
            <a:r>
              <a:rPr lang="en-GB" sz="2400" dirty="0"/>
              <a:t>	</a:t>
            </a:r>
            <a:r>
              <a:rPr lang="en-GB" dirty="0"/>
              <a:t>A </a:t>
            </a:r>
            <a:r>
              <a:rPr lang="en-GB" b="1" dirty="0"/>
              <a:t>data library</a:t>
            </a:r>
            <a:r>
              <a:rPr lang="en-GB" dirty="0"/>
              <a:t> refers to both the content and the services that foster use of collections of numeric, audio-visual, textual or geospatial data sets for secondary use in research. </a:t>
            </a:r>
          </a:p>
          <a:p>
            <a:pPr>
              <a:lnSpc>
                <a:spcPct val="80000"/>
              </a:lnSpc>
              <a:buFont typeface="Wingdings" pitchFamily="2" charset="2"/>
              <a:buNone/>
            </a:pPr>
            <a:endParaRPr lang="en-GB" dirty="0"/>
          </a:p>
          <a:p>
            <a:pPr>
              <a:lnSpc>
                <a:spcPct val="80000"/>
              </a:lnSpc>
            </a:pPr>
            <a:r>
              <a:rPr lang="en-GB" dirty="0"/>
              <a:t>	</a:t>
            </a:r>
            <a:r>
              <a:rPr lang="en-GB" dirty="0" smtClean="0"/>
              <a:t>Focus on </a:t>
            </a:r>
            <a:r>
              <a:rPr lang="en-GB" b="1" i="1" dirty="0" smtClean="0"/>
              <a:t>re-use</a:t>
            </a:r>
            <a:r>
              <a:rPr lang="en-GB" dirty="0" smtClean="0"/>
              <a:t> of data</a:t>
            </a:r>
            <a:endParaRPr lang="en-GB" sz="2400" dirty="0"/>
          </a:p>
        </p:txBody>
      </p:sp>
      <p:pic>
        <p:nvPicPr>
          <p:cNvPr id="7" name="Picture 6" descr="datalib.jpg"/>
          <p:cNvPicPr>
            <a:picLocks noChangeAspect="1"/>
          </p:cNvPicPr>
          <p:nvPr/>
        </p:nvPicPr>
        <p:blipFill>
          <a:blip r:embed="rId3" cstate="print"/>
          <a:stretch>
            <a:fillRect/>
          </a:stretch>
        </p:blipFill>
        <p:spPr>
          <a:xfrm>
            <a:off x="3275856" y="1628800"/>
            <a:ext cx="2518377" cy="1762864"/>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p:cNvSpPr>
          <p:nvPr>
            <p:ph type="title"/>
          </p:nvPr>
        </p:nvSpPr>
        <p:spPr bwMode="auto">
          <a:xfrm>
            <a:off x="457200" y="152400"/>
            <a:ext cx="8686800" cy="1250950"/>
          </a:xfrm>
          <a:noFill/>
        </p:spPr>
        <p:txBody>
          <a:bodyPr wrap="square" tIns="45720" bIns="45720" numCol="1" anchorCtr="0" compatLnSpc="1">
            <a:prstTxWarp prst="textNoShape">
              <a:avLst/>
            </a:prstTxWarp>
          </a:bodyPr>
          <a:lstStyle/>
          <a:p>
            <a:r>
              <a:rPr lang="en-US" dirty="0" smtClean="0"/>
              <a:t>Data Library service at </a:t>
            </a:r>
            <a:r>
              <a:rPr lang="en-US" dirty="0" err="1" smtClean="0"/>
              <a:t>UoE</a:t>
            </a:r>
            <a:r>
              <a:rPr lang="en-US" dirty="0" smtClean="0"/>
              <a:t>:</a:t>
            </a:r>
            <a:br>
              <a:rPr lang="en-US" dirty="0" smtClean="0"/>
            </a:br>
            <a:r>
              <a:rPr lang="en-US" dirty="0" smtClean="0"/>
              <a:t>Research data support within IS</a:t>
            </a:r>
          </a:p>
        </p:txBody>
      </p:sp>
      <p:sp>
        <p:nvSpPr>
          <p:cNvPr id="51205" name="Rectangle 5"/>
          <p:cNvSpPr>
            <a:spLocks noGrp="1"/>
          </p:cNvSpPr>
          <p:nvPr>
            <p:ph type="body" sz="half" idx="1"/>
          </p:nvPr>
        </p:nvSpPr>
        <p:spPr>
          <a:xfrm>
            <a:off x="251520" y="2420888"/>
            <a:ext cx="4038600" cy="3528392"/>
          </a:xfrm>
        </p:spPr>
        <p:txBody>
          <a:bodyPr>
            <a:normAutofit/>
          </a:bodyPr>
          <a:lstStyle/>
          <a:p>
            <a:r>
              <a:rPr lang="en-GB" sz="4000" dirty="0" smtClean="0"/>
              <a:t>finding…</a:t>
            </a:r>
          </a:p>
          <a:p>
            <a:r>
              <a:rPr lang="en-GB" sz="4000" dirty="0" smtClean="0"/>
              <a:t>accessing …</a:t>
            </a:r>
          </a:p>
          <a:p>
            <a:r>
              <a:rPr lang="en-GB" sz="4000" dirty="0" smtClean="0"/>
              <a:t>using …</a:t>
            </a:r>
          </a:p>
          <a:p>
            <a:r>
              <a:rPr lang="en-GB" sz="4000" dirty="0" smtClean="0"/>
              <a:t>teaching</a:t>
            </a:r>
            <a:r>
              <a:rPr lang="en-GB" sz="2800" dirty="0" smtClean="0"/>
              <a:t> …</a:t>
            </a:r>
          </a:p>
          <a:p>
            <a:r>
              <a:rPr lang="en-GB" sz="4000" dirty="0" smtClean="0">
                <a:solidFill>
                  <a:schemeClr val="accent3"/>
                </a:solidFill>
              </a:rPr>
              <a:t>managing</a:t>
            </a:r>
          </a:p>
          <a:p>
            <a:endParaRPr lang="en-US" sz="2800" dirty="0" smtClean="0"/>
          </a:p>
        </p:txBody>
      </p:sp>
      <p:pic>
        <p:nvPicPr>
          <p:cNvPr id="51211" name="Picture 11" descr="flickr-attrib-mkandlez-2"/>
          <p:cNvPicPr>
            <a:picLocks noGrp="1" noChangeAspect="1" noChangeArrowheads="1"/>
          </p:cNvPicPr>
          <p:nvPr>
            <p:ph type="clipArt" sz="half" idx="2"/>
          </p:nvPr>
        </p:nvPicPr>
        <p:blipFill>
          <a:blip r:embed="rId3" cstate="print"/>
          <a:srcRect/>
          <a:stretch>
            <a:fillRect/>
          </a:stretch>
        </p:blipFill>
        <p:spPr>
          <a:xfrm>
            <a:off x="3419475" y="3429000"/>
            <a:ext cx="5724525" cy="3148013"/>
          </a:xfrm>
        </p:spPr>
      </p:pic>
      <p:sp>
        <p:nvSpPr>
          <p:cNvPr id="8" name="Slide Number Placeholder 7"/>
          <p:cNvSpPr>
            <a:spLocks noGrp="1"/>
          </p:cNvSpPr>
          <p:nvPr>
            <p:ph type="sldNum" sz="quarter" idx="12"/>
          </p:nvPr>
        </p:nvSpPr>
        <p:spPr/>
        <p:txBody>
          <a:bodyPr>
            <a:normAutofit/>
          </a:bodyPr>
          <a:lstStyle/>
          <a:p>
            <a:pPr>
              <a:defRPr/>
            </a:pPr>
            <a:fld id="{38126C1C-BC1C-4174-86EB-24F027B75A5B}" type="slidenum">
              <a:rPr lang="en-GB" smtClean="0"/>
              <a:pPr>
                <a:defRPr/>
              </a:pPr>
              <a:t>16</a:t>
            </a:fld>
            <a:endParaRPr lang="en-GB"/>
          </a:p>
        </p:txBody>
      </p:sp>
      <p:sp>
        <p:nvSpPr>
          <p:cNvPr id="51212" name="Text Box 12"/>
          <p:cNvSpPr txBox="1">
            <a:spLocks noChangeArrowheads="1"/>
          </p:cNvSpPr>
          <p:nvPr/>
        </p:nvSpPr>
        <p:spPr bwMode="auto">
          <a:xfrm>
            <a:off x="5200650" y="1936750"/>
            <a:ext cx="2324100" cy="366713"/>
          </a:xfrm>
          <a:prstGeom prst="rect">
            <a:avLst/>
          </a:prstGeom>
          <a:noFill/>
          <a:ln w="9525">
            <a:noFill/>
            <a:miter lim="800000"/>
            <a:headEnd/>
            <a:tailEnd/>
          </a:ln>
          <a:effectLst/>
        </p:spPr>
        <p:txBody>
          <a:bodyPr>
            <a:spAutoFit/>
          </a:bodyPr>
          <a:lstStyle/>
          <a:p>
            <a:endParaRPr lang="en-US"/>
          </a:p>
        </p:txBody>
      </p:sp>
      <p:pic>
        <p:nvPicPr>
          <p:cNvPr id="51213" name="Picture 13" descr="ChartsBin-mobphoneusage"/>
          <p:cNvPicPr>
            <a:picLocks noChangeAspect="1" noChangeArrowheads="1"/>
          </p:cNvPicPr>
          <p:nvPr/>
        </p:nvPicPr>
        <p:blipFill>
          <a:blip r:embed="rId4" cstate="print"/>
          <a:srcRect/>
          <a:stretch>
            <a:fillRect/>
          </a:stretch>
        </p:blipFill>
        <p:spPr bwMode="auto">
          <a:xfrm>
            <a:off x="4284663" y="1700213"/>
            <a:ext cx="4154487" cy="1752600"/>
          </a:xfrm>
          <a:prstGeom prst="rect">
            <a:avLst/>
          </a:prstGeom>
          <a:noFill/>
        </p:spPr>
      </p:pic>
      <p:sp>
        <p:nvSpPr>
          <p:cNvPr id="9" name="TextBox 8"/>
          <p:cNvSpPr txBox="1"/>
          <p:nvPr/>
        </p:nvSpPr>
        <p:spPr>
          <a:xfrm>
            <a:off x="395536" y="6381328"/>
            <a:ext cx="4980851" cy="369332"/>
          </a:xfrm>
          <a:prstGeom prst="rect">
            <a:avLst/>
          </a:prstGeom>
          <a:noFill/>
        </p:spPr>
        <p:txBody>
          <a:bodyPr wrap="none" rtlCol="0">
            <a:spAutoFit/>
          </a:bodyPr>
          <a:lstStyle/>
          <a:p>
            <a:r>
              <a:rPr lang="en-US" i="1" dirty="0" err="1" smtClean="0"/>
              <a:t>iStock</a:t>
            </a:r>
            <a:r>
              <a:rPr lang="en-US" i="1" dirty="0" smtClean="0"/>
              <a:t> Photo, </a:t>
            </a:r>
            <a:r>
              <a:rPr lang="en-US" i="1" dirty="0" err="1" smtClean="0"/>
              <a:t>ChartsBin</a:t>
            </a:r>
            <a:r>
              <a:rPr lang="en-US" i="1" dirty="0" smtClean="0"/>
              <a:t> and </a:t>
            </a:r>
            <a:r>
              <a:rPr lang="en-US" i="1" dirty="0" err="1" smtClean="0"/>
              <a:t>mkandlez</a:t>
            </a:r>
            <a:r>
              <a:rPr lang="en-US" i="1" dirty="0" smtClean="0"/>
              <a:t> on </a:t>
            </a:r>
            <a:r>
              <a:rPr lang="en-US" i="1" dirty="0" err="1" smtClean="0"/>
              <a:t>flickr</a:t>
            </a:r>
            <a:endParaRPr lang="en-GB" i="1" dirty="0"/>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12064"/>
            <a:ext cx="8075240" cy="914400"/>
          </a:xfrm>
        </p:spPr>
        <p:txBody>
          <a:bodyPr/>
          <a:lstStyle/>
          <a:p>
            <a:r>
              <a:rPr lang="en-GB" dirty="0" smtClean="0">
                <a:solidFill>
                  <a:schemeClr val="accent1"/>
                </a:solidFill>
              </a:rPr>
              <a:t>Data repository service</a:t>
            </a:r>
            <a:endParaRPr lang="en-GB" dirty="0">
              <a:solidFill>
                <a:schemeClr val="accent1"/>
              </a:solidFill>
            </a:endParaRPr>
          </a:p>
        </p:txBody>
      </p:sp>
      <p:sp>
        <p:nvSpPr>
          <p:cNvPr id="4" name="Slide Number Placeholder 3"/>
          <p:cNvSpPr>
            <a:spLocks noGrp="1"/>
          </p:cNvSpPr>
          <p:nvPr>
            <p:ph type="sldNum" sz="quarter" idx="12"/>
          </p:nvPr>
        </p:nvSpPr>
        <p:spPr/>
        <p:txBody>
          <a:bodyPr>
            <a:normAutofit/>
          </a:bodyPr>
          <a:lstStyle/>
          <a:p>
            <a:pPr>
              <a:defRPr/>
            </a:pPr>
            <a:fld id="{5752AE30-B192-400D-9AA6-5458FE99DD84}" type="slidenum">
              <a:rPr lang="en-GB" smtClean="0"/>
              <a:pPr>
                <a:defRPr/>
              </a:pPr>
              <a:t>17</a:t>
            </a:fld>
            <a:endParaRPr lang="en-GB"/>
          </a:p>
        </p:txBody>
      </p:sp>
      <p:pic>
        <p:nvPicPr>
          <p:cNvPr id="7" name="Content Placeholder 6" descr="Edin-DS-screenshot.png"/>
          <p:cNvPicPr>
            <a:picLocks noGrp="1" noChangeAspect="1"/>
          </p:cNvPicPr>
          <p:nvPr>
            <p:ph idx="1"/>
          </p:nvPr>
        </p:nvPicPr>
        <p:blipFill>
          <a:blip r:embed="rId2" cstate="print"/>
          <a:stretch>
            <a:fillRect/>
          </a:stretch>
        </p:blipFill>
        <p:spPr>
          <a:xfrm>
            <a:off x="395536" y="1412776"/>
            <a:ext cx="10225117" cy="5445224"/>
          </a:xfr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a:t>Research Integrity, London - Sept 2011</a:t>
            </a:r>
          </a:p>
        </p:txBody>
      </p:sp>
      <p:sp>
        <p:nvSpPr>
          <p:cNvPr id="3" name="Slide Number Placeholder 2"/>
          <p:cNvSpPr>
            <a:spLocks noGrp="1"/>
          </p:cNvSpPr>
          <p:nvPr>
            <p:ph type="sldNum" sz="quarter" idx="12"/>
          </p:nvPr>
        </p:nvSpPr>
        <p:spPr/>
        <p:txBody>
          <a:bodyPr/>
          <a:lstStyle/>
          <a:p>
            <a:pPr>
              <a:defRPr/>
            </a:pPr>
            <a:fld id="{DA1C78C7-AD43-4573-B4EA-ED3A85BC58C8}" type="slidenum">
              <a:rPr lang="en-GB"/>
              <a:pPr>
                <a:defRPr/>
              </a:pPr>
              <a:t>18</a:t>
            </a:fld>
            <a:endParaRPr lang="en-GB"/>
          </a:p>
        </p:txBody>
      </p:sp>
      <p:pic>
        <p:nvPicPr>
          <p:cNvPr id="11268" name="Picture 2"/>
          <p:cNvPicPr>
            <a:picLocks noChangeAspect="1" noChangeArrowheads="1"/>
          </p:cNvPicPr>
          <p:nvPr/>
        </p:nvPicPr>
        <p:blipFill>
          <a:blip r:embed="rId2" cstate="print"/>
          <a:srcRect/>
          <a:stretch>
            <a:fillRect/>
          </a:stretch>
        </p:blipFill>
        <p:spPr bwMode="auto">
          <a:xfrm>
            <a:off x="455613" y="0"/>
            <a:ext cx="8220075" cy="6858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06902" y="1351672"/>
            <a:ext cx="5718048" cy="1933312"/>
          </a:xfrm>
        </p:spPr>
        <p:txBody>
          <a:bodyPr>
            <a:normAutofit/>
          </a:bodyPr>
          <a:lstStyle/>
          <a:p>
            <a:endParaRPr lang="en-GB" dirty="0" smtClean="0"/>
          </a:p>
          <a:p>
            <a:r>
              <a:rPr lang="en-GB" dirty="0" smtClean="0"/>
              <a:t>In parallel with the work that led to the research data policy last year, another working group was set up to define </a:t>
            </a:r>
            <a:endParaRPr lang="en-GB" dirty="0"/>
          </a:p>
        </p:txBody>
      </p:sp>
      <p:sp>
        <p:nvSpPr>
          <p:cNvPr id="3" name="Title 2"/>
          <p:cNvSpPr>
            <a:spLocks noGrp="1"/>
          </p:cNvSpPr>
          <p:nvPr>
            <p:ph type="title"/>
          </p:nvPr>
        </p:nvSpPr>
        <p:spPr/>
        <p:txBody>
          <a:bodyPr/>
          <a:lstStyle/>
          <a:p>
            <a:r>
              <a:rPr lang="en-GB" dirty="0" smtClean="0"/>
              <a:t>Research data storage strategy</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GB" dirty="0" smtClean="0"/>
              <a:t>Overview: What is Edinburgh doing in research data mgmt?</a:t>
            </a:r>
            <a:endParaRPr lang="en-US" dirty="0" smtClean="0"/>
          </a:p>
        </p:txBody>
      </p:sp>
      <p:sp>
        <p:nvSpPr>
          <p:cNvPr id="55299" name="Rectangle 3"/>
          <p:cNvSpPr>
            <a:spLocks noGrp="1"/>
          </p:cNvSpPr>
          <p:nvPr>
            <p:ph idx="1"/>
          </p:nvPr>
        </p:nvSpPr>
        <p:spPr>
          <a:xfrm>
            <a:off x="4092079" y="1916832"/>
            <a:ext cx="5051921" cy="4176464"/>
          </a:xfrm>
        </p:spPr>
        <p:txBody>
          <a:bodyPr>
            <a:normAutofit/>
          </a:bodyPr>
          <a:lstStyle/>
          <a:p>
            <a:pPr>
              <a:lnSpc>
                <a:spcPct val="90000"/>
              </a:lnSpc>
            </a:pPr>
            <a:endParaRPr lang="en-GB" dirty="0" smtClean="0"/>
          </a:p>
          <a:p>
            <a:pPr>
              <a:lnSpc>
                <a:spcPct val="90000"/>
              </a:lnSpc>
            </a:pPr>
            <a:r>
              <a:rPr lang="en-GB" dirty="0" smtClean="0"/>
              <a:t>Develop university policy</a:t>
            </a:r>
          </a:p>
          <a:p>
            <a:pPr>
              <a:lnSpc>
                <a:spcPct val="90000"/>
              </a:lnSpc>
            </a:pPr>
            <a:endParaRPr lang="en-US" dirty="0" smtClean="0"/>
          </a:p>
          <a:p>
            <a:pPr>
              <a:lnSpc>
                <a:spcPct val="90000"/>
              </a:lnSpc>
            </a:pPr>
            <a:r>
              <a:rPr lang="en-GB" dirty="0" smtClean="0"/>
              <a:t>Develop online guidance</a:t>
            </a:r>
          </a:p>
          <a:p>
            <a:pPr>
              <a:lnSpc>
                <a:spcPct val="90000"/>
              </a:lnSpc>
            </a:pPr>
            <a:endParaRPr lang="en-GB" dirty="0" smtClean="0"/>
          </a:p>
          <a:p>
            <a:pPr>
              <a:lnSpc>
                <a:spcPct val="90000"/>
              </a:lnSpc>
            </a:pPr>
            <a:r>
              <a:rPr lang="en-GB" dirty="0" smtClean="0"/>
              <a:t>Develop training </a:t>
            </a:r>
          </a:p>
          <a:p>
            <a:pPr>
              <a:lnSpc>
                <a:spcPct val="90000"/>
              </a:lnSpc>
            </a:pPr>
            <a:endParaRPr lang="en-GB" dirty="0" smtClean="0"/>
          </a:p>
          <a:p>
            <a:pPr>
              <a:lnSpc>
                <a:spcPct val="90000"/>
              </a:lnSpc>
            </a:pPr>
            <a:r>
              <a:rPr lang="en-GB" dirty="0" smtClean="0"/>
              <a:t>Develop services &amp; support</a:t>
            </a:r>
          </a:p>
          <a:p>
            <a:pPr>
              <a:lnSpc>
                <a:spcPct val="90000"/>
              </a:lnSpc>
            </a:pPr>
            <a:endParaRPr lang="en-GB" dirty="0" smtClean="0"/>
          </a:p>
          <a:p>
            <a:pPr>
              <a:lnSpc>
                <a:spcPct val="90000"/>
              </a:lnSpc>
            </a:pPr>
            <a:endParaRPr lang="en-GB" dirty="0" smtClean="0"/>
          </a:p>
        </p:txBody>
      </p:sp>
      <p:sp>
        <p:nvSpPr>
          <p:cNvPr id="5" name="Slide Number Placeholder 4"/>
          <p:cNvSpPr>
            <a:spLocks noGrp="1"/>
          </p:cNvSpPr>
          <p:nvPr>
            <p:ph type="sldNum" sz="quarter" idx="12"/>
          </p:nvPr>
        </p:nvSpPr>
        <p:spPr/>
        <p:txBody>
          <a:bodyPr/>
          <a:lstStyle/>
          <a:p>
            <a:pPr>
              <a:defRPr/>
            </a:pPr>
            <a:fld id="{5752AE30-B192-400D-9AA6-5458FE99DD84}" type="slidenum">
              <a:rPr lang="en-GB" smtClean="0"/>
              <a:pPr>
                <a:defRPr/>
              </a:pPr>
              <a:t>2</a:t>
            </a:fld>
            <a:endParaRPr lang="en-GB"/>
          </a:p>
        </p:txBody>
      </p:sp>
      <p:pic>
        <p:nvPicPr>
          <p:cNvPr id="8" name="Picture 7" descr="iStock_000006030817Small[1].jpg"/>
          <p:cNvPicPr>
            <a:picLocks noChangeAspect="1"/>
          </p:cNvPicPr>
          <p:nvPr/>
        </p:nvPicPr>
        <p:blipFill>
          <a:blip r:embed="rId2" cstate="print"/>
          <a:stretch>
            <a:fillRect/>
          </a:stretch>
        </p:blipFill>
        <p:spPr>
          <a:xfrm>
            <a:off x="323528" y="2636912"/>
            <a:ext cx="3611893" cy="2708920"/>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850" y="1268413"/>
            <a:ext cx="8640763" cy="5040312"/>
          </a:xfrm>
        </p:spPr>
        <p:txBody>
          <a:bodyPr rtlCol="0">
            <a:normAutofit fontScale="85000" lnSpcReduction="20000"/>
          </a:bodyPr>
          <a:lstStyle/>
          <a:p>
            <a:pPr algn="l" eaLnBrk="1" fontAlgn="auto" hangingPunct="1">
              <a:spcAft>
                <a:spcPts val="0"/>
              </a:spcAft>
              <a:buFont typeface="Arial" pitchFamily="34" charset="0"/>
              <a:buNone/>
              <a:defRPr/>
            </a:pPr>
            <a:r>
              <a:rPr lang="en-GB" sz="2600" b="1" dirty="0" smtClean="0">
                <a:solidFill>
                  <a:schemeClr val="tx1">
                    <a:lumMod val="75000"/>
                    <a:lumOff val="25000"/>
                  </a:schemeClr>
                </a:solidFill>
              </a:rPr>
              <a:t>Emerging RDS Strategy &amp; Plan (</a:t>
            </a:r>
            <a:r>
              <a:rPr lang="en-GB" sz="2600" dirty="0" smtClean="0">
                <a:solidFill>
                  <a:schemeClr val="tx1">
                    <a:lumMod val="75000"/>
                    <a:lumOff val="25000"/>
                  </a:schemeClr>
                </a:solidFill>
              </a:rPr>
              <a:t>Recommendations  from RDS WG)</a:t>
            </a:r>
            <a:endParaRPr lang="en-GB" sz="2600" i="1" dirty="0" smtClean="0">
              <a:solidFill>
                <a:schemeClr val="tx1">
                  <a:lumMod val="75000"/>
                  <a:lumOff val="25000"/>
                </a:schemeClr>
              </a:solidFill>
            </a:endParaRP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Archiving of research data </a:t>
            </a:r>
            <a:r>
              <a:rPr lang="en-GB" sz="2600" i="1" dirty="0" smtClean="0">
                <a:solidFill>
                  <a:schemeClr val="tx1">
                    <a:lumMod val="75000"/>
                    <a:lumOff val="25000"/>
                  </a:schemeClr>
                </a:solidFill>
              </a:rPr>
              <a:t>[= repository+?]</a:t>
            </a:r>
            <a:endParaRPr lang="en-GB" sz="2600" dirty="0" smtClean="0">
              <a:solidFill>
                <a:schemeClr val="tx1">
                  <a:lumMod val="75000"/>
                  <a:lumOff val="25000"/>
                </a:schemeClr>
              </a:solidFill>
            </a:endParaRP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Accessibility of research data to all virtual collaborators, facilitating extra-institutional collaboration</a:t>
            </a: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Globally accessible cross-platform file store</a:t>
            </a: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Backup/synchronisation of data on mobile devices</a:t>
            </a:r>
          </a:p>
          <a:p>
            <a:pPr marL="514350" indent="-514350" algn="l" eaLnBrk="1" fontAlgn="auto" hangingPunct="1">
              <a:lnSpc>
                <a:spcPct val="150000"/>
              </a:lnSpc>
              <a:spcAft>
                <a:spcPts val="0"/>
              </a:spcAft>
              <a:buFont typeface="+mj-lt"/>
              <a:buAutoNum type="arabicPeriod"/>
              <a:defRPr/>
            </a:pPr>
            <a:r>
              <a:rPr lang="en-GB" sz="2600" dirty="0">
                <a:solidFill>
                  <a:schemeClr val="tx1">
                    <a:lumMod val="75000"/>
                    <a:lumOff val="25000"/>
                  </a:schemeClr>
                </a:solidFill>
              </a:rPr>
              <a:t>Federated structure for local data storage</a:t>
            </a: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Establishing networks of knowledge  </a:t>
            </a:r>
          </a:p>
          <a:p>
            <a:pPr algn="l" eaLnBrk="1" fontAlgn="auto" hangingPunct="1">
              <a:lnSpc>
                <a:spcPct val="150000"/>
              </a:lnSpc>
              <a:spcAft>
                <a:spcPts val="0"/>
              </a:spcAft>
              <a:buFont typeface="Arial" pitchFamily="34" charset="0"/>
              <a:buNone/>
              <a:defRPr/>
            </a:pPr>
            <a:r>
              <a:rPr lang="en-GB" sz="2600" dirty="0" smtClean="0">
                <a:solidFill>
                  <a:srgbClr val="FF0000"/>
                </a:solidFill>
              </a:rPr>
              <a:t>Plus</a:t>
            </a:r>
          </a:p>
          <a:p>
            <a:pPr marL="514350" indent="-514350" algn="l" eaLnBrk="1" fontAlgn="auto" hangingPunct="1">
              <a:lnSpc>
                <a:spcPct val="150000"/>
              </a:lnSpc>
              <a:spcAft>
                <a:spcPts val="0"/>
              </a:spcAft>
              <a:buFont typeface="+mj-lt"/>
              <a:buAutoNum type="arabicPeriod"/>
              <a:defRPr/>
            </a:pPr>
            <a:r>
              <a:rPr lang="en-GB" sz="2600" dirty="0" smtClean="0">
                <a:solidFill>
                  <a:schemeClr val="tx1">
                    <a:lumMod val="75000"/>
                    <a:lumOff val="25000"/>
                  </a:schemeClr>
                </a:solidFill>
              </a:rPr>
              <a:t>Baseline 0.5TB for </a:t>
            </a:r>
            <a:r>
              <a:rPr lang="en-GB" sz="2600" u="sng" dirty="0" smtClean="0">
                <a:solidFill>
                  <a:schemeClr val="tx1">
                    <a:lumMod val="75000"/>
                    <a:lumOff val="25000"/>
                  </a:schemeClr>
                </a:solidFill>
              </a:rPr>
              <a:t>all</a:t>
            </a:r>
            <a:r>
              <a:rPr lang="en-GB" sz="2600" dirty="0" smtClean="0">
                <a:solidFill>
                  <a:schemeClr val="tx1">
                    <a:lumMod val="75000"/>
                    <a:lumOff val="25000"/>
                  </a:schemeClr>
                </a:solidFill>
              </a:rPr>
              <a:t>; automated transfer to right ‘latency layer’; beyond-Edinburgh cloud as part of solution; </a:t>
            </a:r>
          </a:p>
        </p:txBody>
      </p:sp>
      <p:sp>
        <p:nvSpPr>
          <p:cNvPr id="5" name="Slide Number Placeholder 4"/>
          <p:cNvSpPr>
            <a:spLocks noGrp="1"/>
          </p:cNvSpPr>
          <p:nvPr>
            <p:ph type="sldNum" sz="quarter" idx="12"/>
          </p:nvPr>
        </p:nvSpPr>
        <p:spPr/>
        <p:txBody>
          <a:bodyPr/>
          <a:lstStyle/>
          <a:p>
            <a:pPr>
              <a:defRPr/>
            </a:pPr>
            <a:fld id="{2A7FBF7E-5AE5-48C7-92AB-6203C9E9DB5D}" type="slidenum">
              <a:rPr lang="en-GB"/>
              <a:pPr>
                <a:defRPr/>
              </a:pPr>
              <a:t>20</a:t>
            </a:fld>
            <a:endParaRPr lang="en-GB" dirty="0"/>
          </a:p>
        </p:txBody>
      </p:sp>
      <p:sp>
        <p:nvSpPr>
          <p:cNvPr id="6" name="Footer Placeholder 5"/>
          <p:cNvSpPr>
            <a:spLocks noGrp="1"/>
          </p:cNvSpPr>
          <p:nvPr>
            <p:ph type="ftr" sz="quarter" idx="11"/>
          </p:nvPr>
        </p:nvSpPr>
        <p:spPr/>
        <p:txBody>
          <a:bodyPr/>
          <a:lstStyle/>
          <a:p>
            <a:pPr>
              <a:defRPr/>
            </a:pPr>
            <a:r>
              <a:rPr lang="en-GB" dirty="0" smtClean="0"/>
              <a:t>Jeff Haywood, Research </a:t>
            </a:r>
            <a:r>
              <a:rPr lang="en-GB" dirty="0"/>
              <a:t>Integrity, London - Sept 2011</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8313" y="1268413"/>
            <a:ext cx="8351837" cy="4752975"/>
          </a:xfrm>
        </p:spPr>
        <p:txBody>
          <a:bodyPr rtlCol="0">
            <a:normAutofit/>
          </a:bodyPr>
          <a:lstStyle/>
          <a:p>
            <a:pPr algn="l" eaLnBrk="1" fontAlgn="auto" hangingPunct="1">
              <a:spcAft>
                <a:spcPts val="0"/>
              </a:spcAft>
              <a:buFont typeface="Arial" pitchFamily="34" charset="0"/>
              <a:buNone/>
              <a:defRPr/>
            </a:pPr>
            <a:r>
              <a:rPr lang="en-GB" sz="2400" b="1" dirty="0" smtClean="0">
                <a:solidFill>
                  <a:schemeClr val="tx1">
                    <a:lumMod val="75000"/>
                    <a:lumOff val="25000"/>
                  </a:schemeClr>
                </a:solidFill>
              </a:rPr>
              <a:t>Challenges ahead:</a:t>
            </a:r>
          </a:p>
          <a:p>
            <a:pPr marL="360363" indent="-360363" algn="l" eaLnBrk="1" fontAlgn="auto" hangingPunct="1">
              <a:spcAft>
                <a:spcPts val="0"/>
              </a:spcAft>
              <a:buFont typeface="Arial" pitchFamily="34" charset="0"/>
              <a:buChar char="•"/>
              <a:defRPr/>
            </a:pPr>
            <a:r>
              <a:rPr lang="en-GB" sz="2400" dirty="0" smtClean="0">
                <a:solidFill>
                  <a:schemeClr val="tx1">
                    <a:lumMod val="75000"/>
                    <a:lumOff val="25000"/>
                  </a:schemeClr>
                </a:solidFill>
              </a:rPr>
              <a:t>Funding, funding, funding – sustainable models</a:t>
            </a:r>
          </a:p>
          <a:p>
            <a:pPr marL="360363" indent="-360363" algn="l" eaLnBrk="1" fontAlgn="auto" hangingPunct="1">
              <a:spcAft>
                <a:spcPts val="0"/>
              </a:spcAft>
              <a:buFont typeface="Arial" pitchFamily="34" charset="0"/>
              <a:buChar char="•"/>
              <a:defRPr/>
            </a:pPr>
            <a:r>
              <a:rPr lang="en-GB" sz="2400" dirty="0" smtClean="0">
                <a:solidFill>
                  <a:schemeClr val="tx1">
                    <a:lumMod val="75000"/>
                    <a:lumOff val="25000"/>
                  </a:schemeClr>
                </a:solidFill>
              </a:rPr>
              <a:t>Integration with current domain-specific practices</a:t>
            </a:r>
          </a:p>
          <a:p>
            <a:pPr marL="360363" indent="-360363" algn="l" eaLnBrk="1" fontAlgn="auto" hangingPunct="1">
              <a:spcAft>
                <a:spcPts val="0"/>
              </a:spcAft>
              <a:buFont typeface="Arial" pitchFamily="34" charset="0"/>
              <a:buChar char="•"/>
              <a:defRPr/>
            </a:pPr>
            <a:r>
              <a:rPr lang="en-GB" sz="2400" dirty="0" smtClean="0">
                <a:solidFill>
                  <a:schemeClr val="tx1">
                    <a:lumMod val="75000"/>
                    <a:lumOff val="25000"/>
                  </a:schemeClr>
                </a:solidFill>
              </a:rPr>
              <a:t>Support staff skills for new area of work</a:t>
            </a:r>
          </a:p>
          <a:p>
            <a:pPr marL="360363" indent="-360363" algn="l" eaLnBrk="1" fontAlgn="auto" hangingPunct="1">
              <a:spcAft>
                <a:spcPts val="0"/>
              </a:spcAft>
              <a:buFont typeface="Arial" pitchFamily="34" charset="0"/>
              <a:buChar char="•"/>
              <a:defRPr/>
            </a:pPr>
            <a:r>
              <a:rPr lang="en-GB" sz="2400" dirty="0" smtClean="0">
                <a:solidFill>
                  <a:schemeClr val="tx1">
                    <a:lumMod val="75000"/>
                    <a:lumOff val="25000"/>
                  </a:schemeClr>
                </a:solidFill>
              </a:rPr>
              <a:t>Encouraging, bribing &amp; cajoling engagement from key researchers &amp; groups</a:t>
            </a:r>
          </a:p>
          <a:p>
            <a:pPr marL="360363" indent="-360363" algn="l" eaLnBrk="1" fontAlgn="auto" hangingPunct="1">
              <a:spcAft>
                <a:spcPts val="0"/>
              </a:spcAft>
              <a:buFont typeface="Arial" pitchFamily="34" charset="0"/>
              <a:buChar char="•"/>
              <a:defRPr/>
            </a:pPr>
            <a:r>
              <a:rPr lang="en-GB" sz="2400" dirty="0" smtClean="0">
                <a:solidFill>
                  <a:schemeClr val="tx1">
                    <a:lumMod val="75000"/>
                    <a:lumOff val="25000"/>
                  </a:schemeClr>
                </a:solidFill>
              </a:rPr>
              <a:t>Staying abreast of national developments / maintaining agility whilst waiting…</a:t>
            </a:r>
          </a:p>
          <a:p>
            <a:pPr marL="360363" indent="-360363" algn="l" eaLnBrk="1" fontAlgn="auto" hangingPunct="1">
              <a:spcAft>
                <a:spcPts val="0"/>
              </a:spcAft>
              <a:buFont typeface="Arial" pitchFamily="34" charset="0"/>
              <a:buChar char="•"/>
              <a:defRPr/>
            </a:pPr>
            <a:endParaRPr lang="en-GB" sz="2400" dirty="0">
              <a:solidFill>
                <a:schemeClr val="tx1">
                  <a:lumMod val="75000"/>
                  <a:lumOff val="25000"/>
                </a:schemeClr>
              </a:solidFill>
            </a:endParaRPr>
          </a:p>
        </p:txBody>
      </p:sp>
      <p:sp>
        <p:nvSpPr>
          <p:cNvPr id="5" name="Slide Number Placeholder 4"/>
          <p:cNvSpPr>
            <a:spLocks noGrp="1"/>
          </p:cNvSpPr>
          <p:nvPr>
            <p:ph type="sldNum" sz="quarter" idx="12"/>
          </p:nvPr>
        </p:nvSpPr>
        <p:spPr/>
        <p:txBody>
          <a:bodyPr/>
          <a:lstStyle/>
          <a:p>
            <a:pPr>
              <a:defRPr/>
            </a:pPr>
            <a:fld id="{6C426BAD-B910-45B2-BA79-4951A7FA0CEC}" type="slidenum">
              <a:rPr lang="en-GB"/>
              <a:pPr>
                <a:defRPr/>
              </a:pPr>
              <a:t>21</a:t>
            </a:fld>
            <a:endParaRPr lang="en-GB"/>
          </a:p>
        </p:txBody>
      </p:sp>
      <p:sp>
        <p:nvSpPr>
          <p:cNvPr id="6" name="Footer Placeholder 5"/>
          <p:cNvSpPr>
            <a:spLocks noGrp="1"/>
          </p:cNvSpPr>
          <p:nvPr>
            <p:ph type="ftr" sz="quarter" idx="11"/>
          </p:nvPr>
        </p:nvSpPr>
        <p:spPr/>
        <p:txBody>
          <a:bodyPr/>
          <a:lstStyle/>
          <a:p>
            <a:pPr>
              <a:defRPr/>
            </a:pPr>
            <a:r>
              <a:rPr lang="en-GB" dirty="0" smtClean="0"/>
              <a:t>Jeff Haywood, Research </a:t>
            </a:r>
            <a:r>
              <a:rPr lang="en-GB" dirty="0"/>
              <a:t>Integrity, London - Sept 2011</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457200"/>
            <a:ext cx="8229600" cy="668338"/>
          </a:xfrm>
        </p:spPr>
        <p:txBody>
          <a:bodyPr/>
          <a:lstStyle/>
          <a:p>
            <a:pPr eaLnBrk="1" hangingPunct="1">
              <a:defRPr/>
            </a:pPr>
            <a:r>
              <a:rPr lang="en-GB" dirty="0" smtClean="0"/>
              <a:t>Links</a:t>
            </a:r>
          </a:p>
        </p:txBody>
      </p:sp>
      <p:sp>
        <p:nvSpPr>
          <p:cNvPr id="11267" name="Rectangle 3"/>
          <p:cNvSpPr>
            <a:spLocks noGrp="1" noChangeArrowheads="1"/>
          </p:cNvSpPr>
          <p:nvPr>
            <p:ph type="body" idx="1"/>
          </p:nvPr>
        </p:nvSpPr>
        <p:spPr>
          <a:xfrm>
            <a:off x="684213" y="1268413"/>
            <a:ext cx="8207375" cy="4608512"/>
          </a:xfrm>
        </p:spPr>
        <p:txBody>
          <a:bodyPr>
            <a:normAutofit fontScale="92500" lnSpcReduction="10000"/>
          </a:bodyPr>
          <a:lstStyle/>
          <a:p>
            <a:pPr eaLnBrk="1" hangingPunct="1">
              <a:defRPr/>
            </a:pPr>
            <a:r>
              <a:rPr lang="en-GB" dirty="0" smtClean="0"/>
              <a:t>MANTRA course</a:t>
            </a:r>
          </a:p>
          <a:p>
            <a:pPr lvl="1" eaLnBrk="1" hangingPunct="1">
              <a:buFont typeface="Wingdings" pitchFamily="2" charset="2"/>
              <a:buNone/>
              <a:defRPr/>
            </a:pPr>
            <a:r>
              <a:rPr lang="en-GB" u="sng" dirty="0" smtClean="0">
                <a:hlinkClick r:id="rId2"/>
              </a:rPr>
              <a:t>http://datalib.edina.ac.uk/mantra</a:t>
            </a:r>
            <a:endParaRPr lang="en-GB" u="sng" dirty="0" smtClean="0"/>
          </a:p>
          <a:p>
            <a:pPr eaLnBrk="1" hangingPunct="1">
              <a:defRPr/>
            </a:pPr>
            <a:r>
              <a:rPr lang="en-GB" dirty="0" smtClean="0"/>
              <a:t>Data Library service</a:t>
            </a:r>
          </a:p>
          <a:p>
            <a:pPr lvl="1" eaLnBrk="1" hangingPunct="1">
              <a:buNone/>
              <a:defRPr/>
            </a:pPr>
            <a:r>
              <a:rPr lang="en-GB" dirty="0" smtClean="0">
                <a:hlinkClick r:id="rId3"/>
              </a:rPr>
              <a:t>http://www.ed.ac.uk/is/data-library</a:t>
            </a:r>
            <a:endParaRPr lang="en-GB" dirty="0" smtClean="0"/>
          </a:p>
          <a:p>
            <a:pPr>
              <a:defRPr/>
            </a:pPr>
            <a:r>
              <a:rPr lang="en-GB" dirty="0" smtClean="0"/>
              <a:t>Research data management guidance pages</a:t>
            </a:r>
          </a:p>
          <a:p>
            <a:pPr lvl="1">
              <a:buNone/>
              <a:defRPr/>
            </a:pPr>
            <a:r>
              <a:rPr lang="en-GB" dirty="0" smtClean="0">
                <a:hlinkClick r:id="rId4"/>
              </a:rPr>
              <a:t>http://www.ed.ac.uk/is/research-data-management</a:t>
            </a:r>
            <a:endParaRPr lang="en-GB" dirty="0" smtClean="0"/>
          </a:p>
          <a:p>
            <a:pPr>
              <a:defRPr/>
            </a:pPr>
            <a:r>
              <a:rPr lang="en-GB" dirty="0" smtClean="0"/>
              <a:t>University data policy</a:t>
            </a:r>
          </a:p>
          <a:p>
            <a:pPr>
              <a:buNone/>
              <a:defRPr/>
            </a:pPr>
            <a:r>
              <a:rPr lang="en-GB" sz="2800" dirty="0" smtClean="0"/>
              <a:t>	</a:t>
            </a:r>
            <a:r>
              <a:rPr lang="en-GB" sz="2800" dirty="0" smtClean="0">
                <a:hlinkClick r:id="rId5"/>
              </a:rPr>
              <a:t>http://www.ed.ac.uk/is/research-data-policy</a:t>
            </a:r>
            <a:endParaRPr lang="en-GB" sz="2800" dirty="0" smtClean="0"/>
          </a:p>
          <a:p>
            <a:pPr>
              <a:buNone/>
              <a:defRPr/>
            </a:pPr>
            <a:endParaRPr lang="en-GB" dirty="0" smtClean="0"/>
          </a:p>
          <a:p>
            <a:pPr marL="365125" lvl="1" indent="-255588" algn="r" eaLnBrk="1" hangingPunct="1">
              <a:spcBef>
                <a:spcPts val="400"/>
              </a:spcBef>
              <a:buSzPct val="68000"/>
              <a:defRPr/>
            </a:pPr>
            <a:r>
              <a:rPr lang="en-GB" i="1" dirty="0" err="1" smtClean="0"/>
              <a:t>R.Rice</a:t>
            </a:r>
            <a:r>
              <a:rPr lang="en-GB" i="1" dirty="0" smtClean="0"/>
              <a:t>  at ed.ac.uk</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chemeClr val="accent1"/>
                </a:solidFill>
              </a:rPr>
              <a:t>Pressure  for change</a:t>
            </a:r>
            <a:endParaRPr lang="en-GB" dirty="0">
              <a:solidFill>
                <a:schemeClr val="accent1"/>
              </a:solidFill>
            </a:endParaRPr>
          </a:p>
        </p:txBody>
      </p:sp>
      <p:pic>
        <p:nvPicPr>
          <p:cNvPr id="7" name="ClipArt Placeholder 6" descr="pressure-wwarby-flickr.jpg"/>
          <p:cNvPicPr>
            <a:picLocks noGrp="1" noChangeAspect="1"/>
          </p:cNvPicPr>
          <p:nvPr>
            <p:ph type="clipArt" sz="half" idx="1"/>
          </p:nvPr>
        </p:nvPicPr>
        <p:blipFill>
          <a:blip r:embed="rId3" cstate="print"/>
          <a:stretch>
            <a:fillRect/>
          </a:stretch>
        </p:blipFill>
        <p:spPr>
          <a:xfrm>
            <a:off x="457200" y="2326983"/>
            <a:ext cx="4038600" cy="3521659"/>
          </a:xfrm>
        </p:spPr>
      </p:pic>
      <p:sp>
        <p:nvSpPr>
          <p:cNvPr id="3" name="Content Placeholder 2"/>
          <p:cNvSpPr>
            <a:spLocks noGrp="1"/>
          </p:cNvSpPr>
          <p:nvPr>
            <p:ph type="body" sz="half" idx="2"/>
          </p:nvPr>
        </p:nvSpPr>
        <p:spPr/>
        <p:txBody>
          <a:bodyPr>
            <a:normAutofit fontScale="92500" lnSpcReduction="20000"/>
          </a:bodyPr>
          <a:lstStyle/>
          <a:p>
            <a:r>
              <a:rPr lang="en-GB" b="1" dirty="0" smtClean="0"/>
              <a:t>Research funders </a:t>
            </a:r>
            <a:r>
              <a:rPr lang="en-GB" dirty="0" smtClean="0"/>
              <a:t>seeking to add value</a:t>
            </a:r>
          </a:p>
          <a:p>
            <a:endParaRPr lang="en-GB" dirty="0" smtClean="0"/>
          </a:p>
          <a:p>
            <a:r>
              <a:rPr lang="en-GB" b="1" dirty="0" smtClean="0"/>
              <a:t>Publishers</a:t>
            </a:r>
            <a:r>
              <a:rPr lang="en-GB" dirty="0" smtClean="0"/>
              <a:t> responding to demand </a:t>
            </a:r>
          </a:p>
          <a:p>
            <a:endParaRPr lang="en-GB" dirty="0" smtClean="0"/>
          </a:p>
          <a:p>
            <a:r>
              <a:rPr lang="en-GB" b="1" dirty="0" smtClean="0"/>
              <a:t>Public</a:t>
            </a:r>
            <a:r>
              <a:rPr lang="en-GB" dirty="0" smtClean="0"/>
              <a:t> wanting access to publicly funded data</a:t>
            </a:r>
          </a:p>
          <a:p>
            <a:pPr>
              <a:buNone/>
            </a:pPr>
            <a:endParaRPr lang="en-GB" dirty="0" smtClean="0"/>
          </a:p>
          <a:p>
            <a:r>
              <a:rPr lang="en-GB" i="1" dirty="0" smtClean="0"/>
              <a:t>Universities</a:t>
            </a:r>
            <a:r>
              <a:rPr lang="en-GB" dirty="0" smtClean="0"/>
              <a:t> reluctant to step up to challenge?</a:t>
            </a:r>
            <a:endParaRPr lang="en-GB" dirty="0"/>
          </a:p>
        </p:txBody>
      </p:sp>
      <p:sp>
        <p:nvSpPr>
          <p:cNvPr id="4" name="Slide Number Placeholder 3"/>
          <p:cNvSpPr>
            <a:spLocks noGrp="1"/>
          </p:cNvSpPr>
          <p:nvPr>
            <p:ph type="sldNum" sz="quarter" idx="12"/>
          </p:nvPr>
        </p:nvSpPr>
        <p:spPr/>
        <p:txBody>
          <a:bodyPr/>
          <a:lstStyle/>
          <a:p>
            <a:pPr>
              <a:defRPr/>
            </a:pPr>
            <a:fld id="{5752AE30-B192-400D-9AA6-5458FE99DD84}" type="slidenum">
              <a:rPr lang="en-GB" smtClean="0"/>
              <a:pPr>
                <a:defRPr/>
              </a:pPr>
              <a:t>3</a:t>
            </a:fld>
            <a:endParaRPr lang="en-GB"/>
          </a:p>
        </p:txBody>
      </p:sp>
      <p:sp>
        <p:nvSpPr>
          <p:cNvPr id="6" name="TextBox 5"/>
          <p:cNvSpPr txBox="1"/>
          <p:nvPr/>
        </p:nvSpPr>
        <p:spPr>
          <a:xfrm>
            <a:off x="1547664" y="6237312"/>
            <a:ext cx="1877437" cy="369332"/>
          </a:xfrm>
          <a:prstGeom prst="rect">
            <a:avLst/>
          </a:prstGeom>
          <a:noFill/>
        </p:spPr>
        <p:txBody>
          <a:bodyPr wrap="none" rtlCol="0">
            <a:spAutoFit/>
          </a:bodyPr>
          <a:lstStyle/>
          <a:p>
            <a:r>
              <a:rPr lang="en-GB" i="1" dirty="0" err="1" smtClean="0"/>
              <a:t>Wwarby</a:t>
            </a:r>
            <a:r>
              <a:rPr lang="en-GB" i="1" dirty="0" smtClean="0"/>
              <a:t> on </a:t>
            </a:r>
            <a:r>
              <a:rPr lang="en-GB" i="1" dirty="0" err="1" smtClean="0"/>
              <a:t>flickr</a:t>
            </a:r>
            <a:endParaRPr lang="en-GB" i="1" dirty="0"/>
          </a:p>
        </p:txBody>
      </p:sp>
    </p:spTree>
  </p:cSld>
  <p:clrMapOvr>
    <a:masterClrMapping/>
  </p:clrMapOvr>
  <p:transition xmlns:p14="http://schemas.microsoft.com/office/powerpoint/2010/main" advClick="0" advTm="2000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dirty="0" smtClean="0"/>
              <a:t>Jeff Haywood, Research </a:t>
            </a:r>
            <a:r>
              <a:rPr lang="en-GB" dirty="0"/>
              <a:t>Integrity, London - Sept 2011</a:t>
            </a:r>
          </a:p>
        </p:txBody>
      </p:sp>
      <p:sp>
        <p:nvSpPr>
          <p:cNvPr id="3" name="Slide Number Placeholder 2"/>
          <p:cNvSpPr>
            <a:spLocks noGrp="1"/>
          </p:cNvSpPr>
          <p:nvPr>
            <p:ph type="sldNum" sz="quarter" idx="12"/>
          </p:nvPr>
        </p:nvSpPr>
        <p:spPr/>
        <p:txBody>
          <a:bodyPr/>
          <a:lstStyle/>
          <a:p>
            <a:pPr>
              <a:defRPr/>
            </a:pPr>
            <a:fld id="{01DF2DA0-8ABD-4653-9D47-DF0ACA4777B6}" type="slidenum">
              <a:rPr lang="en-GB"/>
              <a:pPr>
                <a:defRPr/>
              </a:pPr>
              <a:t>4</a:t>
            </a:fld>
            <a:endParaRPr lang="en-GB"/>
          </a:p>
        </p:txBody>
      </p:sp>
      <p:grpSp>
        <p:nvGrpSpPr>
          <p:cNvPr id="5" name="Group 10"/>
          <p:cNvGrpSpPr>
            <a:grpSpLocks/>
          </p:cNvGrpSpPr>
          <p:nvPr/>
        </p:nvGrpSpPr>
        <p:grpSpPr bwMode="auto">
          <a:xfrm>
            <a:off x="179388" y="260350"/>
            <a:ext cx="8785225" cy="6264275"/>
            <a:chOff x="179512" y="116632"/>
            <a:chExt cx="8784976" cy="6264696"/>
          </a:xfrm>
          <a:solidFill>
            <a:schemeClr val="accent6"/>
          </a:solidFill>
        </p:grpSpPr>
        <p:sp>
          <p:nvSpPr>
            <p:cNvPr id="4102" name="TextBox 5"/>
            <p:cNvSpPr txBox="1">
              <a:spLocks noChangeArrowheads="1"/>
            </p:cNvSpPr>
            <p:nvPr/>
          </p:nvSpPr>
          <p:spPr bwMode="auto">
            <a:xfrm>
              <a:off x="4009839" y="6011996"/>
              <a:ext cx="850184" cy="369332"/>
            </a:xfrm>
            <a:prstGeom prst="rect">
              <a:avLst/>
            </a:prstGeom>
            <a:grpFill/>
            <a:ln w="9525">
              <a:noFill/>
              <a:miter lim="800000"/>
              <a:headEnd/>
              <a:tailEnd/>
            </a:ln>
          </p:spPr>
          <p:txBody>
            <a:bodyPr wrap="square">
              <a:spAutoFit/>
            </a:bodyPr>
            <a:lstStyle/>
            <a:p>
              <a:r>
                <a:rPr lang="en-GB" b="1"/>
                <a:t>LEVEL</a:t>
              </a:r>
            </a:p>
          </p:txBody>
        </p:sp>
        <p:sp>
          <p:nvSpPr>
            <p:cNvPr id="18" name="Rectangle 17"/>
            <p:cNvSpPr/>
            <p:nvPr/>
          </p:nvSpPr>
          <p:spPr>
            <a:xfrm>
              <a:off x="179512" y="116632"/>
              <a:ext cx="8784976" cy="17860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solidFill>
                  <a:schemeClr val="tx1"/>
                </a:solidFill>
              </a:endParaRPr>
            </a:p>
          </p:txBody>
        </p:sp>
        <p:grpSp>
          <p:nvGrpSpPr>
            <p:cNvPr id="6" name="Group 16"/>
            <p:cNvGrpSpPr>
              <a:grpSpLocks/>
            </p:cNvGrpSpPr>
            <p:nvPr/>
          </p:nvGrpSpPr>
          <p:grpSpPr bwMode="auto">
            <a:xfrm>
              <a:off x="179512" y="692217"/>
              <a:ext cx="8646479" cy="5301777"/>
              <a:chOff x="179512" y="269461"/>
              <a:chExt cx="8646479" cy="5301777"/>
            </a:xfrm>
            <a:grpFill/>
          </p:grpSpPr>
          <p:sp>
            <p:nvSpPr>
              <p:cNvPr id="4" name="Left-Right Arrow 3"/>
              <p:cNvSpPr/>
              <p:nvPr/>
            </p:nvSpPr>
            <p:spPr>
              <a:xfrm>
                <a:off x="473191" y="5301303"/>
                <a:ext cx="8208730" cy="269893"/>
              </a:xfrm>
              <a:prstGeom prst="lef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106" name="TextBox 4"/>
              <p:cNvSpPr txBox="1">
                <a:spLocks noChangeArrowheads="1"/>
              </p:cNvSpPr>
              <p:nvPr/>
            </p:nvSpPr>
            <p:spPr bwMode="auto">
              <a:xfrm>
                <a:off x="462024" y="4640977"/>
                <a:ext cx="1296144" cy="646331"/>
              </a:xfrm>
              <a:prstGeom prst="rect">
                <a:avLst/>
              </a:prstGeom>
              <a:grpFill/>
              <a:ln w="9525">
                <a:noFill/>
                <a:miter lim="800000"/>
                <a:headEnd/>
                <a:tailEnd/>
              </a:ln>
            </p:spPr>
            <p:txBody>
              <a:bodyPr>
                <a:spAutoFit/>
              </a:bodyPr>
              <a:lstStyle/>
              <a:p>
                <a:r>
                  <a:rPr lang="en-GB"/>
                  <a:t>PhD student</a:t>
                </a:r>
              </a:p>
            </p:txBody>
          </p:sp>
          <p:sp>
            <p:nvSpPr>
              <p:cNvPr id="4107" name="TextBox 6"/>
              <p:cNvSpPr txBox="1">
                <a:spLocks noChangeArrowheads="1"/>
              </p:cNvSpPr>
              <p:nvPr/>
            </p:nvSpPr>
            <p:spPr bwMode="auto">
              <a:xfrm>
                <a:off x="5801655" y="4793377"/>
                <a:ext cx="1296144" cy="369332"/>
              </a:xfrm>
              <a:prstGeom prst="rect">
                <a:avLst/>
              </a:prstGeom>
              <a:grpFill/>
              <a:ln w="9525">
                <a:noFill/>
                <a:miter lim="800000"/>
                <a:headEnd/>
                <a:tailEnd/>
              </a:ln>
            </p:spPr>
            <p:txBody>
              <a:bodyPr>
                <a:spAutoFit/>
              </a:bodyPr>
              <a:lstStyle/>
              <a:p>
                <a:r>
                  <a:rPr lang="en-GB"/>
                  <a:t>university </a:t>
                </a:r>
              </a:p>
            </p:txBody>
          </p:sp>
          <p:sp>
            <p:nvSpPr>
              <p:cNvPr id="4108" name="TextBox 7"/>
              <p:cNvSpPr txBox="1">
                <a:spLocks noChangeArrowheads="1"/>
              </p:cNvSpPr>
              <p:nvPr/>
            </p:nvSpPr>
            <p:spPr bwMode="auto">
              <a:xfrm>
                <a:off x="4340702" y="4654877"/>
                <a:ext cx="1296144" cy="646331"/>
              </a:xfrm>
              <a:prstGeom prst="rect">
                <a:avLst/>
              </a:prstGeom>
              <a:grpFill/>
              <a:ln w="9525">
                <a:noFill/>
                <a:miter lim="800000"/>
                <a:headEnd/>
                <a:tailEnd/>
              </a:ln>
            </p:spPr>
            <p:txBody>
              <a:bodyPr>
                <a:spAutoFit/>
              </a:bodyPr>
              <a:lstStyle/>
              <a:p>
                <a:r>
                  <a:rPr lang="en-GB"/>
                  <a:t>research team</a:t>
                </a:r>
              </a:p>
            </p:txBody>
          </p:sp>
          <p:sp>
            <p:nvSpPr>
              <p:cNvPr id="4109" name="TextBox 8"/>
              <p:cNvSpPr txBox="1">
                <a:spLocks noChangeArrowheads="1"/>
              </p:cNvSpPr>
              <p:nvPr/>
            </p:nvSpPr>
            <p:spPr bwMode="auto">
              <a:xfrm>
                <a:off x="2201255" y="4640976"/>
                <a:ext cx="1296144" cy="646331"/>
              </a:xfrm>
              <a:prstGeom prst="rect">
                <a:avLst/>
              </a:prstGeom>
              <a:grpFill/>
              <a:ln w="9525">
                <a:noFill/>
                <a:miter lim="800000"/>
                <a:headEnd/>
                <a:tailEnd/>
              </a:ln>
            </p:spPr>
            <p:txBody>
              <a:bodyPr>
                <a:spAutoFit/>
              </a:bodyPr>
              <a:lstStyle/>
              <a:p>
                <a:r>
                  <a:rPr lang="en-GB"/>
                  <a:t>individual researcher</a:t>
                </a:r>
              </a:p>
            </p:txBody>
          </p:sp>
          <p:sp>
            <p:nvSpPr>
              <p:cNvPr id="4110" name="TextBox 9"/>
              <p:cNvSpPr txBox="1">
                <a:spLocks noChangeArrowheads="1"/>
              </p:cNvSpPr>
              <p:nvPr/>
            </p:nvSpPr>
            <p:spPr bwMode="auto">
              <a:xfrm>
                <a:off x="7601855" y="4640977"/>
                <a:ext cx="1224136" cy="646331"/>
              </a:xfrm>
              <a:prstGeom prst="rect">
                <a:avLst/>
              </a:prstGeom>
              <a:grpFill/>
              <a:ln w="9525">
                <a:noFill/>
                <a:miter lim="800000"/>
                <a:headEnd/>
                <a:tailEnd/>
              </a:ln>
            </p:spPr>
            <p:txBody>
              <a:bodyPr>
                <a:spAutoFit/>
              </a:bodyPr>
              <a:lstStyle/>
              <a:p>
                <a:r>
                  <a:rPr lang="en-GB"/>
                  <a:t>supra-university</a:t>
                </a:r>
              </a:p>
            </p:txBody>
          </p:sp>
          <p:sp>
            <p:nvSpPr>
              <p:cNvPr id="12" name="Rounded Rectangular Callout 11"/>
              <p:cNvSpPr/>
              <p:nvPr/>
            </p:nvSpPr>
            <p:spPr>
              <a:xfrm>
                <a:off x="179512" y="270178"/>
                <a:ext cx="2881230" cy="1295487"/>
              </a:xfrm>
              <a:prstGeom prst="wedgeRoundRectCallout">
                <a:avLst>
                  <a:gd name="adj1" fmla="val -32678"/>
                  <a:gd name="adj2" fmla="val 281739"/>
                  <a:gd name="adj3" fmla="val 16667"/>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Where do I safely keep my data from my fieldwork, as I travel home?</a:t>
                </a:r>
              </a:p>
            </p:txBody>
          </p:sp>
          <p:sp>
            <p:nvSpPr>
              <p:cNvPr id="13" name="Rounded Rectangular Callout 12"/>
              <p:cNvSpPr/>
              <p:nvPr/>
            </p:nvSpPr>
            <p:spPr>
              <a:xfrm>
                <a:off x="1258981" y="1902238"/>
                <a:ext cx="2724073" cy="1887664"/>
              </a:xfrm>
              <a:prstGeom prst="wedgeRoundRectCallout">
                <a:avLst>
                  <a:gd name="adj1" fmla="val 7802"/>
                  <a:gd name="adj2" fmla="val 88872"/>
                  <a:gd name="adj3" fmla="val 16667"/>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How can I best keep years worth of research data secure and accessible for when I and others need to re-use it?</a:t>
                </a:r>
              </a:p>
            </p:txBody>
          </p:sp>
          <p:sp>
            <p:nvSpPr>
              <p:cNvPr id="14" name="Rounded Rectangular Callout 13"/>
              <p:cNvSpPr/>
              <p:nvPr/>
            </p:nvSpPr>
            <p:spPr>
              <a:xfrm>
                <a:off x="4932352" y="2708742"/>
                <a:ext cx="2879643" cy="1512989"/>
              </a:xfrm>
              <a:prstGeom prst="wedgeRoundRectCallout">
                <a:avLst>
                  <a:gd name="adj1" fmla="val -2828"/>
                  <a:gd name="adj2" fmla="val 89050"/>
                  <a:gd name="adj3" fmla="val 16667"/>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How do we ensure compliance to funders’ requirement for several years of open access to data?</a:t>
                </a:r>
              </a:p>
            </p:txBody>
          </p:sp>
          <p:sp>
            <p:nvSpPr>
              <p:cNvPr id="15" name="Rounded Rectangular Callout 14"/>
              <p:cNvSpPr/>
              <p:nvPr/>
            </p:nvSpPr>
            <p:spPr>
              <a:xfrm>
                <a:off x="3492530" y="333682"/>
                <a:ext cx="2879643" cy="1295487"/>
              </a:xfrm>
              <a:prstGeom prst="wedgeRoundRectCallout">
                <a:avLst>
                  <a:gd name="adj1" fmla="val -9461"/>
                  <a:gd name="adj2" fmla="val 284899"/>
                  <a:gd name="adj3" fmla="val 16667"/>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How do we ensure we have access to our research data after some of the team have left?</a:t>
                </a:r>
              </a:p>
            </p:txBody>
          </p:sp>
          <p:sp>
            <p:nvSpPr>
              <p:cNvPr id="16" name="Rounded Rectangular Callout 15"/>
              <p:cNvSpPr/>
              <p:nvPr/>
            </p:nvSpPr>
            <p:spPr>
              <a:xfrm>
                <a:off x="6449959" y="390836"/>
                <a:ext cx="2376420" cy="1670162"/>
              </a:xfrm>
              <a:prstGeom prst="wedgeRoundRectCallout">
                <a:avLst>
                  <a:gd name="adj1" fmla="val 24718"/>
                  <a:gd name="adj2" fmla="val 196198"/>
                  <a:gd name="adj3" fmla="val 16667"/>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How can our research collaborations share data, and make them available once complete?</a:t>
                </a:r>
              </a:p>
            </p:txBody>
          </p:sp>
        </p:grpSp>
      </p:grpSp>
      <p:sp>
        <p:nvSpPr>
          <p:cNvPr id="4101" name="TextBox 18"/>
          <p:cNvSpPr txBox="1">
            <a:spLocks noChangeArrowheads="1"/>
          </p:cNvSpPr>
          <p:nvPr/>
        </p:nvSpPr>
        <p:spPr bwMode="auto">
          <a:xfrm>
            <a:off x="1908175" y="260350"/>
            <a:ext cx="5472113" cy="461963"/>
          </a:xfrm>
          <a:prstGeom prst="rect">
            <a:avLst/>
          </a:prstGeom>
          <a:noFill/>
          <a:ln w="9525">
            <a:noFill/>
            <a:miter lim="800000"/>
            <a:headEnd/>
            <a:tailEnd/>
          </a:ln>
        </p:spPr>
        <p:txBody>
          <a:bodyPr>
            <a:spAutoFit/>
          </a:bodyPr>
          <a:lstStyle/>
          <a:p>
            <a:r>
              <a:rPr lang="en-GB" sz="2400" b="1" dirty="0">
                <a:solidFill>
                  <a:schemeClr val="accent3"/>
                </a:solidFill>
              </a:rPr>
              <a:t>Seeking win + win + win + win + win……</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1916832"/>
            <a:ext cx="6169354" cy="2304256"/>
          </a:xfrm>
        </p:spPr>
        <p:txBody>
          <a:bodyPr>
            <a:normAutofit/>
          </a:bodyPr>
          <a:lstStyle/>
          <a:p>
            <a:r>
              <a:rPr lang="en-GB" dirty="0" smtClean="0"/>
              <a:t>The policy for management of research data was approved by the University Court on 16 May, 2011.</a:t>
            </a:r>
          </a:p>
          <a:p>
            <a:endParaRPr lang="en-GB" dirty="0" smtClean="0"/>
          </a:p>
          <a:p>
            <a:r>
              <a:rPr lang="en-GB" dirty="0" smtClean="0"/>
              <a:t>Vice-Principal Jeff Haywood was a champion for the University of Edinburgh to develop the first RDM policy in the UK</a:t>
            </a:r>
          </a:p>
          <a:p>
            <a:endParaRPr lang="en-GB" dirty="0"/>
          </a:p>
        </p:txBody>
      </p:sp>
      <p:sp>
        <p:nvSpPr>
          <p:cNvPr id="3" name="Title 2"/>
          <p:cNvSpPr>
            <a:spLocks noGrp="1"/>
          </p:cNvSpPr>
          <p:nvPr>
            <p:ph type="title"/>
          </p:nvPr>
        </p:nvSpPr>
        <p:spPr>
          <a:xfrm>
            <a:off x="706902" y="512064"/>
            <a:ext cx="8156448" cy="972720"/>
          </a:xfrm>
        </p:spPr>
        <p:txBody>
          <a:bodyPr/>
          <a:lstStyle/>
          <a:p>
            <a:r>
              <a:rPr lang="en-GB" dirty="0" smtClean="0"/>
              <a:t>University Research Data Management Policy</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Events influencing the policy</a:t>
            </a:r>
            <a:endParaRPr lang="en-GB" dirty="0"/>
          </a:p>
        </p:txBody>
      </p:sp>
      <p:sp>
        <p:nvSpPr>
          <p:cNvPr id="3" name="Content Placeholder 2"/>
          <p:cNvSpPr>
            <a:spLocks noGrp="1"/>
          </p:cNvSpPr>
          <p:nvPr>
            <p:ph idx="1"/>
          </p:nvPr>
        </p:nvSpPr>
        <p:spPr>
          <a:xfrm>
            <a:off x="457200" y="1775191"/>
            <a:ext cx="8229600" cy="5082809"/>
          </a:xfrm>
        </p:spPr>
        <p:txBody>
          <a:bodyPr>
            <a:normAutofit fontScale="92500"/>
          </a:bodyPr>
          <a:lstStyle/>
          <a:p>
            <a:r>
              <a:rPr lang="en-US" dirty="0" smtClean="0"/>
              <a:t>Recent adoption of the </a:t>
            </a:r>
            <a:r>
              <a:rPr lang="en-GB" dirty="0" smtClean="0"/>
              <a:t>Code of Practice for Research (</a:t>
            </a:r>
            <a:r>
              <a:rPr lang="en-US" dirty="0" smtClean="0"/>
              <a:t>UK Research Integrity Office, 2009)  by the university’s research office, obligating the institution to provide support for retention and access to data underlying published research.</a:t>
            </a:r>
          </a:p>
          <a:p>
            <a:endParaRPr lang="en-US" dirty="0" smtClean="0"/>
          </a:p>
          <a:p>
            <a:r>
              <a:rPr lang="en-US" dirty="0" smtClean="0"/>
              <a:t>‘</a:t>
            </a:r>
            <a:r>
              <a:rPr lang="en-US" dirty="0" err="1" smtClean="0"/>
              <a:t>Climategate</a:t>
            </a:r>
            <a:r>
              <a:rPr lang="en-US" dirty="0" smtClean="0"/>
              <a:t>’ email review at East Anglia University highlighting </a:t>
            </a:r>
            <a:r>
              <a:rPr lang="en-GB" dirty="0" smtClean="0"/>
              <a:t>the reputational risk and legal accountability associated with staff not being forthcoming in response to Freedom of Information (FOI) requests for data from the public. </a:t>
            </a:r>
            <a:endParaRPr lang="en-GB" dirty="0"/>
          </a:p>
        </p:txBody>
      </p:sp>
      <p:sp>
        <p:nvSpPr>
          <p:cNvPr id="4" name="Slide Number Placeholder 3"/>
          <p:cNvSpPr>
            <a:spLocks noGrp="1"/>
          </p:cNvSpPr>
          <p:nvPr>
            <p:ph type="sldNum" sz="quarter" idx="12"/>
          </p:nvPr>
        </p:nvSpPr>
        <p:spPr/>
        <p:txBody>
          <a:bodyPr/>
          <a:lstStyle/>
          <a:p>
            <a:pPr>
              <a:defRPr/>
            </a:pPr>
            <a:fld id="{5752AE30-B192-400D-9AA6-5458FE99DD84}" type="slidenum">
              <a:rPr lang="en-GB" smtClean="0"/>
              <a:pPr>
                <a:defRPr/>
              </a:pPr>
              <a:t>6</a:t>
            </a:fld>
            <a:endParaRPr lang="en-GB"/>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10 Policy Principles</a:t>
            </a:r>
            <a:endParaRPr lang="en-GB" dirty="0"/>
          </a:p>
        </p:txBody>
      </p:sp>
      <p:sp>
        <p:nvSpPr>
          <p:cNvPr id="3" name="Content Placeholder 2"/>
          <p:cNvSpPr>
            <a:spLocks noGrp="1"/>
          </p:cNvSpPr>
          <p:nvPr>
            <p:ph idx="1"/>
          </p:nvPr>
        </p:nvSpPr>
        <p:spPr>
          <a:xfrm>
            <a:off x="395536" y="1783560"/>
            <a:ext cx="8748464" cy="5074440"/>
          </a:xfrm>
        </p:spPr>
        <p:txBody>
          <a:bodyPr>
            <a:normAutofit fontScale="70000" lnSpcReduction="20000"/>
          </a:bodyPr>
          <a:lstStyle/>
          <a:p>
            <a:pPr marL="582930" indent="-514350">
              <a:buFont typeface="+mj-lt"/>
              <a:buAutoNum type="arabicPeriod"/>
            </a:pPr>
            <a:r>
              <a:rPr lang="en-GB" dirty="0" smtClean="0"/>
              <a:t>Research data will be managed to the highest standards throughout the </a:t>
            </a:r>
            <a:r>
              <a:rPr lang="en-GB" dirty="0" smtClean="0">
                <a:solidFill>
                  <a:schemeClr val="accent3"/>
                </a:solidFill>
              </a:rPr>
              <a:t>research data lifecycle </a:t>
            </a:r>
            <a:r>
              <a:rPr lang="en-GB" dirty="0" smtClean="0"/>
              <a:t>as part of the University’s commitment to research excellence</a:t>
            </a:r>
          </a:p>
          <a:p>
            <a:pPr marL="582930" indent="-514350">
              <a:buFont typeface="+mj-lt"/>
              <a:buAutoNum type="arabicPeriod"/>
            </a:pPr>
            <a:r>
              <a:rPr lang="en-GB" dirty="0" smtClean="0"/>
              <a:t>Responsibility for research data management through a sound research data management plan during any research project or programme lies </a:t>
            </a:r>
            <a:r>
              <a:rPr lang="en-GB" dirty="0" smtClean="0">
                <a:solidFill>
                  <a:schemeClr val="accent3"/>
                </a:solidFill>
              </a:rPr>
              <a:t>primarily with Principal Investigators (PIs).</a:t>
            </a:r>
          </a:p>
          <a:p>
            <a:pPr marL="582930" indent="-514350">
              <a:buFont typeface="+mj-lt"/>
              <a:buAutoNum type="arabicPeriod"/>
            </a:pPr>
            <a:r>
              <a:rPr lang="en-GB" dirty="0" smtClean="0"/>
              <a:t>All new research proposals must </a:t>
            </a:r>
            <a:r>
              <a:rPr lang="en-GB" dirty="0" smtClean="0">
                <a:solidFill>
                  <a:schemeClr val="accent3"/>
                </a:solidFill>
              </a:rPr>
              <a:t>include research data management plans </a:t>
            </a:r>
            <a:r>
              <a:rPr lang="en-GB" dirty="0" smtClean="0"/>
              <a:t>or protocols that explicitly address data capture, management, integrity, confidentiality, retention, sharing and publication.</a:t>
            </a:r>
          </a:p>
          <a:p>
            <a:pPr marL="582930" indent="-514350">
              <a:buFont typeface="+mj-lt"/>
              <a:buAutoNum type="arabicPeriod"/>
            </a:pPr>
            <a:r>
              <a:rPr lang="en-GB" dirty="0" smtClean="0"/>
              <a:t>The University will </a:t>
            </a:r>
            <a:r>
              <a:rPr lang="en-GB" dirty="0" smtClean="0">
                <a:solidFill>
                  <a:schemeClr val="accent3"/>
                </a:solidFill>
              </a:rPr>
              <a:t>provide training, support, advice </a:t>
            </a:r>
            <a:r>
              <a:rPr lang="en-GB" dirty="0" smtClean="0"/>
              <a:t>and where appropriate guidelines and templates for the research data management and research data management plans.</a:t>
            </a:r>
          </a:p>
          <a:p>
            <a:pPr marL="582930" indent="-514350">
              <a:buFont typeface="+mj-lt"/>
              <a:buAutoNum type="arabicPeriod"/>
            </a:pPr>
            <a:r>
              <a:rPr lang="en-GB" dirty="0" smtClean="0"/>
              <a:t>The University will provide mechanisms and services </a:t>
            </a:r>
            <a:r>
              <a:rPr lang="en-GB" dirty="0" smtClean="0">
                <a:solidFill>
                  <a:schemeClr val="accent3"/>
                </a:solidFill>
              </a:rPr>
              <a:t>for storage, backup, registration, deposit and retention</a:t>
            </a:r>
            <a:r>
              <a:rPr lang="en-GB" dirty="0" smtClean="0"/>
              <a:t> of research data assets in support of current and future access, during and after completion of research projects.</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10 Policy Principles</a:t>
            </a:r>
            <a:endParaRPr lang="en-GB" dirty="0"/>
          </a:p>
        </p:txBody>
      </p:sp>
      <p:sp>
        <p:nvSpPr>
          <p:cNvPr id="3" name="Content Placeholder 2"/>
          <p:cNvSpPr>
            <a:spLocks noGrp="1"/>
          </p:cNvSpPr>
          <p:nvPr>
            <p:ph idx="1"/>
          </p:nvPr>
        </p:nvSpPr>
        <p:spPr>
          <a:xfrm>
            <a:off x="467544" y="1783560"/>
            <a:ext cx="8219256" cy="5074440"/>
          </a:xfrm>
        </p:spPr>
        <p:txBody>
          <a:bodyPr>
            <a:normAutofit fontScale="70000" lnSpcReduction="20000"/>
          </a:bodyPr>
          <a:lstStyle/>
          <a:p>
            <a:pPr marL="582930" indent="-514350">
              <a:buFont typeface="+mj-lt"/>
              <a:buAutoNum type="arabicPeriod" startAt="6"/>
            </a:pPr>
            <a:r>
              <a:rPr lang="en-GB" dirty="0" smtClean="0"/>
              <a:t>Any </a:t>
            </a:r>
            <a:r>
              <a:rPr lang="en-GB" dirty="0" smtClean="0">
                <a:solidFill>
                  <a:schemeClr val="accent3"/>
                </a:solidFill>
              </a:rPr>
              <a:t>data which is retained elsewhere</a:t>
            </a:r>
            <a:r>
              <a:rPr lang="en-GB" dirty="0" smtClean="0"/>
              <a:t>, for example in an international data service or domain repository should be registered with the University.</a:t>
            </a:r>
          </a:p>
          <a:p>
            <a:pPr marL="582930" indent="-514350">
              <a:buFont typeface="+mj-lt"/>
              <a:buAutoNum type="arabicPeriod" startAt="6"/>
            </a:pPr>
            <a:r>
              <a:rPr lang="en-GB" dirty="0" smtClean="0"/>
              <a:t>Research data management plans must ensure that </a:t>
            </a:r>
            <a:r>
              <a:rPr lang="en-GB" dirty="0" smtClean="0">
                <a:solidFill>
                  <a:schemeClr val="accent3"/>
                </a:solidFill>
              </a:rPr>
              <a:t>research data are available for access and re-use where appropriate</a:t>
            </a:r>
            <a:r>
              <a:rPr lang="en-GB" dirty="0" smtClean="0"/>
              <a:t> and under appropriate safeguards.</a:t>
            </a:r>
          </a:p>
          <a:p>
            <a:pPr marL="582930" indent="-514350">
              <a:buFont typeface="+mj-lt"/>
              <a:buAutoNum type="arabicPeriod" startAt="6"/>
            </a:pPr>
            <a:r>
              <a:rPr lang="en-GB" dirty="0" smtClean="0"/>
              <a:t>The legitimate interests of the </a:t>
            </a:r>
            <a:r>
              <a:rPr lang="en-GB" dirty="0" smtClean="0">
                <a:solidFill>
                  <a:schemeClr val="accent3"/>
                </a:solidFill>
              </a:rPr>
              <a:t>subjects of research </a:t>
            </a:r>
            <a:r>
              <a:rPr lang="en-GB" dirty="0" smtClean="0"/>
              <a:t>data must be </a:t>
            </a:r>
            <a:r>
              <a:rPr lang="en-GB" dirty="0" smtClean="0">
                <a:solidFill>
                  <a:schemeClr val="accent3"/>
                </a:solidFill>
              </a:rPr>
              <a:t>protected</a:t>
            </a:r>
            <a:r>
              <a:rPr lang="en-GB" dirty="0" smtClean="0"/>
              <a:t>.</a:t>
            </a:r>
          </a:p>
          <a:p>
            <a:pPr marL="582930" indent="-514350">
              <a:buFont typeface="+mj-lt"/>
              <a:buAutoNum type="arabicPeriod" startAt="6"/>
            </a:pPr>
            <a:r>
              <a:rPr lang="en-GB" dirty="0" smtClean="0"/>
              <a:t>Research data of </a:t>
            </a:r>
            <a:r>
              <a:rPr lang="en-GB" dirty="0" smtClean="0">
                <a:solidFill>
                  <a:schemeClr val="accent3"/>
                </a:solidFill>
              </a:rPr>
              <a:t>future historical interest</a:t>
            </a:r>
            <a:r>
              <a:rPr lang="en-GB" dirty="0" smtClean="0"/>
              <a:t>, and all research data that represent records of the University, including data </a:t>
            </a:r>
            <a:r>
              <a:rPr lang="en-GB" dirty="0" smtClean="0">
                <a:solidFill>
                  <a:schemeClr val="accent3"/>
                </a:solidFill>
              </a:rPr>
              <a:t>that substantiate research findings</a:t>
            </a:r>
            <a:r>
              <a:rPr lang="en-GB" dirty="0" smtClean="0"/>
              <a:t>, will be offered and assessed for deposit and retention in an appropriate national or international data service or domain repository, or a University repository.</a:t>
            </a:r>
          </a:p>
          <a:p>
            <a:pPr marL="582930" indent="-514350">
              <a:buFont typeface="+mj-lt"/>
              <a:buAutoNum type="arabicPeriod" startAt="6"/>
            </a:pPr>
            <a:r>
              <a:rPr lang="en-GB" dirty="0" smtClean="0"/>
              <a:t>Exclusive rights to reuse or publish research data should not be handed over to commercial publishers or agents without retaining the rights to make the data </a:t>
            </a:r>
            <a:r>
              <a:rPr lang="en-GB" dirty="0" smtClean="0">
                <a:solidFill>
                  <a:schemeClr val="accent3"/>
                </a:solidFill>
              </a:rPr>
              <a:t>openly available for re-use</a:t>
            </a:r>
            <a:r>
              <a:rPr lang="en-GB" dirty="0" smtClean="0"/>
              <a:t>, unless this is a condition of funding.</a:t>
            </a:r>
            <a:endParaRPr lang="en-GB"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Web guidance</a:t>
            </a:r>
            <a:endParaRPr lang="en-GB" dirty="0"/>
          </a:p>
        </p:txBody>
      </p:sp>
      <p:sp>
        <p:nvSpPr>
          <p:cNvPr id="3" name="Content Placeholder 2"/>
          <p:cNvSpPr>
            <a:spLocks noGrp="1"/>
          </p:cNvSpPr>
          <p:nvPr>
            <p:ph sz="half" idx="1"/>
          </p:nvPr>
        </p:nvSpPr>
        <p:spPr/>
        <p:txBody>
          <a:bodyPr/>
          <a:lstStyle/>
          <a:p>
            <a:endParaRPr lang="en-GB" dirty="0" smtClean="0"/>
          </a:p>
          <a:p>
            <a:r>
              <a:rPr lang="en-GB" dirty="0" smtClean="0"/>
              <a:t>Online suite of web pages for University academic staff</a:t>
            </a:r>
          </a:p>
          <a:p>
            <a:endParaRPr lang="en-GB" dirty="0" smtClean="0"/>
          </a:p>
          <a:p>
            <a:r>
              <a:rPr lang="en-GB" dirty="0" smtClean="0">
                <a:hlinkClick r:id="rId2"/>
              </a:rPr>
              <a:t>http://www.ed.ac.uk/is/data-management</a:t>
            </a:r>
            <a:endParaRPr lang="en-GB" dirty="0" smtClean="0"/>
          </a:p>
          <a:p>
            <a:endParaRPr lang="en-GB" dirty="0" smtClean="0"/>
          </a:p>
          <a:p>
            <a:endParaRPr lang="en-GB" dirty="0"/>
          </a:p>
        </p:txBody>
      </p:sp>
      <p:sp>
        <p:nvSpPr>
          <p:cNvPr id="5" name="Slide Number Placeholder 4"/>
          <p:cNvSpPr>
            <a:spLocks noGrp="1"/>
          </p:cNvSpPr>
          <p:nvPr>
            <p:ph type="sldNum" sz="quarter" idx="12"/>
          </p:nvPr>
        </p:nvSpPr>
        <p:spPr/>
        <p:txBody>
          <a:bodyPr/>
          <a:lstStyle/>
          <a:p>
            <a:pPr>
              <a:defRPr/>
            </a:pPr>
            <a:fld id="{51F1D98A-6695-42E6-B27F-E704674551B3}" type="slidenum">
              <a:rPr lang="en-GB" smtClean="0"/>
              <a:pPr>
                <a:defRPr/>
              </a:pPr>
              <a:t>9</a:t>
            </a:fld>
            <a:endParaRPr lang="en-GB"/>
          </a:p>
        </p:txBody>
      </p:sp>
      <p:pic>
        <p:nvPicPr>
          <p:cNvPr id="6" name="Content Placeholder 4" descr="screenshot.jpg"/>
          <p:cNvPicPr>
            <a:picLocks noGrp="1" noChangeAspect="1"/>
          </p:cNvPicPr>
          <p:nvPr>
            <p:ph sz="half" idx="2"/>
          </p:nvPr>
        </p:nvPicPr>
        <p:blipFill>
          <a:blip r:embed="rId3" cstate="print"/>
          <a:stretch>
            <a:fillRect/>
          </a:stretch>
        </p:blipFill>
        <p:spPr>
          <a:xfrm>
            <a:off x="4694623" y="260649"/>
            <a:ext cx="4449378" cy="6597352"/>
          </a:xfr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868</TotalTime>
  <Words>1286</Words>
  <Application>Microsoft Macintosh PowerPoint</Application>
  <PresentationFormat>On-screen Show (4:3)</PresentationFormat>
  <Paragraphs>158</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Metro</vt:lpstr>
      <vt:lpstr>Research Data management: What edinburgh is already doing and how it’s working</vt:lpstr>
      <vt:lpstr>Overview: What is Edinburgh doing in research data mgmt?</vt:lpstr>
      <vt:lpstr>Pressure  for change</vt:lpstr>
      <vt:lpstr>PowerPoint Presentation</vt:lpstr>
      <vt:lpstr>University Research Data Management Policy</vt:lpstr>
      <vt:lpstr>Events influencing the policy</vt:lpstr>
      <vt:lpstr>The 10 Policy Principles</vt:lpstr>
      <vt:lpstr>The 10 Policy Principles</vt:lpstr>
      <vt:lpstr>Web guidance</vt:lpstr>
      <vt:lpstr>Training: MANTRA for Change</vt:lpstr>
      <vt:lpstr>Research Data MANTRA (MANagement TRAining)</vt:lpstr>
      <vt:lpstr>Online learning materials</vt:lpstr>
      <vt:lpstr>Project success factors</vt:lpstr>
      <vt:lpstr>Research data services</vt:lpstr>
      <vt:lpstr>What is a data library?  </vt:lpstr>
      <vt:lpstr>Data Library service at UoE: Research data support within IS</vt:lpstr>
      <vt:lpstr>Data repository service</vt:lpstr>
      <vt:lpstr>PowerPoint Presentation</vt:lpstr>
      <vt:lpstr>Research data storage strategy</vt:lpstr>
      <vt:lpstr>PowerPoint Presentation</vt:lpstr>
      <vt:lpstr>PowerPoint Presentation</vt:lpstr>
      <vt:lpstr>Links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MANTRA FOR CHANGE</dc:title>
  <dc:creator>Robin Rice</dc:creator>
  <cp:lastModifiedBy>Magdalena Getler</cp:lastModifiedBy>
  <cp:revision>95</cp:revision>
  <dcterms:created xsi:type="dcterms:W3CDTF">2011-05-25T19:16:25Z</dcterms:created>
  <dcterms:modified xsi:type="dcterms:W3CDTF">2011-10-28T14:13:21Z</dcterms:modified>
</cp:coreProperties>
</file>