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5" r:id="rId3"/>
    <p:sldId id="257" r:id="rId4"/>
    <p:sldId id="259" r:id="rId5"/>
    <p:sldId id="260" r:id="rId6"/>
    <p:sldId id="261" r:id="rId7"/>
    <p:sldId id="262" r:id="rId8"/>
    <p:sldId id="277" r:id="rId9"/>
    <p:sldId id="263" r:id="rId10"/>
    <p:sldId id="278" r:id="rId11"/>
    <p:sldId id="268" r:id="rId12"/>
    <p:sldId id="274" r:id="rId13"/>
    <p:sldId id="267" r:id="rId14"/>
    <p:sldId id="280" r:id="rId15"/>
    <p:sldId id="273" r:id="rId16"/>
    <p:sldId id="269" r:id="rId17"/>
    <p:sldId id="279" r:id="rId18"/>
    <p:sldId id="272" r:id="rId19"/>
    <p:sldId id="281" r:id="rId20"/>
    <p:sldId id="284" r:id="rId21"/>
    <p:sldId id="282" r:id="rId22"/>
    <p:sldId id="283" r:id="rId23"/>
    <p:sldId id="285" r:id="rId24"/>
    <p:sldId id="286"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1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E965E-AE3C-48D5-A383-6F74402B1129}" type="datetimeFigureOut">
              <a:rPr lang="en-GB" smtClean="0"/>
              <a:pPr/>
              <a:t>11/07/2011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E6FCB-0823-477A-953B-DF7DA18F3895}" type="slidenum">
              <a:rPr lang="en-GB" smtClean="0"/>
              <a:pPr/>
              <a:t>‹#›</a:t>
            </a:fld>
            <a:endParaRPr lang="en-GB"/>
          </a:p>
        </p:txBody>
      </p:sp>
    </p:spTree>
    <p:extLst>
      <p:ext uri="{BB962C8B-B14F-4D97-AF65-F5344CB8AC3E}">
        <p14:creationId xmlns:p14="http://schemas.microsoft.com/office/powerpoint/2010/main" val="63409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74825"/>
            <a:ext cx="4038600"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774825"/>
            <a:ext cx="4038600" cy="4625975"/>
          </a:xfrm>
        </p:spPr>
        <p:txBody>
          <a:bodyPr/>
          <a:lstStyle/>
          <a:p>
            <a:endParaRPr lang="en-GB"/>
          </a:p>
        </p:txBody>
      </p:sp>
      <p:sp>
        <p:nvSpPr>
          <p:cNvPr id="5" name="Date Placeholder 4"/>
          <p:cNvSpPr>
            <a:spLocks noGrp="1"/>
          </p:cNvSpPr>
          <p:nvPr>
            <p:ph type="dt" sz="half" idx="10"/>
          </p:nvPr>
        </p:nvSpPr>
        <p:spPr>
          <a:xfrm>
            <a:off x="457200" y="6477000"/>
            <a:ext cx="2133600" cy="274638"/>
          </a:xfrm>
        </p:spPr>
        <p:txBody>
          <a:bodyPr/>
          <a:lstStyle>
            <a:lvl1pPr>
              <a:defRPr/>
            </a:lvl1pPr>
          </a:lstStyle>
          <a:p>
            <a:pPr>
              <a:defRPr/>
            </a:pPr>
            <a:fld id="{FE178FC7-026B-4679-B301-FE03EE552B1C}" type="datetime1">
              <a:rPr lang="en-US" smtClean="0"/>
              <a:pPr>
                <a:defRPr/>
              </a:pPr>
              <a:t>11/07/2011</a:t>
            </a:fld>
            <a:endParaRPr lang="en-GB"/>
          </a:p>
        </p:txBody>
      </p:sp>
      <p:sp>
        <p:nvSpPr>
          <p:cNvPr id="6" name="Footer Placeholder 5"/>
          <p:cNvSpPr>
            <a:spLocks noGrp="1"/>
          </p:cNvSpPr>
          <p:nvPr>
            <p:ph type="ftr" sz="quarter" idx="11"/>
          </p:nvPr>
        </p:nvSpPr>
        <p:spPr>
          <a:xfrm>
            <a:off x="2640013" y="6477000"/>
            <a:ext cx="5508625" cy="274638"/>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204200" y="6477000"/>
            <a:ext cx="733425" cy="274638"/>
          </a:xfrm>
        </p:spPr>
        <p:txBody>
          <a:bodyPr/>
          <a:lstStyle>
            <a:lvl1pPr>
              <a:defRPr/>
            </a:lvl1pPr>
          </a:lstStyle>
          <a:p>
            <a:pPr>
              <a:defRPr/>
            </a:pPr>
            <a:fld id="{38126C1C-BC1C-4174-86EB-24F027B75A5B}" type="slidenum">
              <a:rPr lang="en-GB"/>
              <a:pPr>
                <a:defRPr/>
              </a:pPr>
              <a:t>‹#›</a:t>
            </a:fld>
            <a:endParaRPr lang="en-GB"/>
          </a:p>
        </p:txBody>
      </p:sp>
    </p:spTree>
  </p:cSld>
  <p:clrMapOvr>
    <a:masterClrMapping/>
  </p:clrMapOvr>
  <p:transition xmlns:p14="http://schemas.microsoft.com/office/powerpoint/2010/main"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774825"/>
            <a:ext cx="4038600" cy="4625975"/>
          </a:xfrm>
        </p:spPr>
        <p:txBody>
          <a:bodyPr/>
          <a:lstStyle/>
          <a:p>
            <a:endParaRPr lang="en-GB"/>
          </a:p>
        </p:txBody>
      </p:sp>
      <p:sp>
        <p:nvSpPr>
          <p:cNvPr id="4" name="Text Placeholder 3"/>
          <p:cNvSpPr>
            <a:spLocks noGrp="1"/>
          </p:cNvSpPr>
          <p:nvPr>
            <p:ph type="body" sz="half" idx="2"/>
          </p:nvPr>
        </p:nvSpPr>
        <p:spPr>
          <a:xfrm>
            <a:off x="4648200" y="1774825"/>
            <a:ext cx="4038600" cy="4625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477000"/>
            <a:ext cx="2133600" cy="274638"/>
          </a:xfrm>
        </p:spPr>
        <p:txBody>
          <a:bodyPr/>
          <a:lstStyle>
            <a:lvl1pPr>
              <a:defRPr/>
            </a:lvl1pPr>
          </a:lstStyle>
          <a:p>
            <a:pPr>
              <a:defRPr/>
            </a:pPr>
            <a:fld id="{744F8894-5A9B-47C2-A40F-DACEC314F02C}" type="datetime1">
              <a:rPr lang="en-US" smtClean="0"/>
              <a:pPr>
                <a:defRPr/>
              </a:pPr>
              <a:t>11/07/2011</a:t>
            </a:fld>
            <a:endParaRPr lang="en-GB"/>
          </a:p>
        </p:txBody>
      </p:sp>
      <p:sp>
        <p:nvSpPr>
          <p:cNvPr id="6" name="Footer Placeholder 5"/>
          <p:cNvSpPr>
            <a:spLocks noGrp="1"/>
          </p:cNvSpPr>
          <p:nvPr>
            <p:ph type="ftr" sz="quarter" idx="11"/>
          </p:nvPr>
        </p:nvSpPr>
        <p:spPr>
          <a:xfrm>
            <a:off x="2640013" y="6477000"/>
            <a:ext cx="5508625" cy="274638"/>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8204200" y="6477000"/>
            <a:ext cx="733425" cy="274638"/>
          </a:xfrm>
        </p:spPr>
        <p:txBody>
          <a:bodyPr/>
          <a:lstStyle>
            <a:lvl1pPr>
              <a:defRPr/>
            </a:lvl1pPr>
          </a:lstStyle>
          <a:p>
            <a:pPr>
              <a:defRPr/>
            </a:pPr>
            <a:fld id="{91D1FC6D-5431-4FD9-84F4-89BF24F114C6}" type="slidenum">
              <a:rPr lang="en-GB"/>
              <a:pPr>
                <a:defRPr/>
              </a:pPr>
              <a:t>‹#›</a:t>
            </a:fld>
            <a:endParaRPr lang="en-GB"/>
          </a:p>
        </p:txBody>
      </p:sp>
    </p:spTree>
  </p:cSld>
  <p:clrMapOvr>
    <a:masterClrMapping/>
  </p:clrMapOvr>
  <p:transition xmlns:p14="http://schemas.microsoft.com/office/powerpoint/2010/mai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11/07/2011</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11/07/2011</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ed.ac.uk/is/data-management" TargetMode="Externa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ottingham.ac.uk/xerte/toolkits.htm" TargetMode="External"/><Relationship Id="rId4" Type="http://schemas.openxmlformats.org/officeDocument/2006/relationships/hyperlink" Target="http://www.ed.ac.uk/is/research-data-management" TargetMode="External"/><Relationship Id="rId5" Type="http://schemas.openxmlformats.org/officeDocument/2006/relationships/hyperlink" Target="http://www.ed.ac.uk/is/research-data-policy" TargetMode="External"/><Relationship Id="rId1" Type="http://schemas.openxmlformats.org/officeDocument/2006/relationships/slideLayout" Target="../slideLayouts/slideLayout2.xml"/><Relationship Id="rId2" Type="http://schemas.openxmlformats.org/officeDocument/2006/relationships/hyperlink" Target="http://www.ed.ac.uk/is/data-library-projects/mantr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Research Data mantra</a:t>
            </a:r>
            <a:br>
              <a:rPr lang="en-GB" dirty="0" smtClean="0"/>
            </a:br>
            <a:r>
              <a:rPr lang="en-GB" dirty="0" smtClean="0"/>
              <a:t>(management training) project at Edinburgh</a:t>
            </a:r>
            <a:endParaRPr lang="en-GB" dirty="0"/>
          </a:p>
        </p:txBody>
      </p:sp>
      <p:sp>
        <p:nvSpPr>
          <p:cNvPr id="3" name="Subtitle 2"/>
          <p:cNvSpPr>
            <a:spLocks noGrp="1"/>
          </p:cNvSpPr>
          <p:nvPr>
            <p:ph type="subTitle" idx="1"/>
          </p:nvPr>
        </p:nvSpPr>
        <p:spPr/>
        <p:txBody>
          <a:bodyPr/>
          <a:lstStyle/>
          <a:p>
            <a:r>
              <a:rPr lang="en-GB" dirty="0" smtClean="0"/>
              <a:t>DCC </a:t>
            </a:r>
            <a:r>
              <a:rPr lang="en-GB" dirty="0" err="1" smtClean="0"/>
              <a:t>Roadshow</a:t>
            </a:r>
            <a:endParaRPr lang="en-GB" dirty="0" smtClean="0"/>
          </a:p>
          <a:p>
            <a:r>
              <a:rPr lang="en-GB" dirty="0" smtClean="0"/>
              <a:t>24 June,2011</a:t>
            </a:r>
          </a:p>
          <a:p>
            <a:r>
              <a:rPr lang="en-GB" smtClean="0"/>
              <a:t>Robin Rice</a:t>
            </a:r>
            <a:endParaRPr lang="en-GB" dirty="0" smtClean="0"/>
          </a:p>
          <a:p>
            <a:r>
              <a:rPr lang="en-GB" dirty="0" smtClean="0"/>
              <a:t>University of Edinburgh</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guidance</a:t>
            </a:r>
            <a:endParaRPr lang="en-GB" dirty="0"/>
          </a:p>
        </p:txBody>
      </p:sp>
      <p:sp>
        <p:nvSpPr>
          <p:cNvPr id="3" name="Content Placeholder 2"/>
          <p:cNvSpPr>
            <a:spLocks noGrp="1"/>
          </p:cNvSpPr>
          <p:nvPr>
            <p:ph sz="half" idx="1"/>
          </p:nvPr>
        </p:nvSpPr>
        <p:spPr/>
        <p:txBody>
          <a:bodyPr/>
          <a:lstStyle/>
          <a:p>
            <a:endParaRPr lang="en-GB" dirty="0" smtClean="0"/>
          </a:p>
          <a:p>
            <a:r>
              <a:rPr lang="en-GB" dirty="0" smtClean="0"/>
              <a:t>Online suite of web pages for IS website developed in 2009 (will be revamped this summer)</a:t>
            </a:r>
          </a:p>
          <a:p>
            <a:endParaRPr lang="en-GB" dirty="0" smtClean="0"/>
          </a:p>
          <a:p>
            <a:r>
              <a:rPr lang="en-GB" dirty="0" smtClean="0">
                <a:hlinkClick r:id="rId2"/>
              </a:rPr>
              <a:t>http://www.ed.ac.uk/is/data-management</a:t>
            </a:r>
            <a:endParaRPr lang="en-GB" dirty="0" smtClean="0"/>
          </a:p>
          <a:p>
            <a:endParaRPr lang="en-GB" dirty="0" smtClean="0"/>
          </a:p>
          <a:p>
            <a:endParaRPr lang="en-GB" dirty="0"/>
          </a:p>
        </p:txBody>
      </p:sp>
      <p:sp>
        <p:nvSpPr>
          <p:cNvPr id="5" name="Slide Number Placeholder 4"/>
          <p:cNvSpPr>
            <a:spLocks noGrp="1"/>
          </p:cNvSpPr>
          <p:nvPr>
            <p:ph type="sldNum" sz="quarter" idx="12"/>
          </p:nvPr>
        </p:nvSpPr>
        <p:spPr/>
        <p:txBody>
          <a:bodyPr/>
          <a:lstStyle/>
          <a:p>
            <a:pPr>
              <a:defRPr/>
            </a:pPr>
            <a:fld id="{51F1D98A-6695-42E6-B27F-E704674551B3}" type="slidenum">
              <a:rPr lang="en-GB" smtClean="0"/>
              <a:pPr>
                <a:defRPr/>
              </a:pPr>
              <a:t>10</a:t>
            </a:fld>
            <a:endParaRPr lang="en-GB"/>
          </a:p>
        </p:txBody>
      </p:sp>
      <p:pic>
        <p:nvPicPr>
          <p:cNvPr id="6" name="Content Placeholder 4" descr="screenshot.jpg"/>
          <p:cNvPicPr>
            <a:picLocks noGrp="1" noChangeAspect="1"/>
          </p:cNvPicPr>
          <p:nvPr>
            <p:ph sz="half" idx="2"/>
          </p:nvPr>
        </p:nvPicPr>
        <p:blipFill>
          <a:blip r:embed="rId3" cstate="print"/>
          <a:stretch>
            <a:fillRect/>
          </a:stretch>
        </p:blipFill>
        <p:spPr>
          <a:xfrm>
            <a:off x="4694623" y="260649"/>
            <a:ext cx="4449378" cy="6597352"/>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What are the key features of the MANTRA project and online course?</a:t>
            </a:r>
            <a:endParaRPr lang="en-GB" dirty="0"/>
          </a:p>
        </p:txBody>
      </p:sp>
      <p:sp>
        <p:nvSpPr>
          <p:cNvPr id="3" name="Title 2"/>
          <p:cNvSpPr>
            <a:spLocks noGrp="1"/>
          </p:cNvSpPr>
          <p:nvPr>
            <p:ph type="title"/>
          </p:nvPr>
        </p:nvSpPr>
        <p:spPr/>
        <p:txBody>
          <a:bodyPr/>
          <a:lstStyle/>
          <a:p>
            <a:r>
              <a:rPr lang="en-GB" dirty="0" smtClean="0"/>
              <a:t>Training: MANTRA for Change</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solidFill>
                  <a:schemeClr val="accent1">
                    <a:satMod val="150000"/>
                  </a:schemeClr>
                </a:solidFill>
              </a:rPr>
              <a:t>Research Data MANTRA (</a:t>
            </a:r>
            <a:r>
              <a:rPr lang="en-GB" dirty="0" err="1" smtClean="0">
                <a:solidFill>
                  <a:schemeClr val="accent1">
                    <a:satMod val="150000"/>
                  </a:schemeClr>
                </a:solidFill>
              </a:rPr>
              <a:t>MANagement</a:t>
            </a:r>
            <a:r>
              <a:rPr lang="en-GB" dirty="0" smtClean="0">
                <a:solidFill>
                  <a:schemeClr val="accent1">
                    <a:satMod val="150000"/>
                  </a:schemeClr>
                </a:solidFill>
              </a:rPr>
              <a:t> </a:t>
            </a:r>
            <a:r>
              <a:rPr lang="en-GB" dirty="0" err="1" smtClean="0">
                <a:solidFill>
                  <a:schemeClr val="accent1">
                    <a:satMod val="150000"/>
                  </a:schemeClr>
                </a:solidFill>
              </a:rPr>
              <a:t>TRAining</a:t>
            </a:r>
            <a:r>
              <a:rPr lang="en-GB" dirty="0" smtClean="0">
                <a:solidFill>
                  <a:schemeClr val="accent1">
                    <a:satMod val="150000"/>
                  </a:schemeClr>
                </a:solidFill>
              </a:rPr>
              <a:t>)</a:t>
            </a:r>
            <a:endParaRPr lang="en-GB" dirty="0">
              <a:solidFill>
                <a:schemeClr val="accent1">
                  <a:satMod val="150000"/>
                </a:schemeClr>
              </a:solidFill>
            </a:endParaRPr>
          </a:p>
        </p:txBody>
      </p:sp>
      <p:sp>
        <p:nvSpPr>
          <p:cNvPr id="3" name="Content Placeholder 2"/>
          <p:cNvSpPr>
            <a:spLocks noGrp="1"/>
          </p:cNvSpPr>
          <p:nvPr>
            <p:ph idx="1"/>
          </p:nvPr>
        </p:nvSpPr>
        <p:spPr>
          <a:xfrm>
            <a:off x="214313" y="1428750"/>
            <a:ext cx="5365799" cy="5168602"/>
          </a:xfrm>
        </p:spPr>
        <p:txBody>
          <a:bodyPr rtlCol="0">
            <a:normAutofit fontScale="92500" lnSpcReduction="20000"/>
          </a:bodyPr>
          <a:lstStyle/>
          <a:p>
            <a:pPr marL="438912" indent="-320040" algn="just" fontAlgn="auto">
              <a:spcBef>
                <a:spcPts val="0"/>
              </a:spcBef>
              <a:spcAft>
                <a:spcPts val="0"/>
              </a:spcAft>
              <a:buFont typeface="Wingdings 2"/>
              <a:buNone/>
              <a:defRPr/>
            </a:pPr>
            <a:endParaRPr lang="en-GB" dirty="0" smtClean="0"/>
          </a:p>
          <a:p>
            <a:pPr marL="438912" indent="-320040" fontAlgn="auto">
              <a:spcBef>
                <a:spcPts val="0"/>
              </a:spcBef>
              <a:spcAft>
                <a:spcPts val="0"/>
              </a:spcAft>
              <a:defRPr/>
            </a:pPr>
            <a:r>
              <a:rPr lang="en-GB" dirty="0" smtClean="0"/>
              <a:t>Creation of open online learning materials in RDM for </a:t>
            </a:r>
            <a:r>
              <a:rPr lang="en-GB" dirty="0" err="1" smtClean="0"/>
              <a:t>postgrads</a:t>
            </a:r>
            <a:r>
              <a:rPr lang="en-GB" dirty="0" smtClean="0"/>
              <a:t> and early career researchers</a:t>
            </a:r>
          </a:p>
          <a:p>
            <a:pPr marL="438912" indent="-320040" fontAlgn="auto">
              <a:spcBef>
                <a:spcPts val="0"/>
              </a:spcBef>
              <a:spcAft>
                <a:spcPts val="0"/>
              </a:spcAft>
              <a:defRPr/>
            </a:pPr>
            <a:endParaRPr lang="en-GB" dirty="0" smtClean="0"/>
          </a:p>
          <a:p>
            <a:pPr marL="438912" indent="-320040" fontAlgn="auto">
              <a:spcBef>
                <a:spcPts val="0"/>
              </a:spcBef>
              <a:spcAft>
                <a:spcPts val="0"/>
              </a:spcAft>
              <a:defRPr/>
            </a:pPr>
            <a:r>
              <a:rPr lang="en-GB" dirty="0" smtClean="0"/>
              <a:t>Grounded in three disciplines, working with graduate schools</a:t>
            </a:r>
          </a:p>
          <a:p>
            <a:pPr marL="438912" indent="-320040" fontAlgn="auto">
              <a:spcBef>
                <a:spcPts val="0"/>
              </a:spcBef>
              <a:spcAft>
                <a:spcPts val="0"/>
              </a:spcAft>
              <a:defRPr/>
            </a:pPr>
            <a:endParaRPr lang="en-GB" dirty="0" smtClean="0"/>
          </a:p>
          <a:p>
            <a:pPr>
              <a:defRPr/>
            </a:pPr>
            <a:r>
              <a:rPr lang="en-GB" dirty="0" smtClean="0"/>
              <a:t>Video stories from researchers in variety of settings</a:t>
            </a:r>
          </a:p>
          <a:p>
            <a:pPr>
              <a:defRPr/>
            </a:pPr>
            <a:endParaRPr lang="en-GB" dirty="0" smtClean="0"/>
          </a:p>
          <a:p>
            <a:pPr>
              <a:defRPr/>
            </a:pPr>
            <a:r>
              <a:rPr lang="en-GB" dirty="0" smtClean="0"/>
              <a:t>Data handling exercises in four data analysis environments: R, SPSS, NVIVO and ArcGIS </a:t>
            </a:r>
          </a:p>
          <a:p>
            <a:pPr marL="438912" indent="-320040" fontAlgn="auto">
              <a:spcBef>
                <a:spcPts val="0"/>
              </a:spcBef>
              <a:spcAft>
                <a:spcPts val="0"/>
              </a:spcAft>
              <a:defRPr/>
            </a:pPr>
            <a:endParaRPr lang="en-GB" dirty="0" smtClean="0"/>
          </a:p>
          <a:p>
            <a:pPr marL="438912" indent="-320040" fontAlgn="auto">
              <a:spcBef>
                <a:spcPts val="0"/>
              </a:spcBef>
              <a:spcAft>
                <a:spcPts val="0"/>
              </a:spcAft>
              <a:defRPr/>
            </a:pPr>
            <a:endParaRPr lang="en-GB" dirty="0" smtClean="0"/>
          </a:p>
        </p:txBody>
      </p:sp>
      <p:sp>
        <p:nvSpPr>
          <p:cNvPr id="4" name="Slide Number Placeholder 3"/>
          <p:cNvSpPr>
            <a:spLocks noGrp="1"/>
          </p:cNvSpPr>
          <p:nvPr>
            <p:ph type="sldNum" sz="quarter" idx="12"/>
          </p:nvPr>
        </p:nvSpPr>
        <p:spPr/>
        <p:txBody>
          <a:bodyPr/>
          <a:lstStyle/>
          <a:p>
            <a:pPr>
              <a:defRPr/>
            </a:pPr>
            <a:fld id="{5752AE30-B192-400D-9AA6-5458FE99DD84}" type="slidenum">
              <a:rPr lang="en-GB" smtClean="0"/>
              <a:pPr>
                <a:defRPr/>
              </a:pPr>
              <a:t>12</a:t>
            </a:fld>
            <a:endParaRPr lang="en-GB"/>
          </a:p>
        </p:txBody>
      </p:sp>
      <p:pic>
        <p:nvPicPr>
          <p:cNvPr id="6" name="Picture 5" descr="backlit-buddha-by.ash-on-flickr.jpg"/>
          <p:cNvPicPr>
            <a:picLocks noChangeAspect="1"/>
          </p:cNvPicPr>
          <p:nvPr/>
        </p:nvPicPr>
        <p:blipFill>
          <a:blip r:embed="rId2" cstate="print"/>
          <a:stretch>
            <a:fillRect/>
          </a:stretch>
        </p:blipFill>
        <p:spPr>
          <a:xfrm>
            <a:off x="5508104" y="2276872"/>
            <a:ext cx="3312368" cy="3312368"/>
          </a:xfrm>
          <a:prstGeom prst="rect">
            <a:avLst/>
          </a:prstGeom>
        </p:spPr>
      </p:pic>
      <p:sp>
        <p:nvSpPr>
          <p:cNvPr id="7" name="TextBox 6"/>
          <p:cNvSpPr txBox="1"/>
          <p:nvPr/>
        </p:nvSpPr>
        <p:spPr>
          <a:xfrm>
            <a:off x="6444208" y="6021288"/>
            <a:ext cx="1479892" cy="369332"/>
          </a:xfrm>
          <a:prstGeom prst="rect">
            <a:avLst/>
          </a:prstGeom>
          <a:noFill/>
        </p:spPr>
        <p:txBody>
          <a:bodyPr wrap="none" rtlCol="0">
            <a:spAutoFit/>
          </a:bodyPr>
          <a:lstStyle/>
          <a:p>
            <a:r>
              <a:rPr lang="en-GB" i="1" dirty="0" smtClean="0"/>
              <a:t>.ash on </a:t>
            </a:r>
            <a:r>
              <a:rPr lang="en-GB" i="1" dirty="0" err="1" smtClean="0"/>
              <a:t>flickr</a:t>
            </a:r>
            <a:endParaRPr lang="en-GB" i="1" dirty="0"/>
          </a:p>
        </p:txBody>
      </p:sp>
      <p:pic>
        <p:nvPicPr>
          <p:cNvPr id="8" name="Picture 7" descr="jiscresearch3.0.gif"/>
          <p:cNvPicPr>
            <a:picLocks noChangeAspect="1"/>
          </p:cNvPicPr>
          <p:nvPr/>
        </p:nvPicPr>
        <p:blipFill>
          <a:blip r:embed="rId3" cstate="print"/>
          <a:stretch>
            <a:fillRect/>
          </a:stretch>
        </p:blipFill>
        <p:spPr>
          <a:xfrm>
            <a:off x="7236296" y="0"/>
            <a:ext cx="1568491" cy="1584176"/>
          </a:xfrm>
          <a:prstGeom prst="rect">
            <a:avLst/>
          </a:prstGeom>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404813"/>
            <a:ext cx="7988300" cy="819150"/>
          </a:xfrm>
        </p:spPr>
        <p:txBody>
          <a:bodyPr/>
          <a:lstStyle/>
          <a:p>
            <a:pPr eaLnBrk="1" hangingPunct="1">
              <a:defRPr/>
            </a:pPr>
            <a:r>
              <a:rPr lang="en-US" dirty="0" smtClean="0"/>
              <a:t>Online learning materials</a:t>
            </a:r>
          </a:p>
        </p:txBody>
      </p:sp>
      <p:sp>
        <p:nvSpPr>
          <p:cNvPr id="6147" name="Rectangle 3"/>
          <p:cNvSpPr>
            <a:spLocks noGrp="1" noChangeArrowheads="1"/>
          </p:cNvSpPr>
          <p:nvPr>
            <p:ph type="body" idx="1"/>
          </p:nvPr>
        </p:nvSpPr>
        <p:spPr>
          <a:xfrm>
            <a:off x="539750" y="1341438"/>
            <a:ext cx="8604250" cy="5516562"/>
          </a:xfrm>
        </p:spPr>
        <p:txBody>
          <a:bodyPr>
            <a:normAutofit/>
          </a:bodyPr>
          <a:lstStyle/>
          <a:p>
            <a:pPr eaLnBrk="1" hangingPunct="1">
              <a:lnSpc>
                <a:spcPct val="90000"/>
              </a:lnSpc>
              <a:defRPr/>
            </a:pPr>
            <a:r>
              <a:rPr lang="en-US" sz="2400" dirty="0" smtClean="0"/>
              <a:t>Eight units with activities, scenarios and videos:</a:t>
            </a:r>
          </a:p>
          <a:p>
            <a:pPr eaLnBrk="1" hangingPunct="1">
              <a:lnSpc>
                <a:spcPct val="90000"/>
              </a:lnSpc>
              <a:buNone/>
              <a:defRPr/>
            </a:pPr>
            <a:endParaRPr lang="en-US" sz="2400" dirty="0" smtClean="0"/>
          </a:p>
          <a:p>
            <a:pPr lvl="1" eaLnBrk="1" hangingPunct="1">
              <a:lnSpc>
                <a:spcPct val="90000"/>
              </a:lnSpc>
              <a:defRPr/>
            </a:pPr>
            <a:r>
              <a:rPr lang="en-US" sz="2200" dirty="0" smtClean="0"/>
              <a:t>Research data explained</a:t>
            </a:r>
          </a:p>
          <a:p>
            <a:pPr lvl="1" eaLnBrk="1" hangingPunct="1">
              <a:lnSpc>
                <a:spcPct val="90000"/>
              </a:lnSpc>
              <a:defRPr/>
            </a:pPr>
            <a:r>
              <a:rPr lang="en-US" sz="2200" dirty="0" smtClean="0"/>
              <a:t>Data management plans</a:t>
            </a:r>
          </a:p>
          <a:p>
            <a:pPr lvl="1" eaLnBrk="1" hangingPunct="1">
              <a:lnSpc>
                <a:spcPct val="90000"/>
              </a:lnSpc>
              <a:defRPr/>
            </a:pPr>
            <a:r>
              <a:rPr lang="en-US" sz="2200" dirty="0" err="1" smtClean="0"/>
              <a:t>Organising</a:t>
            </a:r>
            <a:r>
              <a:rPr lang="en-US" sz="2200" dirty="0" smtClean="0"/>
              <a:t> data</a:t>
            </a:r>
          </a:p>
          <a:p>
            <a:pPr lvl="1" eaLnBrk="1" hangingPunct="1">
              <a:lnSpc>
                <a:spcPct val="90000"/>
              </a:lnSpc>
              <a:defRPr/>
            </a:pPr>
            <a:r>
              <a:rPr lang="en-US" sz="2200" dirty="0" smtClean="0"/>
              <a:t>File formats &amp; transformation</a:t>
            </a:r>
          </a:p>
          <a:p>
            <a:pPr lvl="1" eaLnBrk="1" hangingPunct="1">
              <a:lnSpc>
                <a:spcPct val="90000"/>
              </a:lnSpc>
              <a:defRPr/>
            </a:pPr>
            <a:r>
              <a:rPr lang="en-US" sz="2200" dirty="0" smtClean="0"/>
              <a:t>Documentation &amp; metadata</a:t>
            </a:r>
          </a:p>
          <a:p>
            <a:pPr lvl="1" eaLnBrk="1" hangingPunct="1">
              <a:lnSpc>
                <a:spcPct val="90000"/>
              </a:lnSpc>
              <a:defRPr/>
            </a:pPr>
            <a:r>
              <a:rPr lang="en-US" sz="2200" dirty="0" smtClean="0"/>
              <a:t>Storage &amp; security</a:t>
            </a:r>
          </a:p>
          <a:p>
            <a:pPr lvl="1" eaLnBrk="1" hangingPunct="1">
              <a:lnSpc>
                <a:spcPct val="90000"/>
              </a:lnSpc>
              <a:defRPr/>
            </a:pPr>
            <a:r>
              <a:rPr lang="en-US" sz="2200" dirty="0" smtClean="0"/>
              <a:t>Data protection, rights and access</a:t>
            </a:r>
          </a:p>
          <a:p>
            <a:pPr lvl="1" eaLnBrk="1" hangingPunct="1">
              <a:lnSpc>
                <a:spcPct val="90000"/>
              </a:lnSpc>
              <a:defRPr/>
            </a:pPr>
            <a:r>
              <a:rPr lang="en-US" sz="2200" dirty="0" smtClean="0"/>
              <a:t>Preservation, sharing and licensing</a:t>
            </a:r>
          </a:p>
          <a:p>
            <a:pPr eaLnBrk="1" hangingPunct="1">
              <a:lnSpc>
                <a:spcPct val="90000"/>
              </a:lnSpc>
              <a:defRPr/>
            </a:pPr>
            <a:endParaRPr lang="en-US" sz="2400" dirty="0" smtClean="0"/>
          </a:p>
          <a:p>
            <a:pPr eaLnBrk="1" hangingPunct="1">
              <a:lnSpc>
                <a:spcPct val="90000"/>
              </a:lnSpc>
              <a:defRPr/>
            </a:pPr>
            <a:r>
              <a:rPr lang="en-US" sz="2400" dirty="0" smtClean="0"/>
              <a:t>Keep it Simple (Stupid)</a:t>
            </a:r>
          </a:p>
          <a:p>
            <a:pPr eaLnBrk="1" hangingPunct="1">
              <a:lnSpc>
                <a:spcPct val="90000"/>
              </a:lnSpc>
              <a:defRPr/>
            </a:pPr>
            <a:r>
              <a:rPr lang="en-US" sz="2400" dirty="0" smtClean="0"/>
              <a:t>Used </a:t>
            </a:r>
            <a:r>
              <a:rPr lang="en-US" sz="2400" dirty="0" err="1" smtClean="0"/>
              <a:t>Xerte</a:t>
            </a:r>
            <a:r>
              <a:rPr lang="en-US" sz="2400" dirty="0" smtClean="0"/>
              <a:t> Online Toolkits – University of Nottingham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250950"/>
          </a:xfrm>
        </p:spPr>
        <p:txBody>
          <a:bodyPr/>
          <a:lstStyle/>
          <a:p>
            <a:r>
              <a:rPr lang="en-GB" dirty="0" smtClean="0"/>
              <a:t>Selling RDM as a Transferrable Skill (voluntary participation)</a:t>
            </a:r>
            <a:endParaRPr lang="en-GB" dirty="0"/>
          </a:p>
        </p:txBody>
      </p:sp>
      <p:pic>
        <p:nvPicPr>
          <p:cNvPr id="5" name="ClipArt Placeholder 4" descr="Image_Editor-flickr.jpg"/>
          <p:cNvPicPr>
            <a:picLocks noGrp="1" noChangeAspect="1"/>
          </p:cNvPicPr>
          <p:nvPr>
            <p:ph type="clipArt" sz="half" idx="1"/>
          </p:nvPr>
        </p:nvPicPr>
        <p:blipFill>
          <a:blip r:embed="rId2" cstate="print"/>
          <a:stretch>
            <a:fillRect/>
          </a:stretch>
        </p:blipFill>
        <p:spPr>
          <a:xfrm>
            <a:off x="539552" y="2060848"/>
            <a:ext cx="3932476" cy="3240360"/>
          </a:xfrm>
        </p:spPr>
      </p:pic>
      <p:sp>
        <p:nvSpPr>
          <p:cNvPr id="4" name="Text Placeholder 3"/>
          <p:cNvSpPr>
            <a:spLocks noGrp="1"/>
          </p:cNvSpPr>
          <p:nvPr>
            <p:ph type="body" sz="half" idx="2"/>
          </p:nvPr>
        </p:nvSpPr>
        <p:spPr>
          <a:xfrm>
            <a:off x="4860032" y="1700808"/>
            <a:ext cx="4038600" cy="4625975"/>
          </a:xfrm>
        </p:spPr>
        <p:txBody>
          <a:bodyPr>
            <a:normAutofit/>
          </a:bodyPr>
          <a:lstStyle/>
          <a:p>
            <a:pPr>
              <a:buNone/>
            </a:pPr>
            <a:r>
              <a:rPr lang="en-GB" dirty="0" smtClean="0"/>
              <a:t>The FRUIT principles:</a:t>
            </a:r>
          </a:p>
          <a:p>
            <a:r>
              <a:rPr lang="en-GB" dirty="0" smtClean="0"/>
              <a:t>Fun</a:t>
            </a:r>
          </a:p>
          <a:p>
            <a:r>
              <a:rPr lang="en-GB" dirty="0" smtClean="0"/>
              <a:t>Feedback</a:t>
            </a:r>
          </a:p>
          <a:p>
            <a:r>
              <a:rPr lang="en-GB" dirty="0" smtClean="0"/>
              <a:t>Relevant</a:t>
            </a:r>
          </a:p>
          <a:p>
            <a:r>
              <a:rPr lang="en-GB" dirty="0" smtClean="0"/>
              <a:t>Real</a:t>
            </a:r>
          </a:p>
          <a:p>
            <a:r>
              <a:rPr lang="en-GB" dirty="0" smtClean="0"/>
              <a:t>Useful</a:t>
            </a:r>
          </a:p>
          <a:p>
            <a:r>
              <a:rPr lang="en-GB" dirty="0" smtClean="0"/>
              <a:t>Interesting</a:t>
            </a:r>
          </a:p>
          <a:p>
            <a:r>
              <a:rPr lang="en-GB" dirty="0" smtClean="0"/>
              <a:t>Timely</a:t>
            </a:r>
          </a:p>
          <a:p>
            <a:pPr>
              <a:buNone/>
            </a:pPr>
            <a:endParaRPr lang="en-GB" dirty="0" smtClean="0"/>
          </a:p>
          <a:p>
            <a:endParaRPr lang="en-GB" dirty="0"/>
          </a:p>
        </p:txBody>
      </p:sp>
      <p:sp>
        <p:nvSpPr>
          <p:cNvPr id="6" name="TextBox 5"/>
          <p:cNvSpPr txBox="1"/>
          <p:nvPr/>
        </p:nvSpPr>
        <p:spPr>
          <a:xfrm>
            <a:off x="827584" y="5805264"/>
            <a:ext cx="3483069" cy="369332"/>
          </a:xfrm>
          <a:prstGeom prst="rect">
            <a:avLst/>
          </a:prstGeom>
          <a:noFill/>
        </p:spPr>
        <p:txBody>
          <a:bodyPr wrap="none" rtlCol="0">
            <a:spAutoFit/>
          </a:bodyPr>
          <a:lstStyle/>
          <a:p>
            <a:r>
              <a:rPr lang="en-GB" dirty="0" smtClean="0"/>
              <a:t>Green Apple by Image Editor, </a:t>
            </a:r>
            <a:r>
              <a:rPr lang="en-GB" dirty="0" err="1" smtClean="0"/>
              <a:t>flickr</a:t>
            </a:r>
            <a:endParaRPr lang="en-GB"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What have the challenges been? </a:t>
            </a:r>
          </a:p>
          <a:p>
            <a:r>
              <a:rPr lang="en-GB" dirty="0" smtClean="0"/>
              <a:t>How will we know if we succeeded?</a:t>
            </a:r>
            <a:endParaRPr lang="en-GB" dirty="0"/>
          </a:p>
        </p:txBody>
      </p:sp>
      <p:sp>
        <p:nvSpPr>
          <p:cNvPr id="3" name="Title 2"/>
          <p:cNvSpPr>
            <a:spLocks noGrp="1"/>
          </p:cNvSpPr>
          <p:nvPr>
            <p:ph type="title"/>
          </p:nvPr>
        </p:nvSpPr>
        <p:spPr/>
        <p:txBody>
          <a:bodyPr/>
          <a:lstStyle/>
          <a:p>
            <a:r>
              <a:rPr lang="en-GB" dirty="0" smtClean="0"/>
              <a:t>Stepping back</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955675"/>
          </a:xfrm>
        </p:spPr>
        <p:txBody>
          <a:bodyPr/>
          <a:lstStyle/>
          <a:p>
            <a:pPr eaLnBrk="1" hangingPunct="1">
              <a:defRPr/>
            </a:pPr>
            <a:r>
              <a:rPr lang="en-US" dirty="0" smtClean="0"/>
              <a:t>Overcoming challenges (1 of 2)</a:t>
            </a:r>
          </a:p>
        </p:txBody>
      </p:sp>
      <p:sp>
        <p:nvSpPr>
          <p:cNvPr id="10243" name="Rectangle 3"/>
          <p:cNvSpPr>
            <a:spLocks noGrp="1" noChangeArrowheads="1"/>
          </p:cNvSpPr>
          <p:nvPr>
            <p:ph type="body" idx="1"/>
          </p:nvPr>
        </p:nvSpPr>
        <p:spPr>
          <a:xfrm>
            <a:off x="468313" y="1484312"/>
            <a:ext cx="8207375" cy="5113039"/>
          </a:xfrm>
        </p:spPr>
        <p:txBody>
          <a:bodyPr>
            <a:normAutofit/>
          </a:bodyPr>
          <a:lstStyle/>
          <a:p>
            <a:pPr marL="365760" indent="-256032" eaLnBrk="1" fontAlgn="auto" hangingPunct="1">
              <a:spcAft>
                <a:spcPts val="0"/>
              </a:spcAft>
              <a:defRPr/>
            </a:pPr>
            <a:r>
              <a:rPr lang="en-GB" dirty="0" smtClean="0"/>
              <a:t>Time (no staff allocated more than 20%)</a:t>
            </a:r>
          </a:p>
          <a:p>
            <a:pPr marL="365760" indent="-256032" eaLnBrk="1" fontAlgn="auto" hangingPunct="1">
              <a:spcAft>
                <a:spcPts val="0"/>
              </a:spcAft>
              <a:defRPr/>
            </a:pPr>
            <a:r>
              <a:rPr lang="en-GB" dirty="0" smtClean="0"/>
              <a:t>Authoring content – not an easy task</a:t>
            </a:r>
          </a:p>
          <a:p>
            <a:pPr marL="365760" indent="-256032">
              <a:defRPr/>
            </a:pPr>
            <a:r>
              <a:rPr lang="en-GB" dirty="0" smtClean="0"/>
              <a:t>Needs assessment – what do they really want?</a:t>
            </a:r>
          </a:p>
          <a:p>
            <a:pPr marL="365760" indent="-256032" eaLnBrk="1" fontAlgn="auto" hangingPunct="1">
              <a:spcAft>
                <a:spcPts val="0"/>
              </a:spcAft>
              <a:defRPr/>
            </a:pPr>
            <a:r>
              <a:rPr lang="en-GB" dirty="0" smtClean="0"/>
              <a:t>Setting up </a:t>
            </a:r>
            <a:r>
              <a:rPr lang="en-GB" dirty="0" err="1" smtClean="0"/>
              <a:t>Xerte</a:t>
            </a:r>
            <a:r>
              <a:rPr lang="en-GB" dirty="0" smtClean="0"/>
              <a:t> on server</a:t>
            </a:r>
            <a:r>
              <a:rPr lang="en-US" dirty="0" smtClean="0"/>
              <a:t> (security issues)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955675"/>
          </a:xfrm>
        </p:spPr>
        <p:txBody>
          <a:bodyPr/>
          <a:lstStyle/>
          <a:p>
            <a:pPr eaLnBrk="1" hangingPunct="1">
              <a:defRPr/>
            </a:pPr>
            <a:r>
              <a:rPr lang="en-US" dirty="0" smtClean="0"/>
              <a:t>Overcoming challenges (2 of 2)</a:t>
            </a:r>
          </a:p>
        </p:txBody>
      </p:sp>
      <p:sp>
        <p:nvSpPr>
          <p:cNvPr id="10243" name="Rectangle 3"/>
          <p:cNvSpPr>
            <a:spLocks noGrp="1" noChangeArrowheads="1"/>
          </p:cNvSpPr>
          <p:nvPr>
            <p:ph type="body" idx="1"/>
          </p:nvPr>
        </p:nvSpPr>
        <p:spPr>
          <a:xfrm>
            <a:off x="468313" y="1484312"/>
            <a:ext cx="8207375" cy="5113039"/>
          </a:xfrm>
        </p:spPr>
        <p:txBody>
          <a:bodyPr>
            <a:normAutofit/>
          </a:bodyPr>
          <a:lstStyle/>
          <a:p>
            <a:pPr marL="365760" indent="-256032" eaLnBrk="1" fontAlgn="auto" hangingPunct="1">
              <a:spcAft>
                <a:spcPts val="0"/>
              </a:spcAft>
              <a:defRPr/>
            </a:pPr>
            <a:r>
              <a:rPr lang="en-US" dirty="0" smtClean="0"/>
              <a:t>Getting software </a:t>
            </a:r>
            <a:r>
              <a:rPr lang="en-US" dirty="0" err="1" smtClean="0"/>
              <a:t>practicals</a:t>
            </a:r>
            <a:r>
              <a:rPr lang="en-US" dirty="0" smtClean="0"/>
              <a:t> commissioned, reviewed</a:t>
            </a:r>
          </a:p>
          <a:p>
            <a:pPr marL="365760" indent="-256032" eaLnBrk="1" fontAlgn="auto" hangingPunct="1">
              <a:spcAft>
                <a:spcPts val="0"/>
              </a:spcAft>
              <a:defRPr/>
            </a:pPr>
            <a:r>
              <a:rPr lang="en-US" dirty="0" smtClean="0"/>
              <a:t>User testing – book token bribes</a:t>
            </a:r>
          </a:p>
          <a:p>
            <a:pPr marL="365760" indent="-256032" eaLnBrk="1" fontAlgn="auto" hangingPunct="1">
              <a:spcAft>
                <a:spcPts val="0"/>
              </a:spcAft>
              <a:defRPr/>
            </a:pPr>
            <a:r>
              <a:rPr lang="en-US" dirty="0" smtClean="0"/>
              <a:t>Video interviews – preparation &amp; editing</a:t>
            </a:r>
          </a:p>
          <a:p>
            <a:pPr marL="365760" indent="-256032" eaLnBrk="1" fontAlgn="auto" hangingPunct="1">
              <a:spcAft>
                <a:spcPts val="0"/>
              </a:spcAft>
              <a:defRPr/>
            </a:pPr>
            <a:r>
              <a:rPr lang="en-US" dirty="0" smtClean="0"/>
              <a:t>Putting it all together – delivery, packaging up</a:t>
            </a:r>
          </a:p>
          <a:p>
            <a:pPr marL="365760" indent="-256032" eaLnBrk="1" fontAlgn="auto" hangingPunct="1">
              <a:spcAft>
                <a:spcPts val="0"/>
              </a:spcAft>
              <a:defRPr/>
            </a:pPr>
            <a:r>
              <a:rPr lang="en-US" dirty="0" smtClean="0"/>
              <a:t>How to evaluate?</a:t>
            </a:r>
          </a:p>
          <a:p>
            <a:pPr marL="365760" indent="-256032" eaLnBrk="1" fontAlgn="auto" hangingPunct="1">
              <a:spcAft>
                <a:spcPts val="0"/>
              </a:spcAft>
              <a:defRPr/>
            </a:pPr>
            <a:endParaRPr lang="en-GB"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success factors</a:t>
            </a:r>
            <a:endParaRPr lang="en-GB" dirty="0"/>
          </a:p>
        </p:txBody>
      </p:sp>
      <p:sp>
        <p:nvSpPr>
          <p:cNvPr id="3" name="Text Placeholder 2"/>
          <p:cNvSpPr>
            <a:spLocks noGrp="1"/>
          </p:cNvSpPr>
          <p:nvPr>
            <p:ph type="body" sz="half" idx="1"/>
          </p:nvPr>
        </p:nvSpPr>
        <p:spPr>
          <a:xfrm>
            <a:off x="467544" y="1340768"/>
            <a:ext cx="4038600" cy="5254575"/>
          </a:xfrm>
        </p:spPr>
        <p:txBody>
          <a:bodyPr>
            <a:normAutofit fontScale="85000" lnSpcReduction="20000"/>
          </a:bodyPr>
          <a:lstStyle/>
          <a:p>
            <a:pPr>
              <a:buNone/>
            </a:pPr>
            <a:r>
              <a:rPr lang="en-GB" dirty="0" smtClean="0"/>
              <a:t>1. The commitment of academic staff to the project</a:t>
            </a:r>
          </a:p>
          <a:p>
            <a:pPr>
              <a:buNone/>
            </a:pPr>
            <a:r>
              <a:rPr lang="en-GB" dirty="0" smtClean="0"/>
              <a:t>2. Positive feedback from user testing</a:t>
            </a:r>
          </a:p>
          <a:p>
            <a:pPr>
              <a:buNone/>
            </a:pPr>
            <a:r>
              <a:rPr lang="en-GB" dirty="0" smtClean="0"/>
              <a:t>3. Increased advocacy and awareness of research data management best practice across the University. </a:t>
            </a:r>
          </a:p>
          <a:p>
            <a:pPr>
              <a:buNone/>
            </a:pPr>
            <a:r>
              <a:rPr lang="en-GB" dirty="0" smtClean="0"/>
              <a:t>4. Evidence that the course is useful and used in other contexts </a:t>
            </a:r>
            <a:r>
              <a:rPr lang="en-GB" dirty="0" err="1" smtClean="0"/>
              <a:t>outwith</a:t>
            </a:r>
            <a:r>
              <a:rPr lang="en-GB" dirty="0" smtClean="0"/>
              <a:t> the University of Edinburgh. </a:t>
            </a:r>
          </a:p>
          <a:p>
            <a:endParaRPr lang="en-GB" dirty="0"/>
          </a:p>
        </p:txBody>
      </p:sp>
      <p:pic>
        <p:nvPicPr>
          <p:cNvPr id="5" name="ClipArt Placeholder 4" descr="curlew-mikebaird-flickr.jpg"/>
          <p:cNvPicPr>
            <a:picLocks noGrp="1" noChangeAspect="1"/>
          </p:cNvPicPr>
          <p:nvPr>
            <p:ph type="clipArt" sz="half" idx="2"/>
          </p:nvPr>
        </p:nvPicPr>
        <p:blipFill>
          <a:blip r:embed="rId2" cstate="print"/>
          <a:stretch>
            <a:fillRect/>
          </a:stretch>
        </p:blipFill>
        <p:spPr>
          <a:xfrm>
            <a:off x="5148064" y="1556792"/>
            <a:ext cx="3995936" cy="4802807"/>
          </a:xfrm>
        </p:spPr>
      </p:pic>
      <p:sp>
        <p:nvSpPr>
          <p:cNvPr id="6" name="TextBox 5"/>
          <p:cNvSpPr txBox="1"/>
          <p:nvPr/>
        </p:nvSpPr>
        <p:spPr>
          <a:xfrm>
            <a:off x="5580112" y="6488668"/>
            <a:ext cx="3096344" cy="369332"/>
          </a:xfrm>
          <a:prstGeom prst="rect">
            <a:avLst/>
          </a:prstGeom>
          <a:noFill/>
        </p:spPr>
        <p:txBody>
          <a:bodyPr wrap="square" rtlCol="0">
            <a:spAutoFit/>
          </a:bodyPr>
          <a:lstStyle/>
          <a:p>
            <a:r>
              <a:rPr lang="en-GB" i="1" dirty="0" smtClean="0"/>
              <a:t>Curlew, </a:t>
            </a:r>
            <a:r>
              <a:rPr lang="en-GB" i="1" dirty="0" err="1" smtClean="0"/>
              <a:t>Mikebaird</a:t>
            </a:r>
            <a:r>
              <a:rPr lang="en-GB" i="1" dirty="0" smtClean="0"/>
              <a:t> on </a:t>
            </a:r>
            <a:r>
              <a:rPr lang="en-GB" i="1" dirty="0" err="1" smtClean="0"/>
              <a:t>flickr</a:t>
            </a:r>
            <a:endParaRPr lang="en-GB" i="1"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6169354" cy="1789296"/>
          </a:xfrm>
        </p:spPr>
        <p:txBody>
          <a:bodyPr>
            <a:normAutofit/>
          </a:bodyPr>
          <a:lstStyle/>
          <a:p>
            <a:r>
              <a:rPr lang="en-GB" dirty="0" smtClean="0"/>
              <a:t>This policy for managing research data was approved by the University Court on 16 May, 2011.</a:t>
            </a:r>
          </a:p>
          <a:p>
            <a:endParaRPr lang="en-GB" dirty="0"/>
          </a:p>
        </p:txBody>
      </p:sp>
      <p:sp>
        <p:nvSpPr>
          <p:cNvPr id="3" name="Title 2"/>
          <p:cNvSpPr>
            <a:spLocks noGrp="1"/>
          </p:cNvSpPr>
          <p:nvPr>
            <p:ph type="title"/>
          </p:nvPr>
        </p:nvSpPr>
        <p:spPr/>
        <p:txBody>
          <a:bodyPr/>
          <a:lstStyle/>
          <a:p>
            <a:r>
              <a:rPr lang="en-GB" dirty="0" smtClean="0"/>
              <a:t>News: a University Data Policy</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Research Data MANTRA (</a:t>
            </a:r>
            <a:r>
              <a:rPr lang="en-GB" dirty="0" err="1" smtClean="0"/>
              <a:t>MANagement</a:t>
            </a:r>
            <a:r>
              <a:rPr lang="en-GB" dirty="0" smtClean="0"/>
              <a:t> </a:t>
            </a:r>
            <a:r>
              <a:rPr lang="en-GB" dirty="0" err="1" smtClean="0"/>
              <a:t>TRAining</a:t>
            </a:r>
            <a:r>
              <a:rPr lang="en-GB" dirty="0" smtClean="0"/>
              <a:t>)</a:t>
            </a:r>
            <a:endParaRPr lang="en-GB" dirty="0"/>
          </a:p>
        </p:txBody>
      </p:sp>
      <p:sp>
        <p:nvSpPr>
          <p:cNvPr id="3" name="Content Placeholder 2"/>
          <p:cNvSpPr>
            <a:spLocks noGrp="1"/>
          </p:cNvSpPr>
          <p:nvPr>
            <p:ph idx="1"/>
          </p:nvPr>
        </p:nvSpPr>
        <p:spPr>
          <a:xfrm>
            <a:off x="323528" y="1714464"/>
            <a:ext cx="8229600" cy="5143536"/>
          </a:xfrm>
        </p:spPr>
        <p:txBody>
          <a:bodyPr>
            <a:normAutofit fontScale="62500" lnSpcReduction="20000"/>
          </a:bodyPr>
          <a:lstStyle/>
          <a:p>
            <a:pPr algn="just">
              <a:buNone/>
            </a:pPr>
            <a:r>
              <a:rPr lang="en-GB" dirty="0" smtClean="0"/>
              <a:t>	 </a:t>
            </a:r>
            <a:r>
              <a:rPr lang="en-GB" i="1" dirty="0" smtClean="0"/>
              <a:t>Proposal to JISC, May 2010 </a:t>
            </a:r>
          </a:p>
          <a:p>
            <a:pPr algn="just">
              <a:buNone/>
            </a:pPr>
            <a:r>
              <a:rPr lang="en-GB" dirty="0" smtClean="0"/>
              <a:t>	</a:t>
            </a:r>
          </a:p>
          <a:p>
            <a:pPr algn="just">
              <a:buNone/>
            </a:pPr>
            <a:r>
              <a:rPr lang="en-GB" dirty="0" smtClean="0"/>
              <a:t>	The project will be </a:t>
            </a:r>
            <a:r>
              <a:rPr lang="en-GB" b="1" dirty="0" smtClean="0">
                <a:solidFill>
                  <a:schemeClr val="accent3"/>
                </a:solidFill>
              </a:rPr>
              <a:t>a partnership </a:t>
            </a:r>
            <a:r>
              <a:rPr lang="en-GB" dirty="0" smtClean="0"/>
              <a:t>between Information Services, the Institute of Academic Development, the </a:t>
            </a:r>
            <a:r>
              <a:rPr lang="en-GB" b="1" dirty="0" smtClean="0">
                <a:solidFill>
                  <a:schemeClr val="accent3"/>
                </a:solidFill>
              </a:rPr>
              <a:t>Graduate Schools </a:t>
            </a:r>
            <a:r>
              <a:rPr lang="en-GB" dirty="0" smtClean="0"/>
              <a:t>of Social and Political Science and </a:t>
            </a:r>
            <a:r>
              <a:rPr lang="en-GB" dirty="0" err="1" smtClean="0"/>
              <a:t>GeoSciences</a:t>
            </a:r>
            <a:r>
              <a:rPr lang="en-GB" dirty="0" smtClean="0"/>
              <a:t> along with the Clinical and Health Psychology Professional Doctorate in the University of Edinburgh. </a:t>
            </a:r>
          </a:p>
          <a:p>
            <a:pPr algn="just">
              <a:buNone/>
            </a:pPr>
            <a:endParaRPr lang="en-GB" dirty="0" smtClean="0"/>
          </a:p>
          <a:p>
            <a:pPr algn="just">
              <a:buNone/>
            </a:pPr>
            <a:r>
              <a:rPr lang="en-GB" dirty="0" smtClean="0"/>
              <a:t>	</a:t>
            </a:r>
            <a:r>
              <a:rPr lang="en-GB" b="1" dirty="0" smtClean="0">
                <a:solidFill>
                  <a:schemeClr val="accent3"/>
                </a:solidFill>
              </a:rPr>
              <a:t>Online learning materials </a:t>
            </a:r>
            <a:r>
              <a:rPr lang="en-GB" dirty="0" smtClean="0"/>
              <a:t>in research data management will be created which are grounded in the best practice of the respective </a:t>
            </a:r>
            <a:r>
              <a:rPr lang="en-GB" b="1" dirty="0" smtClean="0">
                <a:solidFill>
                  <a:schemeClr val="accent3"/>
                </a:solidFill>
              </a:rPr>
              <a:t>disciplines</a:t>
            </a:r>
            <a:r>
              <a:rPr lang="en-GB" dirty="0" smtClean="0"/>
              <a:t>, provide examples based on </a:t>
            </a:r>
            <a:r>
              <a:rPr lang="en-GB" b="1" dirty="0" smtClean="0">
                <a:solidFill>
                  <a:schemeClr val="accent3"/>
                </a:solidFill>
              </a:rPr>
              <a:t>video interviews </a:t>
            </a:r>
            <a:r>
              <a:rPr lang="en-GB" dirty="0" smtClean="0"/>
              <a:t>of senior researchers, and provide interactive components for postgraduate students, including </a:t>
            </a:r>
            <a:r>
              <a:rPr lang="en-GB" b="1" dirty="0" smtClean="0">
                <a:solidFill>
                  <a:schemeClr val="accent3"/>
                </a:solidFill>
              </a:rPr>
              <a:t>data handling exercises</a:t>
            </a:r>
            <a:r>
              <a:rPr lang="en-GB" b="1" dirty="0" smtClean="0"/>
              <a:t> </a:t>
            </a:r>
            <a:r>
              <a:rPr lang="en-GB" dirty="0" smtClean="0"/>
              <a:t>in four software analysis packages. </a:t>
            </a:r>
          </a:p>
          <a:p>
            <a:pPr algn="just">
              <a:buNone/>
            </a:pPr>
            <a:endParaRPr lang="en-GB" dirty="0" smtClean="0"/>
          </a:p>
          <a:p>
            <a:pPr algn="just">
              <a:buNone/>
            </a:pPr>
            <a:r>
              <a:rPr lang="en-GB" dirty="0" smtClean="0"/>
              <a:t>	The resulting materials will be embedded in the three participating postgraduate programmes, ported into a University VLE for use by all postgraduate and early career researchers and deposited with an </a:t>
            </a:r>
            <a:r>
              <a:rPr lang="en-GB" b="1" dirty="0" smtClean="0">
                <a:solidFill>
                  <a:schemeClr val="accent3"/>
                </a:solidFill>
              </a:rPr>
              <a:t>open license </a:t>
            </a:r>
            <a:r>
              <a:rPr lang="en-GB" dirty="0" smtClean="0"/>
              <a:t>in JorumOpen.</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University data policy</a:t>
            </a:r>
            <a:endParaRPr lang="en-GB" dirty="0"/>
          </a:p>
        </p:txBody>
      </p:sp>
      <p:sp>
        <p:nvSpPr>
          <p:cNvPr id="3" name="Content Placeholder 2"/>
          <p:cNvSpPr>
            <a:spLocks noGrp="1"/>
          </p:cNvSpPr>
          <p:nvPr>
            <p:ph sz="half" idx="1"/>
          </p:nvPr>
        </p:nvSpPr>
        <p:spPr>
          <a:xfrm>
            <a:off x="457200" y="1773936"/>
            <a:ext cx="4038600" cy="5084064"/>
          </a:xfrm>
        </p:spPr>
        <p:txBody>
          <a:bodyPr>
            <a:normAutofit/>
          </a:bodyPr>
          <a:lstStyle/>
          <a:p>
            <a:pPr>
              <a:buNone/>
            </a:pPr>
            <a:r>
              <a:rPr lang="en-GB" dirty="0" smtClean="0"/>
              <a:t>	“The University adopts the following policy on Research Data Management. It is acknowledged that this is an </a:t>
            </a:r>
            <a:r>
              <a:rPr lang="en-GB" dirty="0" err="1" smtClean="0"/>
              <a:t>aspirational</a:t>
            </a:r>
            <a:r>
              <a:rPr lang="en-GB" dirty="0" smtClean="0"/>
              <a:t> policy, and that implementation will take some years.”</a:t>
            </a:r>
          </a:p>
          <a:p>
            <a:endParaRPr lang="en-GB" dirty="0"/>
          </a:p>
        </p:txBody>
      </p:sp>
      <p:sp>
        <p:nvSpPr>
          <p:cNvPr id="4" name="Content Placeholder 3"/>
          <p:cNvSpPr>
            <a:spLocks noGrp="1"/>
          </p:cNvSpPr>
          <p:nvPr>
            <p:ph sz="half" idx="2"/>
          </p:nvPr>
        </p:nvSpPr>
        <p:spPr>
          <a:xfrm>
            <a:off x="4648200" y="1773936"/>
            <a:ext cx="4244280" cy="4623816"/>
          </a:xfrm>
        </p:spPr>
        <p:txBody>
          <a:bodyPr>
            <a:normAutofit/>
          </a:bodyPr>
          <a:lstStyle/>
          <a:p>
            <a:endParaRPr lang="en-GB" dirty="0"/>
          </a:p>
        </p:txBody>
      </p:sp>
      <p:sp>
        <p:nvSpPr>
          <p:cNvPr id="5" name="Slide Number Placeholder 4"/>
          <p:cNvSpPr>
            <a:spLocks noGrp="1"/>
          </p:cNvSpPr>
          <p:nvPr>
            <p:ph type="sldNum" sz="quarter" idx="12"/>
          </p:nvPr>
        </p:nvSpPr>
        <p:spPr/>
        <p:txBody>
          <a:bodyPr/>
          <a:lstStyle/>
          <a:p>
            <a:pPr>
              <a:defRPr/>
            </a:pPr>
            <a:fld id="{51F1D98A-6695-42E6-B27F-E704674551B3}" type="slidenum">
              <a:rPr lang="en-GB" smtClean="0"/>
              <a:pPr>
                <a:defRPr/>
              </a:pPr>
              <a:t>20</a:t>
            </a:fld>
            <a:endParaRPr lang="en-GB"/>
          </a:p>
        </p:txBody>
      </p:sp>
      <p:pic>
        <p:nvPicPr>
          <p:cNvPr id="7" name="Picture 6" descr="litherland-flickr.jpg"/>
          <p:cNvPicPr>
            <a:picLocks noChangeAspect="1"/>
          </p:cNvPicPr>
          <p:nvPr/>
        </p:nvPicPr>
        <p:blipFill>
          <a:blip r:embed="rId2" cstate="print"/>
          <a:stretch>
            <a:fillRect/>
          </a:stretch>
        </p:blipFill>
        <p:spPr>
          <a:xfrm>
            <a:off x="4932040" y="2636912"/>
            <a:ext cx="3779912" cy="3723620"/>
          </a:xfrm>
          <a:prstGeom prst="rect">
            <a:avLst/>
          </a:prstGeom>
        </p:spPr>
      </p:pic>
      <p:sp>
        <p:nvSpPr>
          <p:cNvPr id="8" name="TextBox 7"/>
          <p:cNvSpPr txBox="1"/>
          <p:nvPr/>
        </p:nvSpPr>
        <p:spPr>
          <a:xfrm>
            <a:off x="5796136" y="6488668"/>
            <a:ext cx="2056973" cy="369332"/>
          </a:xfrm>
          <a:prstGeom prst="rect">
            <a:avLst/>
          </a:prstGeom>
          <a:noFill/>
        </p:spPr>
        <p:txBody>
          <a:bodyPr wrap="none" rtlCol="0">
            <a:spAutoFit/>
          </a:bodyPr>
          <a:lstStyle/>
          <a:p>
            <a:r>
              <a:rPr lang="en-GB" i="1" dirty="0" err="1" smtClean="0"/>
              <a:t>Litherland</a:t>
            </a:r>
            <a:r>
              <a:rPr lang="en-GB" i="1" dirty="0" smtClean="0"/>
              <a:t> on </a:t>
            </a:r>
            <a:r>
              <a:rPr lang="en-GB" i="1" dirty="0" err="1" smtClean="0"/>
              <a:t>flickr</a:t>
            </a:r>
            <a:endParaRPr lang="en-GB"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Events influencing the policy</a:t>
            </a:r>
            <a:endParaRPr lang="en-GB" dirty="0"/>
          </a:p>
        </p:txBody>
      </p:sp>
      <p:sp>
        <p:nvSpPr>
          <p:cNvPr id="3" name="Content Placeholder 2"/>
          <p:cNvSpPr>
            <a:spLocks noGrp="1"/>
          </p:cNvSpPr>
          <p:nvPr>
            <p:ph idx="1"/>
          </p:nvPr>
        </p:nvSpPr>
        <p:spPr>
          <a:xfrm>
            <a:off x="457200" y="1775191"/>
            <a:ext cx="8229600" cy="5082809"/>
          </a:xfrm>
        </p:spPr>
        <p:txBody>
          <a:bodyPr>
            <a:normAutofit fontScale="92500"/>
          </a:bodyPr>
          <a:lstStyle/>
          <a:p>
            <a:r>
              <a:rPr lang="en-US" dirty="0" smtClean="0"/>
              <a:t>Recent adoption of the </a:t>
            </a:r>
            <a:r>
              <a:rPr lang="en-GB" dirty="0" smtClean="0"/>
              <a:t>Code of Practice for Research (</a:t>
            </a:r>
            <a:r>
              <a:rPr lang="en-US" dirty="0" smtClean="0"/>
              <a:t>UK Research Integrity Office, 2009)  by the university’s research office, obligating the institution to provide support for retention and access to data underlying published research.</a:t>
            </a:r>
          </a:p>
          <a:p>
            <a:endParaRPr lang="en-US" dirty="0" smtClean="0"/>
          </a:p>
          <a:p>
            <a:r>
              <a:rPr lang="en-US" dirty="0" smtClean="0"/>
              <a:t>‘</a:t>
            </a:r>
            <a:r>
              <a:rPr lang="en-US" dirty="0" err="1" smtClean="0"/>
              <a:t>Climategate</a:t>
            </a:r>
            <a:r>
              <a:rPr lang="en-US" dirty="0" smtClean="0"/>
              <a:t>’ email review at East Anglia University highlighting </a:t>
            </a:r>
            <a:r>
              <a:rPr lang="en-GB" dirty="0" smtClean="0"/>
              <a:t>the reputational risk and legal accountability associated with staff not being forthcoming in response to Freedom of Information (FOI) requests for data from the public. </a:t>
            </a:r>
            <a:endParaRPr lang="en-GB" dirty="0"/>
          </a:p>
        </p:txBody>
      </p:sp>
      <p:sp>
        <p:nvSpPr>
          <p:cNvPr id="4" name="Slide Number Placeholder 3"/>
          <p:cNvSpPr>
            <a:spLocks noGrp="1"/>
          </p:cNvSpPr>
          <p:nvPr>
            <p:ph type="sldNum" sz="quarter" idx="12"/>
          </p:nvPr>
        </p:nvSpPr>
        <p:spPr/>
        <p:txBody>
          <a:bodyPr/>
          <a:lstStyle/>
          <a:p>
            <a:pPr>
              <a:defRPr/>
            </a:pPr>
            <a:fld id="{5752AE30-B192-400D-9AA6-5458FE99DD84}" type="slidenum">
              <a:rPr lang="en-GB" smtClean="0"/>
              <a:pPr>
                <a:defRPr/>
              </a:pPr>
              <a:t>21</a:t>
            </a:fld>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10 Policy Principles</a:t>
            </a:r>
            <a:endParaRPr lang="en-GB" dirty="0"/>
          </a:p>
        </p:txBody>
      </p:sp>
      <p:sp>
        <p:nvSpPr>
          <p:cNvPr id="3" name="Content Placeholder 2"/>
          <p:cNvSpPr>
            <a:spLocks noGrp="1"/>
          </p:cNvSpPr>
          <p:nvPr>
            <p:ph idx="1"/>
          </p:nvPr>
        </p:nvSpPr>
        <p:spPr>
          <a:xfrm>
            <a:off x="395536" y="1783560"/>
            <a:ext cx="8748464" cy="5074440"/>
          </a:xfrm>
        </p:spPr>
        <p:txBody>
          <a:bodyPr>
            <a:normAutofit fontScale="70000" lnSpcReduction="20000"/>
          </a:bodyPr>
          <a:lstStyle/>
          <a:p>
            <a:pPr marL="582930" indent="-514350">
              <a:buFont typeface="+mj-lt"/>
              <a:buAutoNum type="arabicPeriod"/>
            </a:pPr>
            <a:r>
              <a:rPr lang="en-GB" dirty="0" smtClean="0"/>
              <a:t>Research data will be managed to the highest standards throughout the research data lifecycle as part of the University’s commitment to research excellence</a:t>
            </a:r>
          </a:p>
          <a:p>
            <a:pPr marL="582930" indent="-514350">
              <a:buFont typeface="+mj-lt"/>
              <a:buAutoNum type="arabicPeriod"/>
            </a:pPr>
            <a:r>
              <a:rPr lang="en-GB" dirty="0" smtClean="0"/>
              <a:t>Responsibility for research data management through a sound research data management plan during any research project or programme lies primarily with Principal Investigators (PIs).</a:t>
            </a:r>
          </a:p>
          <a:p>
            <a:pPr marL="582930" indent="-514350">
              <a:buFont typeface="+mj-lt"/>
              <a:buAutoNum type="arabicPeriod"/>
            </a:pPr>
            <a:r>
              <a:rPr lang="en-GB" dirty="0" smtClean="0"/>
              <a:t>All new research proposals [from date of adoption] must include research data management plans or protocols that explicitly address data capture, management, integrity, confidentiality, retention, sharing and publication.</a:t>
            </a:r>
          </a:p>
          <a:p>
            <a:pPr marL="582930" indent="-514350">
              <a:buFont typeface="+mj-lt"/>
              <a:buAutoNum type="arabicPeriod"/>
            </a:pPr>
            <a:r>
              <a:rPr lang="en-GB" dirty="0" smtClean="0"/>
              <a:t>The University will provide training, support, advice and where appropriate guidelines and templates for the research data management and research data management plans.</a:t>
            </a:r>
          </a:p>
          <a:p>
            <a:pPr marL="582930" indent="-514350">
              <a:buFont typeface="+mj-lt"/>
              <a:buAutoNum type="arabicPeriod"/>
            </a:pPr>
            <a:r>
              <a:rPr lang="en-GB" dirty="0" smtClean="0"/>
              <a:t>The University will provide mechanisms and services for storage, backup, registration, deposit and retention of research data assets in support of current and future access, during and after completion of research projects.</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10 Policy Principles</a:t>
            </a:r>
            <a:endParaRPr lang="en-GB" dirty="0"/>
          </a:p>
        </p:txBody>
      </p:sp>
      <p:sp>
        <p:nvSpPr>
          <p:cNvPr id="3" name="Content Placeholder 2"/>
          <p:cNvSpPr>
            <a:spLocks noGrp="1"/>
          </p:cNvSpPr>
          <p:nvPr>
            <p:ph idx="1"/>
          </p:nvPr>
        </p:nvSpPr>
        <p:spPr>
          <a:xfrm>
            <a:off x="467544" y="1783560"/>
            <a:ext cx="8219256" cy="5074440"/>
          </a:xfrm>
        </p:spPr>
        <p:txBody>
          <a:bodyPr>
            <a:normAutofit fontScale="70000" lnSpcReduction="20000"/>
          </a:bodyPr>
          <a:lstStyle/>
          <a:p>
            <a:pPr marL="582930" indent="-514350">
              <a:buFont typeface="+mj-lt"/>
              <a:buAutoNum type="arabicPeriod"/>
            </a:pPr>
            <a:r>
              <a:rPr lang="en-GB" dirty="0" smtClean="0"/>
              <a:t>Any data which is retained elsewhere, for example in an international data service or domain repository should be registered with the University.</a:t>
            </a:r>
          </a:p>
          <a:p>
            <a:pPr marL="582930" indent="-514350">
              <a:buFont typeface="+mj-lt"/>
              <a:buAutoNum type="arabicPeriod"/>
            </a:pPr>
            <a:r>
              <a:rPr lang="en-GB" dirty="0" smtClean="0"/>
              <a:t>Research data management plans must ensure that research data are available for access and re-use where appropriate and under appropriate safeguards.</a:t>
            </a:r>
          </a:p>
          <a:p>
            <a:pPr marL="582930" indent="-514350">
              <a:buFont typeface="+mj-lt"/>
              <a:buAutoNum type="arabicPeriod"/>
            </a:pPr>
            <a:r>
              <a:rPr lang="en-GB" dirty="0" smtClean="0"/>
              <a:t>The legitimate interests of the subjects of research data must be protected.</a:t>
            </a:r>
          </a:p>
          <a:p>
            <a:pPr marL="582930" indent="-514350">
              <a:buFont typeface="+mj-lt"/>
              <a:buAutoNum type="arabicPeriod"/>
            </a:pPr>
            <a:r>
              <a:rPr lang="en-GB" dirty="0" smtClean="0"/>
              <a:t>Research data of future historical interest, and all research data that represent records of the University, including data that substantiate research findings, will be offered and assessed for deposit and retention in an appropriate national or international data service or domain repository, or a University repository.</a:t>
            </a:r>
          </a:p>
          <a:p>
            <a:pPr marL="582930" indent="-514350">
              <a:buFont typeface="+mj-lt"/>
              <a:buAutoNum type="arabicPeriod"/>
            </a:pPr>
            <a:r>
              <a:rPr lang="en-GB" dirty="0" smtClean="0"/>
              <a:t>Exclusive rights to reuse or publish research data should not be handed over to commercial publishers or agents without retaining the rights to make the data openly available for re-use, unless this is a condition of funding.</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IS Implementation group to meet over summer </a:t>
            </a:r>
          </a:p>
          <a:p>
            <a:r>
              <a:rPr lang="en-GB" dirty="0" smtClean="0"/>
              <a:t>Led by Director, Library and Collections</a:t>
            </a:r>
          </a:p>
          <a:p>
            <a:r>
              <a:rPr lang="en-GB" dirty="0" smtClean="0"/>
              <a:t>Vice Principal has promised a half terabyte per researcher, storage</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
            <a:ext cx="8229600" cy="668338"/>
          </a:xfrm>
        </p:spPr>
        <p:txBody>
          <a:bodyPr/>
          <a:lstStyle/>
          <a:p>
            <a:pPr eaLnBrk="1" hangingPunct="1">
              <a:defRPr/>
            </a:pPr>
            <a:r>
              <a:rPr lang="en-GB" dirty="0" smtClean="0"/>
              <a:t>Links</a:t>
            </a:r>
          </a:p>
        </p:txBody>
      </p:sp>
      <p:sp>
        <p:nvSpPr>
          <p:cNvPr id="11267" name="Rectangle 3"/>
          <p:cNvSpPr>
            <a:spLocks noGrp="1" noChangeArrowheads="1"/>
          </p:cNvSpPr>
          <p:nvPr>
            <p:ph type="body" idx="1"/>
          </p:nvPr>
        </p:nvSpPr>
        <p:spPr>
          <a:xfrm>
            <a:off x="684213" y="1268413"/>
            <a:ext cx="8207375" cy="4608512"/>
          </a:xfrm>
        </p:spPr>
        <p:txBody>
          <a:bodyPr>
            <a:normAutofit fontScale="92500" lnSpcReduction="10000"/>
          </a:bodyPr>
          <a:lstStyle/>
          <a:p>
            <a:pPr eaLnBrk="1" hangingPunct="1">
              <a:defRPr/>
            </a:pPr>
            <a:r>
              <a:rPr lang="en-GB" dirty="0" smtClean="0"/>
              <a:t>Project website &amp; wiki</a:t>
            </a:r>
          </a:p>
          <a:p>
            <a:pPr lvl="1" eaLnBrk="1" hangingPunct="1">
              <a:buFont typeface="Wingdings" pitchFamily="2" charset="2"/>
              <a:buNone/>
              <a:defRPr/>
            </a:pPr>
            <a:r>
              <a:rPr lang="en-GB" u="sng" dirty="0" smtClean="0">
                <a:hlinkClick r:id="rId2"/>
              </a:rPr>
              <a:t>http://www.ed.ac.uk/is/data-library-projects/mantra</a:t>
            </a:r>
            <a:endParaRPr lang="en-GB" u="sng" dirty="0" smtClean="0"/>
          </a:p>
          <a:p>
            <a:pPr eaLnBrk="1" hangingPunct="1">
              <a:defRPr/>
            </a:pPr>
            <a:r>
              <a:rPr lang="en-GB" dirty="0" err="1" smtClean="0"/>
              <a:t>Xerte</a:t>
            </a:r>
            <a:r>
              <a:rPr lang="en-GB" dirty="0" smtClean="0"/>
              <a:t> – open source </a:t>
            </a:r>
            <a:r>
              <a:rPr lang="en-GB" dirty="0" err="1" smtClean="0"/>
              <a:t>elearning</a:t>
            </a:r>
            <a:endParaRPr lang="en-GB" dirty="0" smtClean="0"/>
          </a:p>
          <a:p>
            <a:pPr lvl="1" eaLnBrk="1" hangingPunct="1">
              <a:buNone/>
              <a:defRPr/>
            </a:pPr>
            <a:r>
              <a:rPr lang="en-GB" dirty="0" smtClean="0">
                <a:hlinkClick r:id="rId3"/>
              </a:rPr>
              <a:t>http://www.nottingham.ac.uk/xerte/toolkits.htm</a:t>
            </a:r>
            <a:endParaRPr lang="en-GB" dirty="0" smtClean="0"/>
          </a:p>
          <a:p>
            <a:pPr>
              <a:defRPr/>
            </a:pPr>
            <a:r>
              <a:rPr lang="en-GB" dirty="0" smtClean="0"/>
              <a:t>Research data management guidance pages</a:t>
            </a:r>
          </a:p>
          <a:p>
            <a:pPr lvl="1">
              <a:buNone/>
              <a:defRPr/>
            </a:pPr>
            <a:r>
              <a:rPr lang="en-GB" dirty="0" smtClean="0">
                <a:hlinkClick r:id="rId4"/>
              </a:rPr>
              <a:t>http://www.ed.ac.uk/is/research-data-management</a:t>
            </a:r>
            <a:endParaRPr lang="en-GB" dirty="0" smtClean="0"/>
          </a:p>
          <a:p>
            <a:pPr>
              <a:defRPr/>
            </a:pPr>
            <a:r>
              <a:rPr lang="en-GB" dirty="0" smtClean="0"/>
              <a:t>University data policy</a:t>
            </a:r>
          </a:p>
          <a:p>
            <a:pPr>
              <a:buNone/>
              <a:defRPr/>
            </a:pPr>
            <a:r>
              <a:rPr lang="en-GB" sz="2800" dirty="0" smtClean="0"/>
              <a:t>	</a:t>
            </a:r>
            <a:r>
              <a:rPr lang="en-GB" sz="2800" dirty="0" smtClean="0">
                <a:hlinkClick r:id="rId5"/>
              </a:rPr>
              <a:t>http://www.ed.ac.uk/is/research-data-policy</a:t>
            </a:r>
            <a:endParaRPr lang="en-GB" sz="2800" dirty="0" smtClean="0"/>
          </a:p>
          <a:p>
            <a:pPr>
              <a:buNone/>
              <a:defRPr/>
            </a:pPr>
            <a:endParaRPr lang="en-GB" dirty="0" smtClean="0"/>
          </a:p>
          <a:p>
            <a:pPr marL="365125" lvl="1" indent="-255588" algn="r" eaLnBrk="1" hangingPunct="1">
              <a:spcBef>
                <a:spcPts val="400"/>
              </a:spcBef>
              <a:buSzPct val="68000"/>
              <a:defRPr/>
            </a:pPr>
            <a:r>
              <a:rPr lang="en-GB" i="1" dirty="0" err="1" smtClean="0"/>
              <a:t>R.Rice</a:t>
            </a:r>
            <a:r>
              <a:rPr lang="en-GB" i="1" dirty="0" smtClean="0"/>
              <a:t>  at ed.ac.uk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5718048" cy="1789296"/>
          </a:xfrm>
        </p:spPr>
        <p:txBody>
          <a:bodyPr>
            <a:normAutofit/>
          </a:bodyPr>
          <a:lstStyle/>
          <a:p>
            <a:r>
              <a:rPr lang="en-GB" sz="2800" dirty="0" smtClean="0"/>
              <a:t>How did we get here?</a:t>
            </a:r>
            <a:endParaRPr lang="en-GB" sz="2800" dirty="0"/>
          </a:p>
        </p:txBody>
      </p:sp>
      <p:sp>
        <p:nvSpPr>
          <p:cNvPr id="3" name="Title 2"/>
          <p:cNvSpPr>
            <a:spLocks noGrp="1"/>
          </p:cNvSpPr>
          <p:nvPr>
            <p:ph type="title"/>
          </p:nvPr>
        </p:nvSpPr>
        <p:spPr/>
        <p:txBody>
          <a:bodyPr/>
          <a:lstStyle/>
          <a:p>
            <a:r>
              <a:rPr lang="en-GB" dirty="0" smtClean="0"/>
              <a:t>Context of the MANTRA Project</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23850" y="1916113"/>
            <a:ext cx="4114800" cy="4608512"/>
          </a:xfrm>
        </p:spPr>
        <p:txBody>
          <a:bodyPr>
            <a:normAutofit fontScale="92500" lnSpcReduction="10000"/>
          </a:bodyPr>
          <a:lstStyle/>
          <a:p>
            <a:r>
              <a:rPr lang="en-GB" sz="2800" dirty="0" smtClean="0"/>
              <a:t>Data Library &amp; consultancy</a:t>
            </a:r>
          </a:p>
          <a:p>
            <a:endParaRPr lang="en-GB" sz="2800" dirty="0" smtClean="0"/>
          </a:p>
          <a:p>
            <a:r>
              <a:rPr lang="en-GB" sz="2800" dirty="0" smtClean="0"/>
              <a:t>Edinburgh </a:t>
            </a:r>
            <a:r>
              <a:rPr lang="en-GB" sz="2800" dirty="0" err="1" smtClean="0"/>
              <a:t>DataShare</a:t>
            </a:r>
            <a:endParaRPr lang="en-GB" sz="2800" dirty="0" smtClean="0"/>
          </a:p>
          <a:p>
            <a:endParaRPr lang="en-GB" sz="2800" b="1" dirty="0" smtClean="0"/>
          </a:p>
          <a:p>
            <a:r>
              <a:rPr lang="en-GB" sz="2800" dirty="0" smtClean="0"/>
              <a:t>JISC-funded projects </a:t>
            </a:r>
          </a:p>
          <a:p>
            <a:pPr lvl="1"/>
            <a:r>
              <a:rPr lang="en-GB" sz="2400" dirty="0" smtClean="0"/>
              <a:t>DISC-UK </a:t>
            </a:r>
            <a:r>
              <a:rPr lang="en-GB" sz="2400" dirty="0" err="1" smtClean="0"/>
              <a:t>DataShare</a:t>
            </a:r>
            <a:r>
              <a:rPr lang="en-GB" sz="2400" dirty="0" smtClean="0"/>
              <a:t> (2007-2009)</a:t>
            </a:r>
          </a:p>
          <a:p>
            <a:pPr lvl="1"/>
            <a:r>
              <a:rPr lang="en-GB" sz="2400" dirty="0" smtClean="0"/>
              <a:t>Data Audit Framework Implementation (2008)</a:t>
            </a:r>
          </a:p>
          <a:p>
            <a:pPr lvl="1"/>
            <a:r>
              <a:rPr lang="en-GB" sz="2400" dirty="0" smtClean="0"/>
              <a:t>Research Data MANTRA (2010-2011)</a:t>
            </a:r>
          </a:p>
        </p:txBody>
      </p:sp>
      <p:sp>
        <p:nvSpPr>
          <p:cNvPr id="10245" name="Text Box 5"/>
          <p:cNvSpPr txBox="1">
            <a:spLocks noChangeArrowheads="1"/>
          </p:cNvSpPr>
          <p:nvPr/>
        </p:nvSpPr>
        <p:spPr bwMode="auto">
          <a:xfrm>
            <a:off x="468313" y="476250"/>
            <a:ext cx="6861175" cy="366713"/>
          </a:xfrm>
          <a:prstGeom prst="rect">
            <a:avLst/>
          </a:prstGeom>
          <a:noFill/>
          <a:ln w="9525">
            <a:noFill/>
            <a:miter lim="800000"/>
            <a:headEnd/>
            <a:tailEnd/>
          </a:ln>
          <a:effectLst/>
        </p:spPr>
        <p:txBody>
          <a:bodyPr>
            <a:spAutoFit/>
          </a:bodyPr>
          <a:lstStyle/>
          <a:p>
            <a:endParaRPr lang="en-US"/>
          </a:p>
        </p:txBody>
      </p:sp>
      <p:sp>
        <p:nvSpPr>
          <p:cNvPr id="10246" name="Text Box 6"/>
          <p:cNvSpPr txBox="1">
            <a:spLocks noChangeArrowheads="1"/>
          </p:cNvSpPr>
          <p:nvPr/>
        </p:nvSpPr>
        <p:spPr bwMode="auto">
          <a:xfrm>
            <a:off x="250825" y="404813"/>
            <a:ext cx="6585457" cy="646331"/>
          </a:xfrm>
          <a:prstGeom prst="rect">
            <a:avLst/>
          </a:prstGeom>
          <a:noFill/>
          <a:ln w="9525">
            <a:noFill/>
            <a:miter lim="800000"/>
            <a:headEnd/>
            <a:tailEnd/>
          </a:ln>
          <a:effectLst/>
        </p:spPr>
        <p:txBody>
          <a:bodyPr wrap="none">
            <a:spAutoFit/>
          </a:bodyPr>
          <a:lstStyle/>
          <a:p>
            <a:r>
              <a:rPr lang="en-GB" sz="3600" dirty="0" smtClean="0">
                <a:solidFill>
                  <a:schemeClr val="accent1"/>
                </a:solidFill>
              </a:rPr>
              <a:t>Data Library services and projects</a:t>
            </a:r>
            <a:endParaRPr lang="en-US" sz="3600" dirty="0">
              <a:solidFill>
                <a:schemeClr val="accent1"/>
              </a:solidFill>
            </a:endParaRPr>
          </a:p>
        </p:txBody>
      </p:sp>
      <p:pic>
        <p:nvPicPr>
          <p:cNvPr id="10248" name="Picture 8" descr="iStock_000002456857Small[1]"/>
          <p:cNvPicPr>
            <a:picLocks noChangeAspect="1" noChangeArrowheads="1"/>
          </p:cNvPicPr>
          <p:nvPr/>
        </p:nvPicPr>
        <p:blipFill>
          <a:blip r:embed="rId2" cstate="print"/>
          <a:srcRect/>
          <a:stretch>
            <a:fillRect/>
          </a:stretch>
        </p:blipFill>
        <p:spPr bwMode="auto">
          <a:xfrm>
            <a:off x="4283968" y="1988840"/>
            <a:ext cx="4392488" cy="4392489"/>
          </a:xfrm>
          <a:prstGeom prst="rect">
            <a:avLst/>
          </a:prstGeom>
          <a:noFill/>
        </p:spPr>
      </p:pic>
      <p:sp>
        <p:nvSpPr>
          <p:cNvPr id="6" name="Slide Number Placeholder 5"/>
          <p:cNvSpPr>
            <a:spLocks noGrp="1"/>
          </p:cNvSpPr>
          <p:nvPr>
            <p:ph type="sldNum" sz="quarter" idx="12"/>
          </p:nvPr>
        </p:nvSpPr>
        <p:spPr/>
        <p:txBody>
          <a:bodyPr/>
          <a:lstStyle/>
          <a:p>
            <a:pPr>
              <a:defRPr/>
            </a:pPr>
            <a:fld id="{5752AE30-B192-400D-9AA6-5458FE99DD84}" type="slidenum">
              <a:rPr lang="en-GB" smtClean="0"/>
              <a:pPr>
                <a:defRPr/>
              </a:pPr>
              <a:t>4</a:t>
            </a:fld>
            <a:endParaRPr lang="en-GB"/>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p:cNvSpPr>
          <p:nvPr>
            <p:ph type="title"/>
          </p:nvPr>
        </p:nvSpPr>
        <p:spPr bwMode="auto">
          <a:noFill/>
        </p:spPr>
        <p:txBody>
          <a:bodyPr wrap="square" tIns="45720" bIns="45720" numCol="1" anchorCtr="0" compatLnSpc="1">
            <a:prstTxWarp prst="textNoShape">
              <a:avLst/>
            </a:prstTxWarp>
          </a:bodyPr>
          <a:lstStyle/>
          <a:p>
            <a:r>
              <a:rPr lang="en-US" dirty="0" smtClean="0"/>
              <a:t>Data Library service at </a:t>
            </a:r>
            <a:r>
              <a:rPr lang="en-US" dirty="0" err="1" smtClean="0"/>
              <a:t>UoE</a:t>
            </a:r>
            <a:endParaRPr lang="en-US" dirty="0" smtClean="0"/>
          </a:p>
        </p:txBody>
      </p:sp>
      <p:sp>
        <p:nvSpPr>
          <p:cNvPr id="51205" name="Rectangle 5"/>
          <p:cNvSpPr>
            <a:spLocks noGrp="1"/>
          </p:cNvSpPr>
          <p:nvPr>
            <p:ph type="body" sz="half" idx="1"/>
          </p:nvPr>
        </p:nvSpPr>
        <p:spPr>
          <a:xfrm>
            <a:off x="251520" y="2420888"/>
            <a:ext cx="4038600" cy="3528392"/>
          </a:xfrm>
        </p:spPr>
        <p:txBody>
          <a:bodyPr>
            <a:normAutofit/>
          </a:bodyPr>
          <a:lstStyle/>
          <a:p>
            <a:r>
              <a:rPr lang="en-GB" sz="4000" dirty="0" smtClean="0"/>
              <a:t>finding…</a:t>
            </a:r>
          </a:p>
          <a:p>
            <a:r>
              <a:rPr lang="en-GB" sz="4000" dirty="0" smtClean="0"/>
              <a:t>accessing …</a:t>
            </a:r>
          </a:p>
          <a:p>
            <a:r>
              <a:rPr lang="en-GB" sz="4000" dirty="0" smtClean="0"/>
              <a:t>using …</a:t>
            </a:r>
          </a:p>
          <a:p>
            <a:r>
              <a:rPr lang="en-GB" sz="4000" dirty="0" smtClean="0"/>
              <a:t>teaching</a:t>
            </a:r>
            <a:r>
              <a:rPr lang="en-GB" sz="2800" dirty="0" smtClean="0"/>
              <a:t> …</a:t>
            </a:r>
          </a:p>
          <a:p>
            <a:r>
              <a:rPr lang="en-GB" sz="4000" dirty="0" smtClean="0"/>
              <a:t>managing</a:t>
            </a:r>
          </a:p>
          <a:p>
            <a:endParaRPr lang="en-US" sz="2800" dirty="0" smtClean="0"/>
          </a:p>
        </p:txBody>
      </p:sp>
      <p:pic>
        <p:nvPicPr>
          <p:cNvPr id="51211" name="Picture 11" descr="flickr-attrib-mkandlez-2"/>
          <p:cNvPicPr>
            <a:picLocks noGrp="1" noChangeAspect="1" noChangeArrowheads="1"/>
          </p:cNvPicPr>
          <p:nvPr>
            <p:ph type="clipArt" sz="half" idx="2"/>
          </p:nvPr>
        </p:nvPicPr>
        <p:blipFill>
          <a:blip r:embed="rId3" cstate="print"/>
          <a:srcRect/>
          <a:stretch>
            <a:fillRect/>
          </a:stretch>
        </p:blipFill>
        <p:spPr>
          <a:xfrm>
            <a:off x="3419475" y="3429000"/>
            <a:ext cx="5724525" cy="3148013"/>
          </a:xfrm>
        </p:spPr>
      </p:pic>
      <p:sp>
        <p:nvSpPr>
          <p:cNvPr id="8" name="Slide Number Placeholder 7"/>
          <p:cNvSpPr>
            <a:spLocks noGrp="1"/>
          </p:cNvSpPr>
          <p:nvPr>
            <p:ph type="sldNum" sz="quarter" idx="12"/>
          </p:nvPr>
        </p:nvSpPr>
        <p:spPr/>
        <p:txBody>
          <a:bodyPr>
            <a:normAutofit/>
          </a:bodyPr>
          <a:lstStyle/>
          <a:p>
            <a:pPr>
              <a:defRPr/>
            </a:pPr>
            <a:fld id="{38126C1C-BC1C-4174-86EB-24F027B75A5B}" type="slidenum">
              <a:rPr lang="en-GB" smtClean="0"/>
              <a:pPr>
                <a:defRPr/>
              </a:pPr>
              <a:t>5</a:t>
            </a:fld>
            <a:endParaRPr lang="en-GB"/>
          </a:p>
        </p:txBody>
      </p:sp>
      <p:sp>
        <p:nvSpPr>
          <p:cNvPr id="51212" name="Text Box 12"/>
          <p:cNvSpPr txBox="1">
            <a:spLocks noChangeArrowheads="1"/>
          </p:cNvSpPr>
          <p:nvPr/>
        </p:nvSpPr>
        <p:spPr bwMode="auto">
          <a:xfrm>
            <a:off x="5200650" y="1936750"/>
            <a:ext cx="2324100" cy="366713"/>
          </a:xfrm>
          <a:prstGeom prst="rect">
            <a:avLst/>
          </a:prstGeom>
          <a:noFill/>
          <a:ln w="9525">
            <a:noFill/>
            <a:miter lim="800000"/>
            <a:headEnd/>
            <a:tailEnd/>
          </a:ln>
          <a:effectLst/>
        </p:spPr>
        <p:txBody>
          <a:bodyPr>
            <a:spAutoFit/>
          </a:bodyPr>
          <a:lstStyle/>
          <a:p>
            <a:endParaRPr lang="en-US"/>
          </a:p>
        </p:txBody>
      </p:sp>
      <p:pic>
        <p:nvPicPr>
          <p:cNvPr id="51213" name="Picture 13" descr="ChartsBin-mobphoneusage"/>
          <p:cNvPicPr>
            <a:picLocks noChangeAspect="1" noChangeArrowheads="1"/>
          </p:cNvPicPr>
          <p:nvPr/>
        </p:nvPicPr>
        <p:blipFill>
          <a:blip r:embed="rId4" cstate="print"/>
          <a:srcRect/>
          <a:stretch>
            <a:fillRect/>
          </a:stretch>
        </p:blipFill>
        <p:spPr bwMode="auto">
          <a:xfrm>
            <a:off x="4284663" y="1700213"/>
            <a:ext cx="4154487" cy="1752600"/>
          </a:xfrm>
          <a:prstGeom prst="rect">
            <a:avLst/>
          </a:prstGeom>
          <a:noFill/>
        </p:spPr>
      </p:pic>
      <p:sp>
        <p:nvSpPr>
          <p:cNvPr id="9" name="TextBox 8"/>
          <p:cNvSpPr txBox="1"/>
          <p:nvPr/>
        </p:nvSpPr>
        <p:spPr>
          <a:xfrm>
            <a:off x="395536" y="6381328"/>
            <a:ext cx="4980851" cy="369332"/>
          </a:xfrm>
          <a:prstGeom prst="rect">
            <a:avLst/>
          </a:prstGeom>
          <a:noFill/>
        </p:spPr>
        <p:txBody>
          <a:bodyPr wrap="none" rtlCol="0">
            <a:spAutoFit/>
          </a:bodyPr>
          <a:lstStyle/>
          <a:p>
            <a:r>
              <a:rPr lang="en-US" i="1" dirty="0" err="1" smtClean="0"/>
              <a:t>iStock</a:t>
            </a:r>
            <a:r>
              <a:rPr lang="en-US" i="1" dirty="0" smtClean="0"/>
              <a:t> Photo, </a:t>
            </a:r>
            <a:r>
              <a:rPr lang="en-US" i="1" dirty="0" err="1" smtClean="0"/>
              <a:t>ChartsBin</a:t>
            </a:r>
            <a:r>
              <a:rPr lang="en-US" i="1" dirty="0" smtClean="0"/>
              <a:t> and </a:t>
            </a:r>
            <a:r>
              <a:rPr lang="en-US" i="1" dirty="0" err="1" smtClean="0"/>
              <a:t>mkandlez</a:t>
            </a:r>
            <a:r>
              <a:rPr lang="en-US" i="1" dirty="0" smtClean="0"/>
              <a:t> on </a:t>
            </a:r>
            <a:r>
              <a:rPr lang="en-US" i="1" dirty="0" err="1" smtClean="0"/>
              <a:t>flickr</a:t>
            </a:r>
            <a:endParaRPr lang="en-GB" i="1"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12064"/>
            <a:ext cx="8075240" cy="914400"/>
          </a:xfrm>
        </p:spPr>
        <p:txBody>
          <a:bodyPr/>
          <a:lstStyle/>
          <a:p>
            <a:r>
              <a:rPr lang="en-GB" dirty="0" smtClean="0"/>
              <a:t>‘New’ data repository service</a:t>
            </a:r>
            <a:endParaRPr lang="en-GB" dirty="0"/>
          </a:p>
        </p:txBody>
      </p:sp>
      <p:sp>
        <p:nvSpPr>
          <p:cNvPr id="4" name="Slide Number Placeholder 3"/>
          <p:cNvSpPr>
            <a:spLocks noGrp="1"/>
          </p:cNvSpPr>
          <p:nvPr>
            <p:ph type="sldNum" sz="quarter" idx="12"/>
          </p:nvPr>
        </p:nvSpPr>
        <p:spPr/>
        <p:txBody>
          <a:bodyPr>
            <a:normAutofit/>
          </a:bodyPr>
          <a:lstStyle/>
          <a:p>
            <a:pPr>
              <a:defRPr/>
            </a:pPr>
            <a:fld id="{5752AE30-B192-400D-9AA6-5458FE99DD84}" type="slidenum">
              <a:rPr lang="en-GB" smtClean="0"/>
              <a:pPr>
                <a:defRPr/>
              </a:pPr>
              <a:t>6</a:t>
            </a:fld>
            <a:endParaRPr lang="en-GB"/>
          </a:p>
        </p:txBody>
      </p:sp>
      <p:pic>
        <p:nvPicPr>
          <p:cNvPr id="7" name="Content Placeholder 6" descr="Edin-DS-screenshot.png"/>
          <p:cNvPicPr>
            <a:picLocks noGrp="1" noChangeAspect="1"/>
          </p:cNvPicPr>
          <p:nvPr>
            <p:ph idx="1"/>
          </p:nvPr>
        </p:nvPicPr>
        <p:blipFill>
          <a:blip r:embed="rId2" cstate="print"/>
          <a:stretch>
            <a:fillRect/>
          </a:stretch>
        </p:blipFill>
        <p:spPr>
          <a:xfrm>
            <a:off x="395536" y="1412776"/>
            <a:ext cx="10225117" cy="5445224"/>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p:cNvSpPr>
          <p:nvPr>
            <p:ph type="title"/>
          </p:nvPr>
        </p:nvSpPr>
        <p:spPr bwMode="auto">
          <a:xfrm>
            <a:off x="457200" y="152400"/>
            <a:ext cx="8507288" cy="1250950"/>
          </a:xfrm>
          <a:noFill/>
        </p:spPr>
        <p:txBody>
          <a:bodyPr wrap="square" tIns="45720" bIns="45720" numCol="1" anchorCtr="0" compatLnSpc="1">
            <a:prstTxWarp prst="textNoShape">
              <a:avLst/>
            </a:prstTxWarp>
            <a:normAutofit fontScale="90000"/>
          </a:bodyPr>
          <a:lstStyle/>
          <a:p>
            <a:r>
              <a:rPr lang="en-GB" sz="4100" dirty="0" err="1" smtClean="0"/>
              <a:t>DataShare</a:t>
            </a:r>
            <a:r>
              <a:rPr lang="en-GB" sz="4100" dirty="0" smtClean="0"/>
              <a:t> project findings - e.g. barriers to deposit</a:t>
            </a:r>
            <a:endParaRPr lang="en-US" sz="4100" dirty="0" smtClean="0"/>
          </a:p>
        </p:txBody>
      </p:sp>
      <p:sp>
        <p:nvSpPr>
          <p:cNvPr id="57350" name="Rectangle 6"/>
          <p:cNvSpPr>
            <a:spLocks noGrp="1"/>
          </p:cNvSpPr>
          <p:nvPr>
            <p:ph type="body" sz="half" idx="2"/>
          </p:nvPr>
        </p:nvSpPr>
        <p:spPr>
          <a:xfrm>
            <a:off x="251520" y="1628800"/>
            <a:ext cx="4038600" cy="4752528"/>
          </a:xfrm>
        </p:spPr>
        <p:txBody>
          <a:bodyPr>
            <a:normAutofit fontScale="92500"/>
          </a:bodyPr>
          <a:lstStyle/>
          <a:p>
            <a:pPr>
              <a:buNone/>
            </a:pPr>
            <a:endParaRPr lang="en-GB" sz="2400" dirty="0" smtClean="0"/>
          </a:p>
          <a:p>
            <a:r>
              <a:rPr lang="en-GB" sz="2400" dirty="0" smtClean="0"/>
              <a:t>Lack of clarity about ethics, rights, ownership</a:t>
            </a:r>
          </a:p>
          <a:p>
            <a:endParaRPr lang="en-GB" sz="2400" dirty="0" smtClean="0"/>
          </a:p>
          <a:p>
            <a:r>
              <a:rPr lang="en-GB" sz="2400" dirty="0" smtClean="0"/>
              <a:t>Fear of errors found by users</a:t>
            </a:r>
          </a:p>
          <a:p>
            <a:endParaRPr lang="en-GB" sz="2400" dirty="0" smtClean="0"/>
          </a:p>
          <a:p>
            <a:r>
              <a:rPr lang="en-GB" sz="2400" dirty="0" smtClean="0"/>
              <a:t>Fear of ‘scooping’</a:t>
            </a:r>
          </a:p>
          <a:p>
            <a:endParaRPr lang="en-GB" sz="2400" dirty="0" smtClean="0"/>
          </a:p>
          <a:p>
            <a:r>
              <a:rPr lang="en-GB" sz="2400" dirty="0" smtClean="0"/>
              <a:t>Poor documentation</a:t>
            </a:r>
          </a:p>
          <a:p>
            <a:endParaRPr lang="en-GB" sz="2400" dirty="0" smtClean="0"/>
          </a:p>
          <a:p>
            <a:r>
              <a:rPr lang="en-GB" sz="2400" dirty="0" smtClean="0"/>
              <a:t>Lack of incentives / reward</a:t>
            </a:r>
          </a:p>
          <a:p>
            <a:endParaRPr lang="en-GB" sz="2400" dirty="0" smtClean="0"/>
          </a:p>
        </p:txBody>
      </p:sp>
      <p:sp>
        <p:nvSpPr>
          <p:cNvPr id="5" name="Slide Number Placeholder 4"/>
          <p:cNvSpPr>
            <a:spLocks noGrp="1"/>
          </p:cNvSpPr>
          <p:nvPr>
            <p:ph type="sldNum" sz="quarter" idx="12"/>
          </p:nvPr>
        </p:nvSpPr>
        <p:spPr/>
        <p:txBody>
          <a:bodyPr>
            <a:normAutofit/>
          </a:bodyPr>
          <a:lstStyle/>
          <a:p>
            <a:pPr>
              <a:defRPr/>
            </a:pPr>
            <a:fld id="{91D1FC6D-5431-4FD9-84F4-89BF24F114C6}" type="slidenum">
              <a:rPr lang="en-GB" smtClean="0"/>
              <a:pPr>
                <a:defRPr/>
              </a:pPr>
              <a:t>7</a:t>
            </a:fld>
            <a:endParaRPr lang="en-GB"/>
          </a:p>
        </p:txBody>
      </p:sp>
      <p:pic>
        <p:nvPicPr>
          <p:cNvPr id="8" name="Picture 7" descr="DonaldMacLeod-flickr.jpg"/>
          <p:cNvPicPr>
            <a:picLocks noChangeAspect="1"/>
          </p:cNvPicPr>
          <p:nvPr/>
        </p:nvPicPr>
        <p:blipFill>
          <a:blip r:embed="rId2" cstate="print"/>
          <a:stretch>
            <a:fillRect/>
          </a:stretch>
        </p:blipFill>
        <p:spPr>
          <a:xfrm>
            <a:off x="4427984" y="1700809"/>
            <a:ext cx="4392488" cy="4032448"/>
          </a:xfrm>
          <a:prstGeom prst="rect">
            <a:avLst/>
          </a:prstGeom>
        </p:spPr>
      </p:pic>
      <p:sp>
        <p:nvSpPr>
          <p:cNvPr id="6" name="TextBox 5"/>
          <p:cNvSpPr txBox="1"/>
          <p:nvPr/>
        </p:nvSpPr>
        <p:spPr>
          <a:xfrm>
            <a:off x="5580112" y="5805264"/>
            <a:ext cx="3312368" cy="369332"/>
          </a:xfrm>
          <a:prstGeom prst="rect">
            <a:avLst/>
          </a:prstGeom>
          <a:noFill/>
        </p:spPr>
        <p:txBody>
          <a:bodyPr wrap="square" rtlCol="0">
            <a:spAutoFit/>
          </a:bodyPr>
          <a:lstStyle/>
          <a:p>
            <a:r>
              <a:rPr lang="en-US" i="1" dirty="0" smtClean="0"/>
              <a:t>Donald McLeod on </a:t>
            </a:r>
            <a:r>
              <a:rPr lang="en-US" i="1" dirty="0" err="1" smtClean="0"/>
              <a:t>flickr</a:t>
            </a:r>
            <a:endParaRPr lang="en-GB" i="1"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72400" cy="914400"/>
          </a:xfrm>
        </p:spPr>
        <p:txBody>
          <a:bodyPr>
            <a:normAutofit fontScale="90000"/>
          </a:bodyPr>
          <a:lstStyle/>
          <a:p>
            <a:pPr fontAlgn="auto">
              <a:spcAft>
                <a:spcPts val="0"/>
              </a:spcAft>
              <a:defRPr/>
            </a:pPr>
            <a:r>
              <a:rPr lang="en-GB" dirty="0" smtClean="0">
                <a:solidFill>
                  <a:schemeClr val="accent1">
                    <a:satMod val="150000"/>
                  </a:schemeClr>
                </a:solidFill>
              </a:rPr>
              <a:t>Findings from 5 DAF case studies in </a:t>
            </a:r>
            <a:r>
              <a:rPr lang="en-GB" dirty="0" err="1" smtClean="0">
                <a:solidFill>
                  <a:schemeClr val="accent1">
                    <a:satMod val="150000"/>
                  </a:schemeClr>
                </a:solidFill>
              </a:rPr>
              <a:t>UoE</a:t>
            </a:r>
            <a:endParaRPr lang="en-GB" dirty="0">
              <a:solidFill>
                <a:schemeClr val="accent1">
                  <a:satMod val="150000"/>
                </a:schemeClr>
              </a:solidFill>
            </a:endParaRPr>
          </a:p>
        </p:txBody>
      </p:sp>
      <p:sp>
        <p:nvSpPr>
          <p:cNvPr id="3" name="Content Placeholder 2"/>
          <p:cNvSpPr>
            <a:spLocks noGrp="1"/>
          </p:cNvSpPr>
          <p:nvPr>
            <p:ph idx="1"/>
          </p:nvPr>
        </p:nvSpPr>
        <p:spPr>
          <a:xfrm>
            <a:off x="179512" y="1556792"/>
            <a:ext cx="5328592" cy="5301208"/>
          </a:xfrm>
        </p:spPr>
        <p:txBody>
          <a:bodyPr>
            <a:normAutofit lnSpcReduction="10000"/>
          </a:bodyPr>
          <a:lstStyle/>
          <a:p>
            <a:pPr lvl="0"/>
            <a:r>
              <a:rPr lang="en-US" sz="2800" dirty="0" smtClean="0"/>
              <a:t>Storage provision often insufficient</a:t>
            </a:r>
            <a:endParaRPr lang="en-GB" sz="2800" dirty="0" smtClean="0"/>
          </a:p>
          <a:p>
            <a:pPr lvl="0"/>
            <a:r>
              <a:rPr lang="en-US" sz="2800" dirty="0" smtClean="0"/>
              <a:t>Long retention periods needed for high value data</a:t>
            </a:r>
            <a:endParaRPr lang="en-GB" sz="2800" dirty="0" smtClean="0"/>
          </a:p>
          <a:p>
            <a:pPr lvl="0"/>
            <a:r>
              <a:rPr lang="en-GB" sz="2800" dirty="0" smtClean="0"/>
              <a:t>Ad-hoc practices; no formal data mgmt plans </a:t>
            </a:r>
          </a:p>
          <a:p>
            <a:pPr lvl="0"/>
            <a:r>
              <a:rPr lang="en-US" sz="2800" dirty="0" smtClean="0"/>
              <a:t>Lack of </a:t>
            </a:r>
            <a:r>
              <a:rPr lang="en-US" sz="2800" dirty="0" err="1" smtClean="0"/>
              <a:t>standardised</a:t>
            </a:r>
            <a:r>
              <a:rPr lang="en-US" sz="2800" dirty="0" smtClean="0"/>
              <a:t> procedures in creating and storing data</a:t>
            </a:r>
            <a:endParaRPr lang="en-GB" sz="2800" dirty="0" smtClean="0"/>
          </a:p>
          <a:p>
            <a:pPr lvl="0"/>
            <a:r>
              <a:rPr lang="en-US" sz="2800" dirty="0" smtClean="0"/>
              <a:t>Minimal metadata; much effort expended in finding extant data on servers</a:t>
            </a:r>
            <a:endParaRPr lang="en-GB" sz="2800" dirty="0" smtClean="0"/>
          </a:p>
          <a:p>
            <a:pPr>
              <a:lnSpc>
                <a:spcPct val="80000"/>
              </a:lnSpc>
            </a:pPr>
            <a:endParaRPr lang="en-GB" sz="3400" dirty="0" smtClean="0"/>
          </a:p>
          <a:p>
            <a:pPr>
              <a:lnSpc>
                <a:spcPct val="80000"/>
              </a:lnSpc>
            </a:pPr>
            <a:endParaRPr lang="en-GB" sz="3400" dirty="0" smtClean="0"/>
          </a:p>
        </p:txBody>
      </p:sp>
      <p:sp>
        <p:nvSpPr>
          <p:cNvPr id="5" name="Slide Number Placeholder 4"/>
          <p:cNvSpPr>
            <a:spLocks noGrp="1"/>
          </p:cNvSpPr>
          <p:nvPr>
            <p:ph type="sldNum" sz="quarter" idx="12"/>
          </p:nvPr>
        </p:nvSpPr>
        <p:spPr/>
        <p:txBody>
          <a:bodyPr/>
          <a:lstStyle/>
          <a:p>
            <a:pPr>
              <a:defRPr/>
            </a:pPr>
            <a:fld id="{5752AE30-B192-400D-9AA6-5458FE99DD84}" type="slidenum">
              <a:rPr lang="en-GB" smtClean="0"/>
              <a:pPr>
                <a:defRPr/>
              </a:pPr>
              <a:t>8</a:t>
            </a:fld>
            <a:endParaRPr lang="en-GB"/>
          </a:p>
        </p:txBody>
      </p:sp>
      <p:pic>
        <p:nvPicPr>
          <p:cNvPr id="6" name="Picture 5" descr="European Parliament-flickr.jpg"/>
          <p:cNvPicPr>
            <a:picLocks noChangeAspect="1"/>
          </p:cNvPicPr>
          <p:nvPr/>
        </p:nvPicPr>
        <p:blipFill>
          <a:blip r:embed="rId2" cstate="print"/>
          <a:stretch>
            <a:fillRect/>
          </a:stretch>
        </p:blipFill>
        <p:spPr>
          <a:xfrm>
            <a:off x="6012160" y="1772816"/>
            <a:ext cx="2609883" cy="3911768"/>
          </a:xfrm>
          <a:prstGeom prst="rect">
            <a:avLst/>
          </a:prstGeom>
        </p:spPr>
      </p:pic>
      <p:sp>
        <p:nvSpPr>
          <p:cNvPr id="7" name="TextBox 6"/>
          <p:cNvSpPr txBox="1"/>
          <p:nvPr/>
        </p:nvSpPr>
        <p:spPr>
          <a:xfrm>
            <a:off x="5652120" y="6165304"/>
            <a:ext cx="3211135" cy="369332"/>
          </a:xfrm>
          <a:prstGeom prst="rect">
            <a:avLst/>
          </a:prstGeom>
          <a:noFill/>
        </p:spPr>
        <p:txBody>
          <a:bodyPr wrap="none" rtlCol="0">
            <a:spAutoFit/>
          </a:bodyPr>
          <a:lstStyle/>
          <a:p>
            <a:r>
              <a:rPr lang="en-GB" i="1" dirty="0" smtClean="0"/>
              <a:t>European Parliament on </a:t>
            </a:r>
            <a:r>
              <a:rPr lang="en-GB" i="1" dirty="0" err="1" smtClean="0"/>
              <a:t>flickr</a:t>
            </a:r>
            <a:endParaRPr lang="en-GB" i="1"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457200" y="152400"/>
            <a:ext cx="8229600" cy="1250950"/>
          </a:xfrm>
          <a:noFill/>
        </p:spPr>
        <p:txBody>
          <a:bodyPr wrap="square" tIns="45720" bIns="45720" numCol="1" anchorCtr="0" compatLnSpc="1">
            <a:prstTxWarp prst="textNoShape">
              <a:avLst/>
            </a:prstTxWarp>
          </a:bodyPr>
          <a:lstStyle/>
          <a:p>
            <a:r>
              <a:rPr lang="en-GB" dirty="0" smtClean="0"/>
              <a:t>Responses to past project findings</a:t>
            </a:r>
            <a:endParaRPr lang="en-US" dirty="0" smtClean="0"/>
          </a:p>
        </p:txBody>
      </p:sp>
      <p:sp>
        <p:nvSpPr>
          <p:cNvPr id="55299" name="Rectangle 3"/>
          <p:cNvSpPr>
            <a:spLocks noGrp="1"/>
          </p:cNvSpPr>
          <p:nvPr>
            <p:ph idx="1"/>
          </p:nvPr>
        </p:nvSpPr>
        <p:spPr>
          <a:xfrm>
            <a:off x="4092079" y="1340768"/>
            <a:ext cx="5051921" cy="4752528"/>
          </a:xfrm>
        </p:spPr>
        <p:txBody>
          <a:bodyPr>
            <a:normAutofit lnSpcReduction="10000"/>
          </a:bodyPr>
          <a:lstStyle/>
          <a:p>
            <a:pPr>
              <a:lnSpc>
                <a:spcPct val="90000"/>
              </a:lnSpc>
            </a:pPr>
            <a:endParaRPr lang="en-GB" dirty="0" smtClean="0"/>
          </a:p>
          <a:p>
            <a:pPr>
              <a:lnSpc>
                <a:spcPct val="90000"/>
              </a:lnSpc>
            </a:pPr>
            <a:r>
              <a:rPr lang="en-GB" dirty="0" smtClean="0"/>
              <a:t>Develop online guidance</a:t>
            </a:r>
          </a:p>
          <a:p>
            <a:pPr>
              <a:lnSpc>
                <a:spcPct val="90000"/>
              </a:lnSpc>
            </a:pPr>
            <a:endParaRPr lang="en-GB" dirty="0" smtClean="0"/>
          </a:p>
          <a:p>
            <a:pPr>
              <a:lnSpc>
                <a:spcPct val="90000"/>
              </a:lnSpc>
            </a:pPr>
            <a:r>
              <a:rPr lang="en-GB" b="1" dirty="0" smtClean="0">
                <a:solidFill>
                  <a:schemeClr val="accent3"/>
                </a:solidFill>
              </a:rPr>
              <a:t>Develop training </a:t>
            </a:r>
          </a:p>
          <a:p>
            <a:pPr>
              <a:lnSpc>
                <a:spcPct val="90000"/>
              </a:lnSpc>
            </a:pPr>
            <a:endParaRPr lang="en-GB" dirty="0" smtClean="0"/>
          </a:p>
          <a:p>
            <a:pPr>
              <a:lnSpc>
                <a:spcPct val="90000"/>
              </a:lnSpc>
            </a:pPr>
            <a:r>
              <a:rPr lang="en-GB" dirty="0" smtClean="0"/>
              <a:t>Develop university policy</a:t>
            </a:r>
          </a:p>
          <a:p>
            <a:pPr>
              <a:lnSpc>
                <a:spcPct val="90000"/>
              </a:lnSpc>
            </a:pPr>
            <a:endParaRPr lang="en-GB" dirty="0" smtClean="0"/>
          </a:p>
          <a:p>
            <a:pPr>
              <a:lnSpc>
                <a:spcPct val="90000"/>
              </a:lnSpc>
            </a:pPr>
            <a:r>
              <a:rPr lang="en-GB" dirty="0" smtClean="0"/>
              <a:t>Develop services &amp; support for research data management (in partnership with rest of IS)</a:t>
            </a:r>
          </a:p>
          <a:p>
            <a:pPr>
              <a:lnSpc>
                <a:spcPct val="90000"/>
              </a:lnSpc>
              <a:buNone/>
            </a:pPr>
            <a:endParaRPr lang="en-US" dirty="0" smtClean="0"/>
          </a:p>
        </p:txBody>
      </p:sp>
      <p:sp>
        <p:nvSpPr>
          <p:cNvPr id="5" name="Slide Number Placeholder 4"/>
          <p:cNvSpPr>
            <a:spLocks noGrp="1"/>
          </p:cNvSpPr>
          <p:nvPr>
            <p:ph type="sldNum" sz="quarter" idx="12"/>
          </p:nvPr>
        </p:nvSpPr>
        <p:spPr/>
        <p:txBody>
          <a:bodyPr/>
          <a:lstStyle/>
          <a:p>
            <a:pPr>
              <a:defRPr/>
            </a:pPr>
            <a:fld id="{5752AE30-B192-400D-9AA6-5458FE99DD84}" type="slidenum">
              <a:rPr lang="en-GB" smtClean="0"/>
              <a:pPr>
                <a:defRPr/>
              </a:pPr>
              <a:t>9</a:t>
            </a:fld>
            <a:endParaRPr lang="en-GB"/>
          </a:p>
        </p:txBody>
      </p:sp>
      <p:pic>
        <p:nvPicPr>
          <p:cNvPr id="8" name="Picture 7" descr="iStock_000006030817Small[1].jpg"/>
          <p:cNvPicPr>
            <a:picLocks noChangeAspect="1"/>
          </p:cNvPicPr>
          <p:nvPr/>
        </p:nvPicPr>
        <p:blipFill>
          <a:blip r:embed="rId2" cstate="print"/>
          <a:stretch>
            <a:fillRect/>
          </a:stretch>
        </p:blipFill>
        <p:spPr>
          <a:xfrm>
            <a:off x="395536" y="2780928"/>
            <a:ext cx="3611893" cy="270892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428</TotalTime>
  <Words>1082</Words>
  <Application>Microsoft Macintosh PowerPoint</Application>
  <PresentationFormat>On-screen Show (4:3)</PresentationFormat>
  <Paragraphs>167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Research Data mantra (management training) project at Edinburgh</vt:lpstr>
      <vt:lpstr>Research Data MANTRA (MANagement TRAining)</vt:lpstr>
      <vt:lpstr>Context of the MANTRA Project</vt:lpstr>
      <vt:lpstr>PowerPoint Presentation</vt:lpstr>
      <vt:lpstr>Data Library service at UoE</vt:lpstr>
      <vt:lpstr>‘New’ data repository service</vt:lpstr>
      <vt:lpstr>DataShare project findings - e.g. barriers to deposit</vt:lpstr>
      <vt:lpstr>Findings from 5 DAF case studies in UoE</vt:lpstr>
      <vt:lpstr>Responses to past project findings</vt:lpstr>
      <vt:lpstr>Web guidance</vt:lpstr>
      <vt:lpstr>Training: MANTRA for Change</vt:lpstr>
      <vt:lpstr>Research Data MANTRA (MANagement TRAining)</vt:lpstr>
      <vt:lpstr>Online learning materials</vt:lpstr>
      <vt:lpstr>Selling RDM as a Transferrable Skill (voluntary participation)</vt:lpstr>
      <vt:lpstr>Stepping back</vt:lpstr>
      <vt:lpstr>Overcoming challenges (1 of 2)</vt:lpstr>
      <vt:lpstr>Overcoming challenges (2 of 2)</vt:lpstr>
      <vt:lpstr>Critical success factors</vt:lpstr>
      <vt:lpstr>News: a University Data Policy</vt:lpstr>
      <vt:lpstr>University data policy</vt:lpstr>
      <vt:lpstr>Events influencing the policy</vt:lpstr>
      <vt:lpstr>The 10 Policy Principles</vt:lpstr>
      <vt:lpstr>The 10 Policy Principles</vt:lpstr>
      <vt:lpstr>Next steps</vt:lpstr>
      <vt:lpstr>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MANTRA FOR CHANGE</dc:title>
  <dc:creator>Robin Rice</dc:creator>
  <cp:lastModifiedBy>Magdalena Getler</cp:lastModifiedBy>
  <cp:revision>46</cp:revision>
  <dcterms:created xsi:type="dcterms:W3CDTF">2011-05-25T19:16:25Z</dcterms:created>
  <dcterms:modified xsi:type="dcterms:W3CDTF">2011-07-11T08:25:11Z</dcterms:modified>
</cp:coreProperties>
</file>